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1"/>
  </p:notesMasterIdLst>
  <p:sldIdLst>
    <p:sldId id="256" r:id="rId2"/>
    <p:sldId id="359" r:id="rId3"/>
    <p:sldId id="257" r:id="rId4"/>
    <p:sldId id="258" r:id="rId5"/>
    <p:sldId id="259" r:id="rId6"/>
    <p:sldId id="260" r:id="rId7"/>
    <p:sldId id="261" r:id="rId8"/>
    <p:sldId id="262" r:id="rId9"/>
    <p:sldId id="263" r:id="rId10"/>
    <p:sldId id="264" r:id="rId11"/>
    <p:sldId id="269" r:id="rId12"/>
    <p:sldId id="270" r:id="rId13"/>
    <p:sldId id="265" r:id="rId14"/>
    <p:sldId id="266" r:id="rId15"/>
    <p:sldId id="267" r:id="rId16"/>
    <p:sldId id="268" r:id="rId17"/>
    <p:sldId id="271" r:id="rId18"/>
    <p:sldId id="272" r:id="rId19"/>
    <p:sldId id="273" r:id="rId20"/>
    <p:sldId id="274" r:id="rId21"/>
    <p:sldId id="275" r:id="rId22"/>
    <p:sldId id="276" r:id="rId23"/>
    <p:sldId id="277" r:id="rId24"/>
    <p:sldId id="278" r:id="rId25"/>
    <p:sldId id="279" r:id="rId26"/>
    <p:sldId id="280" r:id="rId27"/>
    <p:sldId id="293" r:id="rId28"/>
    <p:sldId id="281" r:id="rId29"/>
    <p:sldId id="370" r:id="rId30"/>
    <p:sldId id="369" r:id="rId31"/>
    <p:sldId id="282" r:id="rId32"/>
    <p:sldId id="375" r:id="rId33"/>
    <p:sldId id="374" r:id="rId34"/>
    <p:sldId id="372" r:id="rId35"/>
    <p:sldId id="286" r:id="rId36"/>
    <p:sldId id="288" r:id="rId37"/>
    <p:sldId id="289" r:id="rId38"/>
    <p:sldId id="376" r:id="rId39"/>
    <p:sldId id="377" r:id="rId40"/>
    <p:sldId id="378" r:id="rId41"/>
    <p:sldId id="363" r:id="rId42"/>
    <p:sldId id="379" r:id="rId43"/>
    <p:sldId id="380" r:id="rId44"/>
    <p:sldId id="292" r:id="rId45"/>
    <p:sldId id="295" r:id="rId46"/>
    <p:sldId id="296" r:id="rId47"/>
    <p:sldId id="297" r:id="rId48"/>
    <p:sldId id="300" r:id="rId49"/>
    <p:sldId id="301" r:id="rId50"/>
    <p:sldId id="302" r:id="rId51"/>
    <p:sldId id="304" r:id="rId52"/>
    <p:sldId id="303" r:id="rId53"/>
    <p:sldId id="298" r:id="rId54"/>
    <p:sldId id="305" r:id="rId55"/>
    <p:sldId id="299" r:id="rId56"/>
    <p:sldId id="306" r:id="rId57"/>
    <p:sldId id="307" r:id="rId58"/>
    <p:sldId id="308" r:id="rId59"/>
    <p:sldId id="309" r:id="rId60"/>
    <p:sldId id="311" r:id="rId61"/>
    <p:sldId id="312" r:id="rId62"/>
    <p:sldId id="310" r:id="rId63"/>
    <p:sldId id="314" r:id="rId64"/>
    <p:sldId id="315" r:id="rId65"/>
    <p:sldId id="322" r:id="rId66"/>
    <p:sldId id="313" r:id="rId67"/>
    <p:sldId id="316" r:id="rId68"/>
    <p:sldId id="317" r:id="rId69"/>
    <p:sldId id="318" r:id="rId70"/>
    <p:sldId id="319" r:id="rId71"/>
    <p:sldId id="320" r:id="rId72"/>
    <p:sldId id="321" r:id="rId73"/>
    <p:sldId id="323" r:id="rId74"/>
    <p:sldId id="324" r:id="rId75"/>
    <p:sldId id="325" r:id="rId76"/>
    <p:sldId id="326" r:id="rId77"/>
    <p:sldId id="327" r:id="rId78"/>
    <p:sldId id="329" r:id="rId79"/>
    <p:sldId id="330" r:id="rId80"/>
    <p:sldId id="332" r:id="rId81"/>
    <p:sldId id="331" r:id="rId82"/>
    <p:sldId id="333" r:id="rId83"/>
    <p:sldId id="336" r:id="rId84"/>
    <p:sldId id="337" r:id="rId85"/>
    <p:sldId id="338" r:id="rId86"/>
    <p:sldId id="334" r:id="rId87"/>
    <p:sldId id="342" r:id="rId88"/>
    <p:sldId id="343" r:id="rId89"/>
    <p:sldId id="344" r:id="rId90"/>
    <p:sldId id="345" r:id="rId91"/>
    <p:sldId id="346" r:id="rId92"/>
    <p:sldId id="347" r:id="rId93"/>
    <p:sldId id="348" r:id="rId94"/>
    <p:sldId id="349" r:id="rId95"/>
    <p:sldId id="350" r:id="rId96"/>
    <p:sldId id="351" r:id="rId97"/>
    <p:sldId id="358" r:id="rId98"/>
    <p:sldId id="352" r:id="rId99"/>
    <p:sldId id="353" r:id="rId100"/>
    <p:sldId id="356" r:id="rId101"/>
    <p:sldId id="357" r:id="rId102"/>
    <p:sldId id="360" r:id="rId103"/>
    <p:sldId id="361" r:id="rId104"/>
    <p:sldId id="362" r:id="rId105"/>
    <p:sldId id="364" r:id="rId106"/>
    <p:sldId id="365" r:id="rId107"/>
    <p:sldId id="366" r:id="rId108"/>
    <p:sldId id="367" r:id="rId109"/>
    <p:sldId id="368" r:id="rId110"/>
  </p:sldIdLst>
  <p:sldSz cx="9144000" cy="6858000" type="screen4x3"/>
  <p:notesSz cx="6858000" cy="9144000"/>
  <p:defaultTextStyle>
    <a:defPPr>
      <a:defRPr lang="zh-CN"/>
    </a:defPPr>
    <a:lvl1pPr algn="l" rtl="0" fontAlgn="base">
      <a:spcBef>
        <a:spcPct val="0"/>
      </a:spcBef>
      <a:spcAft>
        <a:spcPct val="0"/>
      </a:spcAft>
      <a:defRPr b="1" kern="1200">
        <a:solidFill>
          <a:schemeClr val="tx1"/>
        </a:solidFill>
        <a:latin typeface="Arial" charset="0"/>
        <a:ea typeface="幼圆" pitchFamily="49" charset="-122"/>
        <a:cs typeface="+mn-cs"/>
      </a:defRPr>
    </a:lvl1pPr>
    <a:lvl2pPr marL="457200" algn="l" rtl="0" fontAlgn="base">
      <a:spcBef>
        <a:spcPct val="0"/>
      </a:spcBef>
      <a:spcAft>
        <a:spcPct val="0"/>
      </a:spcAft>
      <a:defRPr b="1" kern="1200">
        <a:solidFill>
          <a:schemeClr val="tx1"/>
        </a:solidFill>
        <a:latin typeface="Arial" charset="0"/>
        <a:ea typeface="幼圆" pitchFamily="49" charset="-122"/>
        <a:cs typeface="+mn-cs"/>
      </a:defRPr>
    </a:lvl2pPr>
    <a:lvl3pPr marL="914400" algn="l" rtl="0" fontAlgn="base">
      <a:spcBef>
        <a:spcPct val="0"/>
      </a:spcBef>
      <a:spcAft>
        <a:spcPct val="0"/>
      </a:spcAft>
      <a:defRPr b="1" kern="1200">
        <a:solidFill>
          <a:schemeClr val="tx1"/>
        </a:solidFill>
        <a:latin typeface="Arial" charset="0"/>
        <a:ea typeface="幼圆" pitchFamily="49" charset="-122"/>
        <a:cs typeface="+mn-cs"/>
      </a:defRPr>
    </a:lvl3pPr>
    <a:lvl4pPr marL="1371600" algn="l" rtl="0" fontAlgn="base">
      <a:spcBef>
        <a:spcPct val="0"/>
      </a:spcBef>
      <a:spcAft>
        <a:spcPct val="0"/>
      </a:spcAft>
      <a:defRPr b="1" kern="1200">
        <a:solidFill>
          <a:schemeClr val="tx1"/>
        </a:solidFill>
        <a:latin typeface="Arial" charset="0"/>
        <a:ea typeface="幼圆" pitchFamily="49" charset="-122"/>
        <a:cs typeface="+mn-cs"/>
      </a:defRPr>
    </a:lvl4pPr>
    <a:lvl5pPr marL="1828800" algn="l" rtl="0" fontAlgn="base">
      <a:spcBef>
        <a:spcPct val="0"/>
      </a:spcBef>
      <a:spcAft>
        <a:spcPct val="0"/>
      </a:spcAft>
      <a:defRPr b="1" kern="1200">
        <a:solidFill>
          <a:schemeClr val="tx1"/>
        </a:solidFill>
        <a:latin typeface="Arial" charset="0"/>
        <a:ea typeface="幼圆" pitchFamily="49" charset="-122"/>
        <a:cs typeface="+mn-cs"/>
      </a:defRPr>
    </a:lvl5pPr>
    <a:lvl6pPr marL="2286000" algn="l" defTabSz="914400" rtl="0" eaLnBrk="1" latinLnBrk="0" hangingPunct="1">
      <a:defRPr b="1" kern="1200">
        <a:solidFill>
          <a:schemeClr val="tx1"/>
        </a:solidFill>
        <a:latin typeface="Arial" charset="0"/>
        <a:ea typeface="幼圆" pitchFamily="49" charset="-122"/>
        <a:cs typeface="+mn-cs"/>
      </a:defRPr>
    </a:lvl6pPr>
    <a:lvl7pPr marL="2743200" algn="l" defTabSz="914400" rtl="0" eaLnBrk="1" latinLnBrk="0" hangingPunct="1">
      <a:defRPr b="1" kern="1200">
        <a:solidFill>
          <a:schemeClr val="tx1"/>
        </a:solidFill>
        <a:latin typeface="Arial" charset="0"/>
        <a:ea typeface="幼圆" pitchFamily="49" charset="-122"/>
        <a:cs typeface="+mn-cs"/>
      </a:defRPr>
    </a:lvl7pPr>
    <a:lvl8pPr marL="3200400" algn="l" defTabSz="914400" rtl="0" eaLnBrk="1" latinLnBrk="0" hangingPunct="1">
      <a:defRPr b="1" kern="1200">
        <a:solidFill>
          <a:schemeClr val="tx1"/>
        </a:solidFill>
        <a:latin typeface="Arial" charset="0"/>
        <a:ea typeface="幼圆" pitchFamily="49" charset="-122"/>
        <a:cs typeface="+mn-cs"/>
      </a:defRPr>
    </a:lvl8pPr>
    <a:lvl9pPr marL="3657600" algn="l" defTabSz="914400" rtl="0" eaLnBrk="1" latinLnBrk="0" hangingPunct="1">
      <a:defRPr b="1" kern="1200">
        <a:solidFill>
          <a:schemeClr val="tx1"/>
        </a:solidFill>
        <a:latin typeface="Arial" charset="0"/>
        <a:ea typeface="幼圆" pitchFamily="49"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FF00"/>
    <a:srgbClr val="CCCC00"/>
    <a:srgbClr val="FFFF66"/>
    <a:srgbClr val="EAEAEA"/>
    <a:srgbClr val="FFFFCC"/>
    <a:srgbClr val="FFFF99"/>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94660"/>
  </p:normalViewPr>
  <p:slideViewPr>
    <p:cSldViewPr>
      <p:cViewPr varScale="1">
        <p:scale>
          <a:sx n="82" d="100"/>
          <a:sy n="82" d="100"/>
        </p:scale>
        <p:origin x="1478"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511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smtClean="0">
                <a:ea typeface="宋体" pitchFamily="2" charset="-122"/>
              </a:defRPr>
            </a:lvl1pPr>
          </a:lstStyle>
          <a:p>
            <a:pPr>
              <a:defRPr/>
            </a:pPr>
            <a:endParaRPr lang="en-US" altLang="zh-CN"/>
          </a:p>
        </p:txBody>
      </p:sp>
      <p:sp>
        <p:nvSpPr>
          <p:cNvPr id="2048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smtClean="0">
                <a:ea typeface="宋体" pitchFamily="2" charset="-122"/>
              </a:defRPr>
            </a:lvl1pPr>
          </a:lstStyle>
          <a:p>
            <a:pPr>
              <a:defRPr/>
            </a:pPr>
            <a:endParaRPr lang="en-US" altLang="zh-CN"/>
          </a:p>
        </p:txBody>
      </p:sp>
      <p:sp>
        <p:nvSpPr>
          <p:cNvPr id="983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48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2048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smtClean="0">
                <a:ea typeface="宋体" pitchFamily="2" charset="-122"/>
              </a:defRPr>
            </a:lvl1pPr>
          </a:lstStyle>
          <a:p>
            <a:pPr>
              <a:defRPr/>
            </a:pPr>
            <a:endParaRPr lang="en-US" altLang="zh-CN"/>
          </a:p>
        </p:txBody>
      </p:sp>
      <p:sp>
        <p:nvSpPr>
          <p:cNvPr id="2048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smtClean="0">
                <a:ea typeface="宋体" pitchFamily="2" charset="-122"/>
              </a:defRPr>
            </a:lvl1pPr>
          </a:lstStyle>
          <a:p>
            <a:pPr>
              <a:defRPr/>
            </a:pPr>
            <a:fld id="{1A6B22DA-437E-44F7-B6C5-82A108C17C21}" type="slidenum">
              <a:rPr lang="en-US" altLang="zh-CN"/>
              <a:pPr>
                <a:defRPr/>
              </a:pPr>
              <a:t>‹#›</a:t>
            </a:fld>
            <a:endParaRPr lang="en-US" altLang="zh-CN"/>
          </a:p>
        </p:txBody>
      </p:sp>
    </p:spTree>
    <p:extLst>
      <p:ext uri="{BB962C8B-B14F-4D97-AF65-F5344CB8AC3E}">
        <p14:creationId xmlns:p14="http://schemas.microsoft.com/office/powerpoint/2010/main" val="7558272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A6B22DA-437E-44F7-B6C5-82A108C17C21}" type="slidenum">
              <a:rPr lang="en-US" altLang="zh-CN" smtClean="0"/>
              <a:pPr>
                <a:defRPr/>
              </a:pPr>
              <a:t>29</a:t>
            </a:fld>
            <a:endParaRPr lang="en-US" altLang="zh-CN"/>
          </a:p>
        </p:txBody>
      </p:sp>
    </p:spTree>
    <p:extLst>
      <p:ext uri="{BB962C8B-B14F-4D97-AF65-F5344CB8AC3E}">
        <p14:creationId xmlns:p14="http://schemas.microsoft.com/office/powerpoint/2010/main" val="1372981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15" descr="未标题-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Rectangle 2"/>
          <p:cNvSpPr>
            <a:spLocks noGrp="1" noChangeArrowheads="1"/>
          </p:cNvSpPr>
          <p:nvPr>
            <p:ph type="ctrTitle"/>
          </p:nvPr>
        </p:nvSpPr>
        <p:spPr bwMode="auto">
          <a:xfrm>
            <a:off x="685800" y="2130425"/>
            <a:ext cx="7772400" cy="14700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a:lvl1pPr>
          </a:lstStyle>
          <a:p>
            <a:pPr lvl="0"/>
            <a:r>
              <a:rPr lang="zh-CN" altLang="en-US" noProof="0"/>
              <a:t>单击此处编辑母版标题样式</a:t>
            </a:r>
          </a:p>
        </p:txBody>
      </p:sp>
      <p:sp>
        <p:nvSpPr>
          <p:cNvPr id="14339" name="Rectangle 3"/>
          <p:cNvSpPr>
            <a:spLocks noGrp="1" noChangeArrowheads="1"/>
          </p:cNvSpPr>
          <p:nvPr>
            <p:ph type="subTitle" idx="1"/>
          </p:nvPr>
        </p:nvSpPr>
        <p:spPr bwMode="auto">
          <a:xfrm>
            <a:off x="1371600" y="3886200"/>
            <a:ext cx="6400800" cy="17526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a:buFontTx/>
              <a:buNone/>
              <a:defRPr/>
            </a:lvl1pPr>
          </a:lstStyle>
          <a:p>
            <a:pPr lvl="0"/>
            <a:r>
              <a:rPr lang="zh-CN" altLang="en-US" noProof="0"/>
              <a:t>单击此处编辑母版副标题样式</a:t>
            </a:r>
          </a:p>
        </p:txBody>
      </p:sp>
      <p:sp>
        <p:nvSpPr>
          <p:cNvPr id="5" name="Rectangle 4"/>
          <p:cNvSpPr>
            <a:spLocks noGrp="1" noChangeArrowheads="1"/>
          </p:cNvSpPr>
          <p:nvPr>
            <p:ph type="dt" sz="half" idx="10"/>
          </p:nvPr>
        </p:nvSpPr>
        <p:spPr/>
        <p:txBody>
          <a:bodyPr/>
          <a:lstStyle>
            <a:lvl1pPr>
              <a:defRPr smtClean="0">
                <a:solidFill>
                  <a:schemeClr val="tx1"/>
                </a:solidFill>
              </a:defRPr>
            </a:lvl1pPr>
          </a:lstStyle>
          <a:p>
            <a:pPr>
              <a:defRPr/>
            </a:pPr>
            <a:r>
              <a:rPr lang="zh-CN" altLang="en-US"/>
              <a:t>全国计算机等级考试</a:t>
            </a:r>
            <a:endParaRPr lang="en-US" altLang="zh-CN"/>
          </a:p>
        </p:txBody>
      </p:sp>
      <p:sp>
        <p:nvSpPr>
          <p:cNvPr id="6" name="Rectangle 5"/>
          <p:cNvSpPr>
            <a:spLocks noGrp="1" noChangeArrowheads="1"/>
          </p:cNvSpPr>
          <p:nvPr>
            <p:ph type="ftr" sz="quarter" idx="11"/>
          </p:nvPr>
        </p:nvSpPr>
        <p:spPr/>
        <p:txBody>
          <a:bodyPr/>
          <a:lstStyle>
            <a:lvl1pPr>
              <a:defRPr smtClean="0">
                <a:solidFill>
                  <a:schemeClr val="tx1"/>
                </a:solidFill>
              </a:defRPr>
            </a:lvl1pPr>
          </a:lstStyle>
          <a:p>
            <a:pPr>
              <a:defRPr/>
            </a:pPr>
            <a:r>
              <a:rPr lang="en-US" altLang="zh-CN"/>
              <a:t>二级公共基础知识</a:t>
            </a:r>
          </a:p>
        </p:txBody>
      </p:sp>
      <p:sp>
        <p:nvSpPr>
          <p:cNvPr id="7" name="Rectangle 6"/>
          <p:cNvSpPr>
            <a:spLocks noGrp="1" noChangeArrowheads="1"/>
          </p:cNvSpPr>
          <p:nvPr>
            <p:ph type="sldNum" sz="quarter" idx="12"/>
          </p:nvPr>
        </p:nvSpPr>
        <p:spPr/>
        <p:txBody>
          <a:bodyPr/>
          <a:lstStyle>
            <a:lvl1pPr>
              <a:defRPr smtClean="0">
                <a:solidFill>
                  <a:schemeClr val="tx1"/>
                </a:solidFill>
              </a:defRPr>
            </a:lvl1pPr>
          </a:lstStyle>
          <a:p>
            <a:pPr>
              <a:defRPr/>
            </a:pPr>
            <a:fld id="{D0CA2BEF-1B57-4773-A8A7-B10530379D0B}" type="slidenum">
              <a:rPr lang="en-US" altLang="zh-CN"/>
              <a:pPr>
                <a:defRPr/>
              </a:pPr>
              <a:t>‹#›</a:t>
            </a:fld>
            <a:endParaRPr lang="en-US" altLang="zh-CN"/>
          </a:p>
        </p:txBody>
      </p:sp>
    </p:spTree>
    <p:extLst>
      <p:ext uri="{BB962C8B-B14F-4D97-AF65-F5344CB8AC3E}">
        <p14:creationId xmlns:p14="http://schemas.microsoft.com/office/powerpoint/2010/main" val="2272307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r>
              <a:rPr lang="zh-CN" altLang="en-US"/>
              <a:t>全国计算机等级考试</a:t>
            </a: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CN"/>
              <a:t>二级公共基础知识</a:t>
            </a:r>
          </a:p>
        </p:txBody>
      </p:sp>
      <p:sp>
        <p:nvSpPr>
          <p:cNvPr id="6" name="Rectangle 6"/>
          <p:cNvSpPr>
            <a:spLocks noGrp="1" noChangeArrowheads="1"/>
          </p:cNvSpPr>
          <p:nvPr>
            <p:ph type="sldNum" sz="quarter" idx="12"/>
          </p:nvPr>
        </p:nvSpPr>
        <p:spPr>
          <a:ln/>
        </p:spPr>
        <p:txBody>
          <a:bodyPr/>
          <a:lstStyle>
            <a:lvl1pPr>
              <a:defRPr/>
            </a:lvl1pPr>
          </a:lstStyle>
          <a:p>
            <a:pPr>
              <a:defRPr/>
            </a:pPr>
            <a:fld id="{32B6ED70-DF24-4E26-91C0-90D58904FA29}" type="slidenum">
              <a:rPr lang="en-US" altLang="zh-CN"/>
              <a:pPr>
                <a:defRPr/>
              </a:pPr>
              <a:t>‹#›</a:t>
            </a:fld>
            <a:endParaRPr lang="en-US" altLang="zh-CN"/>
          </a:p>
        </p:txBody>
      </p:sp>
    </p:spTree>
    <p:extLst>
      <p:ext uri="{BB962C8B-B14F-4D97-AF65-F5344CB8AC3E}">
        <p14:creationId xmlns:p14="http://schemas.microsoft.com/office/powerpoint/2010/main" val="3555277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r>
              <a:rPr lang="zh-CN" altLang="en-US"/>
              <a:t>全国计算机等级考试</a:t>
            </a: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CN"/>
              <a:t>二级公共基础知识</a:t>
            </a:r>
          </a:p>
        </p:txBody>
      </p:sp>
      <p:sp>
        <p:nvSpPr>
          <p:cNvPr id="6" name="Rectangle 6"/>
          <p:cNvSpPr>
            <a:spLocks noGrp="1" noChangeArrowheads="1"/>
          </p:cNvSpPr>
          <p:nvPr>
            <p:ph type="sldNum" sz="quarter" idx="12"/>
          </p:nvPr>
        </p:nvSpPr>
        <p:spPr>
          <a:ln/>
        </p:spPr>
        <p:txBody>
          <a:bodyPr/>
          <a:lstStyle>
            <a:lvl1pPr>
              <a:defRPr/>
            </a:lvl1pPr>
          </a:lstStyle>
          <a:p>
            <a:pPr>
              <a:defRPr/>
            </a:pPr>
            <a:fld id="{B14078B3-3171-4087-A3FF-D88B0370763C}" type="slidenum">
              <a:rPr lang="en-US" altLang="zh-CN"/>
              <a:pPr>
                <a:defRPr/>
              </a:pPr>
              <a:t>‹#›</a:t>
            </a:fld>
            <a:endParaRPr lang="en-US" altLang="zh-CN"/>
          </a:p>
        </p:txBody>
      </p:sp>
    </p:spTree>
    <p:extLst>
      <p:ext uri="{BB962C8B-B14F-4D97-AF65-F5344CB8AC3E}">
        <p14:creationId xmlns:p14="http://schemas.microsoft.com/office/powerpoint/2010/main" val="1025577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r>
              <a:rPr lang="zh-CN" altLang="en-US"/>
              <a:t>全国计算机等级考试</a:t>
            </a: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CN"/>
              <a:t>二级公共基础知识</a:t>
            </a:r>
          </a:p>
        </p:txBody>
      </p:sp>
      <p:sp>
        <p:nvSpPr>
          <p:cNvPr id="7" name="Rectangle 6"/>
          <p:cNvSpPr>
            <a:spLocks noGrp="1" noChangeArrowheads="1"/>
          </p:cNvSpPr>
          <p:nvPr>
            <p:ph type="sldNum" sz="quarter" idx="12"/>
          </p:nvPr>
        </p:nvSpPr>
        <p:spPr>
          <a:ln/>
        </p:spPr>
        <p:txBody>
          <a:bodyPr/>
          <a:lstStyle>
            <a:lvl1pPr>
              <a:defRPr/>
            </a:lvl1pPr>
          </a:lstStyle>
          <a:p>
            <a:pPr>
              <a:defRPr/>
            </a:pPr>
            <a:fld id="{1520B571-1902-4481-BDE2-3DE5B42D41B6}" type="slidenum">
              <a:rPr lang="en-US" altLang="zh-CN"/>
              <a:pPr>
                <a:defRPr/>
              </a:pPr>
              <a:t>‹#›</a:t>
            </a:fld>
            <a:endParaRPr lang="en-US" altLang="zh-CN"/>
          </a:p>
        </p:txBody>
      </p:sp>
    </p:spTree>
    <p:extLst>
      <p:ext uri="{BB962C8B-B14F-4D97-AF65-F5344CB8AC3E}">
        <p14:creationId xmlns:p14="http://schemas.microsoft.com/office/powerpoint/2010/main" val="2303755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r>
              <a:rPr lang="zh-CN" altLang="en-US"/>
              <a:t>全国计算机等级考试</a:t>
            </a: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zh-CN"/>
              <a:t>二级公共基础知识</a:t>
            </a:r>
          </a:p>
        </p:txBody>
      </p:sp>
      <p:sp>
        <p:nvSpPr>
          <p:cNvPr id="9" name="Rectangle 6"/>
          <p:cNvSpPr>
            <a:spLocks noGrp="1" noChangeArrowheads="1"/>
          </p:cNvSpPr>
          <p:nvPr>
            <p:ph type="sldNum" sz="quarter" idx="12"/>
          </p:nvPr>
        </p:nvSpPr>
        <p:spPr>
          <a:ln/>
        </p:spPr>
        <p:txBody>
          <a:bodyPr/>
          <a:lstStyle>
            <a:lvl1pPr>
              <a:defRPr/>
            </a:lvl1pPr>
          </a:lstStyle>
          <a:p>
            <a:pPr>
              <a:defRPr/>
            </a:pPr>
            <a:fld id="{6F614384-6C1F-42A7-B7A5-756670CA677C}" type="slidenum">
              <a:rPr lang="en-US" altLang="zh-CN"/>
              <a:pPr>
                <a:defRPr/>
              </a:pPr>
              <a:t>‹#›</a:t>
            </a:fld>
            <a:endParaRPr lang="en-US" altLang="zh-CN"/>
          </a:p>
        </p:txBody>
      </p:sp>
    </p:spTree>
    <p:extLst>
      <p:ext uri="{BB962C8B-B14F-4D97-AF65-F5344CB8AC3E}">
        <p14:creationId xmlns:p14="http://schemas.microsoft.com/office/powerpoint/2010/main" val="4286349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r>
              <a:rPr lang="zh-CN" altLang="en-US"/>
              <a:t>全国计算机等级考试</a:t>
            </a: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zh-CN"/>
              <a:t>二级公共基础知识</a:t>
            </a:r>
          </a:p>
        </p:txBody>
      </p:sp>
      <p:sp>
        <p:nvSpPr>
          <p:cNvPr id="5" name="Rectangle 6"/>
          <p:cNvSpPr>
            <a:spLocks noGrp="1" noChangeArrowheads="1"/>
          </p:cNvSpPr>
          <p:nvPr>
            <p:ph type="sldNum" sz="quarter" idx="12"/>
          </p:nvPr>
        </p:nvSpPr>
        <p:spPr>
          <a:ln/>
        </p:spPr>
        <p:txBody>
          <a:bodyPr/>
          <a:lstStyle>
            <a:lvl1pPr>
              <a:defRPr/>
            </a:lvl1pPr>
          </a:lstStyle>
          <a:p>
            <a:pPr>
              <a:defRPr/>
            </a:pPr>
            <a:fld id="{EF6E9F1B-6174-460B-A577-AA0693620728}" type="slidenum">
              <a:rPr lang="en-US" altLang="zh-CN"/>
              <a:pPr>
                <a:defRPr/>
              </a:pPr>
              <a:t>‹#›</a:t>
            </a:fld>
            <a:endParaRPr lang="en-US" altLang="zh-CN"/>
          </a:p>
        </p:txBody>
      </p:sp>
    </p:spTree>
    <p:extLst>
      <p:ext uri="{BB962C8B-B14F-4D97-AF65-F5344CB8AC3E}">
        <p14:creationId xmlns:p14="http://schemas.microsoft.com/office/powerpoint/2010/main" val="4030894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zh-CN" altLang="en-US"/>
              <a:t>全国计算机等级考试</a:t>
            </a: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zh-CN"/>
              <a:t>二级公共基础知识</a:t>
            </a:r>
          </a:p>
        </p:txBody>
      </p:sp>
      <p:sp>
        <p:nvSpPr>
          <p:cNvPr id="4" name="Rectangle 6"/>
          <p:cNvSpPr>
            <a:spLocks noGrp="1" noChangeArrowheads="1"/>
          </p:cNvSpPr>
          <p:nvPr>
            <p:ph type="sldNum" sz="quarter" idx="12"/>
          </p:nvPr>
        </p:nvSpPr>
        <p:spPr>
          <a:ln/>
        </p:spPr>
        <p:txBody>
          <a:bodyPr/>
          <a:lstStyle>
            <a:lvl1pPr>
              <a:defRPr/>
            </a:lvl1pPr>
          </a:lstStyle>
          <a:p>
            <a:pPr>
              <a:defRPr/>
            </a:pPr>
            <a:fld id="{AB77E251-D045-4654-9309-11BE161D26E7}" type="slidenum">
              <a:rPr lang="en-US" altLang="zh-CN"/>
              <a:pPr>
                <a:defRPr/>
              </a:pPr>
              <a:t>‹#›</a:t>
            </a:fld>
            <a:endParaRPr lang="en-US" altLang="zh-CN"/>
          </a:p>
        </p:txBody>
      </p:sp>
    </p:spTree>
    <p:extLst>
      <p:ext uri="{BB962C8B-B14F-4D97-AF65-F5344CB8AC3E}">
        <p14:creationId xmlns:p14="http://schemas.microsoft.com/office/powerpoint/2010/main" val="2606830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r>
              <a:rPr lang="zh-CN" altLang="en-US"/>
              <a:t>全国计算机等级考试</a:t>
            </a: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CN"/>
              <a:t>二级公共基础知识</a:t>
            </a:r>
          </a:p>
        </p:txBody>
      </p:sp>
      <p:sp>
        <p:nvSpPr>
          <p:cNvPr id="7" name="Rectangle 6"/>
          <p:cNvSpPr>
            <a:spLocks noGrp="1" noChangeArrowheads="1"/>
          </p:cNvSpPr>
          <p:nvPr>
            <p:ph type="sldNum" sz="quarter" idx="12"/>
          </p:nvPr>
        </p:nvSpPr>
        <p:spPr>
          <a:ln/>
        </p:spPr>
        <p:txBody>
          <a:bodyPr/>
          <a:lstStyle>
            <a:lvl1pPr>
              <a:defRPr/>
            </a:lvl1pPr>
          </a:lstStyle>
          <a:p>
            <a:pPr>
              <a:defRPr/>
            </a:pPr>
            <a:fld id="{99D8F16B-93A4-4148-BF62-FC074E1D2119}" type="slidenum">
              <a:rPr lang="en-US" altLang="zh-CN"/>
              <a:pPr>
                <a:defRPr/>
              </a:pPr>
              <a:t>‹#›</a:t>
            </a:fld>
            <a:endParaRPr lang="en-US" altLang="zh-CN"/>
          </a:p>
        </p:txBody>
      </p:sp>
    </p:spTree>
    <p:extLst>
      <p:ext uri="{BB962C8B-B14F-4D97-AF65-F5344CB8AC3E}">
        <p14:creationId xmlns:p14="http://schemas.microsoft.com/office/powerpoint/2010/main" val="3230271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r>
              <a:rPr lang="zh-CN" altLang="en-US"/>
              <a:t>全国计算机等级考试</a:t>
            </a: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CN"/>
              <a:t>二级公共基础知识</a:t>
            </a:r>
          </a:p>
        </p:txBody>
      </p:sp>
      <p:sp>
        <p:nvSpPr>
          <p:cNvPr id="7" name="Rectangle 6"/>
          <p:cNvSpPr>
            <a:spLocks noGrp="1" noChangeArrowheads="1"/>
          </p:cNvSpPr>
          <p:nvPr>
            <p:ph type="sldNum" sz="quarter" idx="12"/>
          </p:nvPr>
        </p:nvSpPr>
        <p:spPr>
          <a:ln/>
        </p:spPr>
        <p:txBody>
          <a:bodyPr/>
          <a:lstStyle>
            <a:lvl1pPr>
              <a:defRPr/>
            </a:lvl1pPr>
          </a:lstStyle>
          <a:p>
            <a:pPr>
              <a:defRPr/>
            </a:pPr>
            <a:fld id="{5118F90A-D1DC-4686-AF72-B86B447AB287}" type="slidenum">
              <a:rPr lang="en-US" altLang="zh-CN"/>
              <a:pPr>
                <a:defRPr/>
              </a:pPr>
              <a:t>‹#›</a:t>
            </a:fld>
            <a:endParaRPr lang="en-US" altLang="zh-CN"/>
          </a:p>
        </p:txBody>
      </p:sp>
    </p:spTree>
    <p:extLst>
      <p:ext uri="{BB962C8B-B14F-4D97-AF65-F5344CB8AC3E}">
        <p14:creationId xmlns:p14="http://schemas.microsoft.com/office/powerpoint/2010/main" val="3027894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r>
              <a:rPr lang="zh-CN" altLang="en-US"/>
              <a:t>全国计算机等级考试</a:t>
            </a: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CN"/>
              <a:t>二级公共基础知识</a:t>
            </a:r>
          </a:p>
        </p:txBody>
      </p:sp>
      <p:sp>
        <p:nvSpPr>
          <p:cNvPr id="6" name="Rectangle 6"/>
          <p:cNvSpPr>
            <a:spLocks noGrp="1" noChangeArrowheads="1"/>
          </p:cNvSpPr>
          <p:nvPr>
            <p:ph type="sldNum" sz="quarter" idx="12"/>
          </p:nvPr>
        </p:nvSpPr>
        <p:spPr>
          <a:ln/>
        </p:spPr>
        <p:txBody>
          <a:bodyPr/>
          <a:lstStyle>
            <a:lvl1pPr>
              <a:defRPr/>
            </a:lvl1pPr>
          </a:lstStyle>
          <a:p>
            <a:pPr>
              <a:defRPr/>
            </a:pPr>
            <a:fld id="{E68A9172-0E5B-4213-A2B5-756170558AAB}" type="slidenum">
              <a:rPr lang="en-US" altLang="zh-CN"/>
              <a:pPr>
                <a:defRPr/>
              </a:pPr>
              <a:t>‹#›</a:t>
            </a:fld>
            <a:endParaRPr lang="en-US" altLang="zh-CN"/>
          </a:p>
        </p:txBody>
      </p:sp>
    </p:spTree>
    <p:extLst>
      <p:ext uri="{BB962C8B-B14F-4D97-AF65-F5344CB8AC3E}">
        <p14:creationId xmlns:p14="http://schemas.microsoft.com/office/powerpoint/2010/main" val="149235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r>
              <a:rPr lang="zh-CN" altLang="en-US"/>
              <a:t>全国计算机等级考试</a:t>
            </a: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CN"/>
              <a:t>二级公共基础知识</a:t>
            </a:r>
          </a:p>
        </p:txBody>
      </p:sp>
      <p:sp>
        <p:nvSpPr>
          <p:cNvPr id="6" name="Rectangle 6"/>
          <p:cNvSpPr>
            <a:spLocks noGrp="1" noChangeArrowheads="1"/>
          </p:cNvSpPr>
          <p:nvPr>
            <p:ph type="sldNum" sz="quarter" idx="12"/>
          </p:nvPr>
        </p:nvSpPr>
        <p:spPr>
          <a:ln/>
        </p:spPr>
        <p:txBody>
          <a:bodyPr/>
          <a:lstStyle>
            <a:lvl1pPr>
              <a:defRPr/>
            </a:lvl1pPr>
          </a:lstStyle>
          <a:p>
            <a:pPr>
              <a:defRPr/>
            </a:pPr>
            <a:fld id="{03DE6C76-09F2-4B34-9742-4204D6D88D30}" type="slidenum">
              <a:rPr lang="en-US" altLang="zh-CN"/>
              <a:pPr>
                <a:defRPr/>
              </a:pPr>
              <a:t>‹#›</a:t>
            </a:fld>
            <a:endParaRPr lang="en-US" altLang="zh-CN"/>
          </a:p>
        </p:txBody>
      </p:sp>
    </p:spTree>
    <p:extLst>
      <p:ext uri="{BB962C8B-B14F-4D97-AF65-F5344CB8AC3E}">
        <p14:creationId xmlns:p14="http://schemas.microsoft.com/office/powerpoint/2010/main" val="1336461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pic>
        <p:nvPicPr>
          <p:cNvPr id="1026" name="Picture 29" descr="未标题-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smtClean="0">
                <a:solidFill>
                  <a:srgbClr val="FFFF00"/>
                </a:solidFill>
                <a:ea typeface="+mn-ea"/>
              </a:defRPr>
            </a:lvl1pPr>
          </a:lstStyle>
          <a:p>
            <a:pPr>
              <a:defRPr/>
            </a:pPr>
            <a:r>
              <a:rPr lang="zh-CN" altLang="en-US"/>
              <a:t>全国计算机等级考试</a:t>
            </a: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smtClean="0">
                <a:solidFill>
                  <a:srgbClr val="FFFF00"/>
                </a:solidFill>
                <a:ea typeface="+mn-ea"/>
              </a:defRPr>
            </a:lvl1pPr>
          </a:lstStyle>
          <a:p>
            <a:pPr>
              <a:defRPr/>
            </a:pPr>
            <a:r>
              <a:rPr lang="en-US" altLang="zh-CN"/>
              <a:t>二级公共基础知识</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smtClean="0">
                <a:solidFill>
                  <a:srgbClr val="FFFF00"/>
                </a:solidFill>
                <a:ea typeface="+mn-ea"/>
              </a:defRPr>
            </a:lvl1pPr>
          </a:lstStyle>
          <a:p>
            <a:pPr>
              <a:defRPr/>
            </a:pPr>
            <a:fld id="{B5926905-C40B-44B2-9866-EA1914D9EFEE}" type="slidenum">
              <a:rPr lang="en-US" altLang="zh-CN"/>
              <a:pPr>
                <a:defRPr/>
              </a:pPr>
              <a:t>‹#›</a:t>
            </a:fld>
            <a:endParaRPr lang="en-US" altLang="zh-CN"/>
          </a:p>
        </p:txBody>
      </p:sp>
      <p:sp>
        <p:nvSpPr>
          <p:cNvPr id="2" name="Text Box 25"/>
          <p:cNvSpPr txBox="1">
            <a:spLocks noChangeArrowheads="1"/>
          </p:cNvSpPr>
          <p:nvPr userDrawn="1"/>
        </p:nvSpPr>
        <p:spPr bwMode="auto">
          <a:xfrm>
            <a:off x="6597650" y="136525"/>
            <a:ext cx="2470150" cy="396875"/>
          </a:xfrm>
          <a:prstGeom prst="rect">
            <a:avLst/>
          </a:prstGeom>
          <a:noFill/>
          <a:ln>
            <a:noFill/>
          </a:ln>
          <a:effectLst/>
          <a:extLst>
            <a:ext uri="{909E8E84-426E-40DD-AFC4-6F175D3DCCD1}">
              <a14:hiddenFill xmlns:a14="http://schemas.microsoft.com/office/drawing/2010/main">
                <a:solidFill>
                  <a:srgbClr val="33CC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r" eaLnBrk="1" hangingPunct="1"/>
            <a:r>
              <a:rPr lang="zh-CN" altLang="en-US" sz="2000" b="0">
                <a:solidFill>
                  <a:srgbClr val="FFFFFF"/>
                </a:solidFill>
                <a:latin typeface="Verdana" pitchFamily="34" charset="0"/>
                <a:ea typeface="宋体" pitchFamily="2" charset="-122"/>
              </a:rPr>
              <a:t>全国计算机等级考试</a:t>
            </a:r>
            <a:endParaRPr lang="zh-CN" altLang="en-US" b="0">
              <a:solidFill>
                <a:srgbClr val="FFFFFF"/>
              </a:solidFill>
              <a:latin typeface="Verdana" pitchFamily="34" charset="0"/>
              <a:ea typeface="宋体" pitchFamily="2" charset="-122"/>
            </a:endParaRPr>
          </a:p>
        </p:txBody>
      </p:sp>
      <p:sp>
        <p:nvSpPr>
          <p:cNvPr id="1031" name="Text Box 26"/>
          <p:cNvSpPr txBox="1">
            <a:spLocks noChangeArrowheads="1"/>
          </p:cNvSpPr>
          <p:nvPr userDrawn="1"/>
        </p:nvSpPr>
        <p:spPr bwMode="auto">
          <a:xfrm>
            <a:off x="5529263" y="457200"/>
            <a:ext cx="3538537" cy="304800"/>
          </a:xfrm>
          <a:prstGeom prst="rect">
            <a:avLst/>
          </a:prstGeom>
          <a:noFill/>
          <a:ln>
            <a:noFill/>
          </a:ln>
          <a:effectLst/>
          <a:extLst>
            <a:ext uri="{909E8E84-426E-40DD-AFC4-6F175D3DCCD1}">
              <a14:hiddenFill xmlns:a14="http://schemas.microsoft.com/office/drawing/2010/main">
                <a:solidFill>
                  <a:srgbClr val="33CC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r" eaLnBrk="1" hangingPunct="1"/>
            <a:r>
              <a:rPr lang="en-US" altLang="zh-CN" sz="1400" b="0">
                <a:solidFill>
                  <a:srgbClr val="FFFFFF"/>
                </a:solidFill>
                <a:latin typeface="Verdana" pitchFamily="34" charset="0"/>
                <a:ea typeface="宋体" pitchFamily="2" charset="-122"/>
              </a:rPr>
              <a:t>National Computer Rank Examination</a:t>
            </a:r>
            <a:endParaRPr lang="en-US" altLang="zh-CN" b="0">
              <a:solidFill>
                <a:srgbClr val="FFFFFF"/>
              </a:solidFill>
              <a:latin typeface="Verdana" pitchFamily="34" charset="0"/>
              <a:ea typeface="宋体" pitchFamily="2" charset="-122"/>
            </a:endParaRPr>
          </a:p>
        </p:txBody>
      </p:sp>
      <p:sp>
        <p:nvSpPr>
          <p:cNvPr id="1032" name="Rectangle 31"/>
          <p:cNvSpPr>
            <a:spLocks noChangeArrowheads="1"/>
          </p:cNvSpPr>
          <p:nvPr userDrawn="1"/>
        </p:nvSpPr>
        <p:spPr bwMode="auto">
          <a:xfrm>
            <a:off x="228600" y="304800"/>
            <a:ext cx="5257800" cy="609600"/>
          </a:xfrm>
          <a:prstGeom prst="rect">
            <a:avLst/>
          </a:prstGeom>
          <a:solidFill>
            <a:srgbClr val="BBE0E3">
              <a:alpha val="45097"/>
            </a:srgbClr>
          </a:solidFill>
          <a:ln w="57150" cmpd="thickThin">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024063" y="955675"/>
            <a:ext cx="5715000" cy="936625"/>
          </a:xfrm>
          <a:noFill/>
        </p:spPr>
        <p:txBody>
          <a:bodyPr/>
          <a:lstStyle/>
          <a:p>
            <a:pPr algn="dist" eaLnBrk="1" hangingPunct="1"/>
            <a:r>
              <a:rPr lang="zh-CN" altLang="en-US" b="1" dirty="0">
                <a:solidFill>
                  <a:srgbClr val="FFFF00"/>
                </a:solidFill>
                <a:ea typeface="幼圆" pitchFamily="49" charset="-122"/>
              </a:rPr>
              <a:t>全国计算机等级考试</a:t>
            </a:r>
          </a:p>
        </p:txBody>
      </p:sp>
      <p:sp>
        <p:nvSpPr>
          <p:cNvPr id="3075" name="Rectangle 3"/>
          <p:cNvSpPr>
            <a:spLocks noGrp="1" noChangeArrowheads="1"/>
          </p:cNvSpPr>
          <p:nvPr>
            <p:ph type="subTitle" idx="1"/>
          </p:nvPr>
        </p:nvSpPr>
        <p:spPr>
          <a:xfrm>
            <a:off x="2071688" y="1817688"/>
            <a:ext cx="5715000" cy="442912"/>
          </a:xfrm>
          <a:noFill/>
        </p:spPr>
        <p:txBody>
          <a:bodyPr/>
          <a:lstStyle/>
          <a:p>
            <a:pPr algn="dist" eaLnBrk="1" hangingPunct="1">
              <a:lnSpc>
                <a:spcPct val="90000"/>
              </a:lnSpc>
            </a:pPr>
            <a:r>
              <a:rPr lang="en-US" altLang="zh-CN" sz="2400" b="1">
                <a:solidFill>
                  <a:srgbClr val="FFFF00"/>
                </a:solidFill>
              </a:rPr>
              <a:t>National Computer Rank Examination</a:t>
            </a:r>
          </a:p>
        </p:txBody>
      </p:sp>
      <p:pic>
        <p:nvPicPr>
          <p:cNvPr id="3077"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5163" y="1143000"/>
            <a:ext cx="1316037"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124200"/>
            <a:ext cx="20002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3124200"/>
            <a:ext cx="2009775" cy="2857500"/>
          </a:xfrm>
          <a:prstGeom prst="rect">
            <a:avLst/>
          </a:prstGeom>
        </p:spPr>
      </p:pic>
      <p:sp>
        <p:nvSpPr>
          <p:cNvPr id="3" name="TextBox 2"/>
          <p:cNvSpPr txBox="1"/>
          <p:nvPr/>
        </p:nvSpPr>
        <p:spPr>
          <a:xfrm>
            <a:off x="4153525" y="3781961"/>
            <a:ext cx="723275" cy="1200329"/>
          </a:xfrm>
          <a:prstGeom prst="rect">
            <a:avLst/>
          </a:prstGeom>
          <a:noFill/>
        </p:spPr>
        <p:txBody>
          <a:bodyPr wrap="none" rtlCol="0">
            <a:spAutoFit/>
          </a:bodyPr>
          <a:lstStyle/>
          <a:p>
            <a:r>
              <a:rPr lang="en-US" altLang="zh-CN" sz="7200" dirty="0">
                <a:solidFill>
                  <a:schemeClr val="bg1"/>
                </a:solidFill>
                <a:latin typeface="+mj-lt"/>
                <a:cs typeface="+mj-cs"/>
              </a:rPr>
              <a:t>+</a:t>
            </a:r>
            <a:endParaRPr lang="zh-CN" altLang="en-US" sz="7200" dirty="0">
              <a:solidFill>
                <a:schemeClr val="bg1"/>
              </a:solidFill>
              <a:latin typeface="+mj-lt"/>
              <a:cs typeface="+mj-cs"/>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024063" y="955675"/>
            <a:ext cx="5715000" cy="936625"/>
          </a:xfrm>
          <a:noFill/>
        </p:spPr>
        <p:txBody>
          <a:bodyPr/>
          <a:lstStyle/>
          <a:p>
            <a:pPr algn="dist" eaLnBrk="1" hangingPunct="1"/>
            <a:r>
              <a:rPr lang="zh-CN" altLang="en-US" b="1" dirty="0">
                <a:solidFill>
                  <a:srgbClr val="FFFF00"/>
                </a:solidFill>
                <a:ea typeface="幼圆" pitchFamily="49" charset="-122"/>
              </a:rPr>
              <a:t>全国计算机等级考试</a:t>
            </a:r>
          </a:p>
        </p:txBody>
      </p:sp>
      <p:sp>
        <p:nvSpPr>
          <p:cNvPr id="3075" name="Rectangle 3"/>
          <p:cNvSpPr>
            <a:spLocks noGrp="1" noChangeArrowheads="1"/>
          </p:cNvSpPr>
          <p:nvPr>
            <p:ph type="subTitle" idx="1"/>
          </p:nvPr>
        </p:nvSpPr>
        <p:spPr>
          <a:xfrm>
            <a:off x="2071688" y="1817688"/>
            <a:ext cx="5715000" cy="442912"/>
          </a:xfrm>
          <a:noFill/>
        </p:spPr>
        <p:txBody>
          <a:bodyPr/>
          <a:lstStyle/>
          <a:p>
            <a:pPr algn="dist" eaLnBrk="1" hangingPunct="1">
              <a:lnSpc>
                <a:spcPct val="90000"/>
              </a:lnSpc>
            </a:pPr>
            <a:r>
              <a:rPr lang="en-US" altLang="zh-CN" sz="2400" b="1">
                <a:solidFill>
                  <a:srgbClr val="FFFF00"/>
                </a:solidFill>
              </a:rPr>
              <a:t>National Computer Rank Examination</a:t>
            </a:r>
          </a:p>
        </p:txBody>
      </p:sp>
      <p:sp>
        <p:nvSpPr>
          <p:cNvPr id="3076" name="Text Box 5"/>
          <p:cNvSpPr txBox="1">
            <a:spLocks noChangeArrowheads="1"/>
          </p:cNvSpPr>
          <p:nvPr/>
        </p:nvSpPr>
        <p:spPr bwMode="auto">
          <a:xfrm>
            <a:off x="3200400" y="4038600"/>
            <a:ext cx="503214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3600" b="0" dirty="0">
                <a:solidFill>
                  <a:srgbClr val="FFFF00"/>
                </a:solidFill>
                <a:latin typeface="幼圆" pitchFamily="49" charset="-122"/>
              </a:rPr>
              <a:t>第一部分 公共基础知识</a:t>
            </a:r>
          </a:p>
        </p:txBody>
      </p:sp>
      <p:pic>
        <p:nvPicPr>
          <p:cNvPr id="3077"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5163" y="1143000"/>
            <a:ext cx="1316037"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124200"/>
            <a:ext cx="20002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65684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dirty="0"/>
              <a:t>全国计算机等级考试</a:t>
            </a:r>
            <a:endParaRPr lang="en-US" altLang="zh-CN" dirty="0"/>
          </a:p>
        </p:txBody>
      </p:sp>
      <p:sp>
        <p:nvSpPr>
          <p:cNvPr id="6" name="页脚占位符 2"/>
          <p:cNvSpPr>
            <a:spLocks noGrp="1"/>
          </p:cNvSpPr>
          <p:nvPr>
            <p:ph type="ftr" sz="quarter" idx="11"/>
          </p:nvPr>
        </p:nvSpPr>
        <p:spPr/>
        <p:txBody>
          <a:bodyPr/>
          <a:lstStyle/>
          <a:p>
            <a:pPr>
              <a:defRPr/>
            </a:pPr>
            <a:r>
              <a:rPr lang="en-US" altLang="zh-CN" dirty="0"/>
              <a:t>二级公共基础知识</a:t>
            </a:r>
          </a:p>
          <a:p>
            <a:pPr>
              <a:defRPr/>
            </a:pPr>
            <a:endParaRPr lang="en-US" altLang="zh-CN" dirty="0"/>
          </a:p>
        </p:txBody>
      </p:sp>
      <p:sp>
        <p:nvSpPr>
          <p:cNvPr id="7" name="灯片编号占位符 3"/>
          <p:cNvSpPr>
            <a:spLocks noGrp="1"/>
          </p:cNvSpPr>
          <p:nvPr>
            <p:ph type="sldNum" sz="quarter" idx="12"/>
          </p:nvPr>
        </p:nvSpPr>
        <p:spPr/>
        <p:txBody>
          <a:bodyPr/>
          <a:lstStyle/>
          <a:p>
            <a:pPr>
              <a:defRPr/>
            </a:pPr>
            <a:fld id="{9074C144-7169-4188-8DD7-11CC7FFE00A9}" type="slidenum">
              <a:rPr lang="en-US" altLang="zh-CN"/>
              <a:pPr>
                <a:defRPr/>
              </a:pPr>
              <a:t>3</a:t>
            </a:fld>
            <a:endParaRPr lang="en-US" altLang="zh-CN"/>
          </a:p>
        </p:txBody>
      </p:sp>
      <p:sp>
        <p:nvSpPr>
          <p:cNvPr id="4101" name="Rectangle 6"/>
          <p:cNvSpPr>
            <a:spLocks noChangeArrowheads="1"/>
          </p:cNvSpPr>
          <p:nvPr/>
        </p:nvSpPr>
        <p:spPr bwMode="auto">
          <a:xfrm>
            <a:off x="819150" y="1924050"/>
            <a:ext cx="5410200" cy="3124200"/>
          </a:xfrm>
          <a:prstGeom prst="rect">
            <a:avLst/>
          </a:prstGeom>
          <a:solidFill>
            <a:schemeClr val="accent1">
              <a:alpha val="34901"/>
            </a:schemeClr>
          </a:solidFill>
          <a:ln w="1270">
            <a:solidFill>
              <a:srgbClr val="FFFF00"/>
            </a:solidFill>
            <a:prstDash val="lg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2" name="Text Box 4"/>
          <p:cNvSpPr txBox="1">
            <a:spLocks noChangeArrowheads="1"/>
          </p:cNvSpPr>
          <p:nvPr/>
        </p:nvSpPr>
        <p:spPr bwMode="auto">
          <a:xfrm>
            <a:off x="295275" y="357188"/>
            <a:ext cx="438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dist" eaLnBrk="1" hangingPunct="1">
              <a:spcBef>
                <a:spcPct val="50000"/>
              </a:spcBef>
            </a:pPr>
            <a:r>
              <a:rPr lang="zh-CN" altLang="en-US" sz="2400">
                <a:solidFill>
                  <a:srgbClr val="FFFF66"/>
                </a:solidFill>
              </a:rPr>
              <a:t>二级公共基础知识考试内容</a:t>
            </a:r>
          </a:p>
        </p:txBody>
      </p:sp>
      <p:sp>
        <p:nvSpPr>
          <p:cNvPr id="4103" name="Text Box 5"/>
          <p:cNvSpPr txBox="1">
            <a:spLocks noChangeArrowheads="1"/>
          </p:cNvSpPr>
          <p:nvPr/>
        </p:nvSpPr>
        <p:spPr bwMode="auto">
          <a:xfrm>
            <a:off x="1123950" y="2057400"/>
            <a:ext cx="4191000" cy="2774950"/>
          </a:xfrm>
          <a:prstGeom prst="rect">
            <a:avLst/>
          </a:prstGeom>
          <a:noFill/>
          <a:ln>
            <a:noFill/>
          </a:ln>
          <a:effectLst/>
          <a:extLst>
            <a:ext uri="{909E8E84-426E-40DD-AFC4-6F175D3DCCD1}">
              <a14:hiddenFill xmlns:a14="http://schemas.microsoft.com/office/drawing/2010/main">
                <a:solidFill>
                  <a:srgbClr val="BBE0E3">
                    <a:alpha val="14902"/>
                  </a:srgbClr>
                </a:solidFill>
              </a14:hiddenFill>
            </a:ext>
            <a:ext uri="{91240B29-F687-4F45-9708-019B960494DF}">
              <a14:hiddenLine xmlns:a14="http://schemas.microsoft.com/office/drawing/2010/main" w="38100" cmpd="dbl">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dist" eaLnBrk="1" hangingPunct="1">
              <a:spcBef>
                <a:spcPct val="50000"/>
              </a:spcBef>
              <a:buFontTx/>
              <a:buChar char="•"/>
            </a:pPr>
            <a:r>
              <a:rPr lang="en-US" altLang="zh-CN" sz="3200">
                <a:solidFill>
                  <a:schemeClr val="bg1"/>
                </a:solidFill>
                <a:latin typeface="幼圆" pitchFamily="49" charset="-122"/>
              </a:rPr>
              <a:t> </a:t>
            </a:r>
            <a:r>
              <a:rPr lang="zh-CN" altLang="en-US" sz="3200">
                <a:solidFill>
                  <a:schemeClr val="bg1"/>
                </a:solidFill>
                <a:latin typeface="幼圆" pitchFamily="49" charset="-122"/>
              </a:rPr>
              <a:t>数据结构和算法</a:t>
            </a:r>
          </a:p>
          <a:p>
            <a:pPr algn="dist" eaLnBrk="1" hangingPunct="1">
              <a:spcBef>
                <a:spcPct val="50000"/>
              </a:spcBef>
              <a:buFontTx/>
              <a:buChar char="•"/>
            </a:pPr>
            <a:r>
              <a:rPr lang="zh-CN" altLang="en-US" sz="3200">
                <a:solidFill>
                  <a:schemeClr val="bg1"/>
                </a:solidFill>
                <a:latin typeface="幼圆" pitchFamily="49" charset="-122"/>
              </a:rPr>
              <a:t> 程序设计基础</a:t>
            </a:r>
          </a:p>
          <a:p>
            <a:pPr algn="dist" eaLnBrk="1" hangingPunct="1">
              <a:spcBef>
                <a:spcPct val="50000"/>
              </a:spcBef>
              <a:buFontTx/>
              <a:buChar char="•"/>
            </a:pPr>
            <a:r>
              <a:rPr lang="zh-CN" altLang="en-US" sz="3200">
                <a:solidFill>
                  <a:schemeClr val="bg1"/>
                </a:solidFill>
                <a:latin typeface="幼圆" pitchFamily="49" charset="-122"/>
              </a:rPr>
              <a:t> 软件工程</a:t>
            </a:r>
          </a:p>
          <a:p>
            <a:pPr algn="dist" eaLnBrk="1" hangingPunct="1">
              <a:spcBef>
                <a:spcPct val="50000"/>
              </a:spcBef>
              <a:buFontTx/>
              <a:buChar char="•"/>
            </a:pPr>
            <a:r>
              <a:rPr lang="zh-CN" altLang="en-US" sz="3200">
                <a:solidFill>
                  <a:schemeClr val="bg1"/>
                </a:solidFill>
                <a:latin typeface="幼圆" pitchFamily="49" charset="-122"/>
              </a:rPr>
              <a:t> 数据库设计基础</a:t>
            </a: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dirty="0"/>
              <a:t>二级公共基础知识</a:t>
            </a:r>
          </a:p>
        </p:txBody>
      </p:sp>
      <p:sp>
        <p:nvSpPr>
          <p:cNvPr id="7" name="灯片编号占位符 3"/>
          <p:cNvSpPr>
            <a:spLocks noGrp="1"/>
          </p:cNvSpPr>
          <p:nvPr>
            <p:ph type="sldNum" sz="quarter" idx="12"/>
          </p:nvPr>
        </p:nvSpPr>
        <p:spPr/>
        <p:txBody>
          <a:bodyPr/>
          <a:lstStyle/>
          <a:p>
            <a:pPr>
              <a:defRPr/>
            </a:pPr>
            <a:fld id="{B4024C03-07A2-4FB2-9DD2-91E900C4E468}" type="slidenum">
              <a:rPr lang="en-US" altLang="zh-CN"/>
              <a:pPr>
                <a:defRPr/>
              </a:pPr>
              <a:t>4</a:t>
            </a:fld>
            <a:endParaRPr lang="en-US" altLang="zh-CN"/>
          </a:p>
        </p:txBody>
      </p:sp>
      <p:sp>
        <p:nvSpPr>
          <p:cNvPr id="5125" name="Rectangle 5"/>
          <p:cNvSpPr>
            <a:spLocks noChangeArrowheads="1"/>
          </p:cNvSpPr>
          <p:nvPr/>
        </p:nvSpPr>
        <p:spPr bwMode="auto">
          <a:xfrm>
            <a:off x="757238" y="2286000"/>
            <a:ext cx="7469187" cy="2386013"/>
          </a:xfrm>
          <a:prstGeom prst="rect">
            <a:avLst/>
          </a:prstGeom>
          <a:noFill/>
          <a:ln>
            <a:noFill/>
          </a:ln>
          <a:effectLst/>
          <a:extLst>
            <a:ext uri="{909E8E84-426E-40DD-AFC4-6F175D3DCCD1}">
              <a14:hiddenFill xmlns:a14="http://schemas.microsoft.com/office/drawing/2010/main">
                <a:solidFill>
                  <a:srgbClr val="00E4A8"/>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indent="17463">
              <a:lnSpc>
                <a:spcPct val="120000"/>
              </a:lnSpc>
            </a:pPr>
            <a:r>
              <a:rPr lang="en-US" altLang="zh-CN" sz="2800" dirty="0">
                <a:solidFill>
                  <a:schemeClr val="bg1"/>
                </a:solidFill>
                <a:latin typeface="幼圆" pitchFamily="49" charset="-122"/>
              </a:rPr>
              <a:t>1</a:t>
            </a:r>
            <a:r>
              <a:rPr lang="zh-CN" altLang="en-US" sz="2800" dirty="0">
                <a:solidFill>
                  <a:schemeClr val="bg1"/>
                </a:solidFill>
                <a:latin typeface="幼圆" pitchFamily="49" charset="-122"/>
              </a:rPr>
              <a:t>、二级公共基础知识不单独考试，与其他二级科目组合在一起，作为二级科目考核内容的一部分。公共基础部分占全卷的</a:t>
            </a:r>
            <a:r>
              <a:rPr lang="en-US" altLang="zh-CN" sz="2800" dirty="0">
                <a:solidFill>
                  <a:schemeClr val="bg1"/>
                </a:solidFill>
                <a:latin typeface="幼圆" pitchFamily="49" charset="-122"/>
              </a:rPr>
              <a:t>10</a:t>
            </a:r>
            <a:r>
              <a:rPr lang="zh-CN" altLang="en-US" sz="2800" dirty="0">
                <a:solidFill>
                  <a:schemeClr val="bg1"/>
                </a:solidFill>
                <a:latin typeface="幼圆" pitchFamily="49" charset="-122"/>
              </a:rPr>
              <a:t>分。</a:t>
            </a:r>
          </a:p>
          <a:p>
            <a:pPr indent="17463">
              <a:lnSpc>
                <a:spcPct val="120000"/>
              </a:lnSpc>
            </a:pPr>
            <a:r>
              <a:rPr lang="en-US" altLang="zh-CN" sz="2800" dirty="0">
                <a:solidFill>
                  <a:schemeClr val="bg1"/>
                </a:solidFill>
                <a:latin typeface="幼圆" pitchFamily="49" charset="-122"/>
              </a:rPr>
              <a:t>2</a:t>
            </a:r>
            <a:r>
              <a:rPr lang="zh-CN" altLang="en-US" sz="2800" dirty="0">
                <a:solidFill>
                  <a:schemeClr val="bg1"/>
                </a:solidFill>
                <a:latin typeface="幼圆" pitchFamily="49" charset="-122"/>
              </a:rPr>
              <a:t>、公共基础知识考查方式为选择题共</a:t>
            </a:r>
            <a:r>
              <a:rPr lang="en-US" altLang="zh-CN" sz="2800" dirty="0">
                <a:solidFill>
                  <a:schemeClr val="bg1"/>
                </a:solidFill>
                <a:latin typeface="幼圆" pitchFamily="49" charset="-122"/>
              </a:rPr>
              <a:t>10</a:t>
            </a:r>
            <a:r>
              <a:rPr lang="zh-CN" altLang="en-US" sz="2800" dirty="0">
                <a:solidFill>
                  <a:schemeClr val="bg1"/>
                </a:solidFill>
                <a:latin typeface="幼圆" pitchFamily="49" charset="-122"/>
              </a:rPr>
              <a:t>道。</a:t>
            </a:r>
          </a:p>
        </p:txBody>
      </p:sp>
      <p:sp>
        <p:nvSpPr>
          <p:cNvPr id="5126" name="Text Box 6"/>
          <p:cNvSpPr txBox="1">
            <a:spLocks noChangeArrowheads="1"/>
          </p:cNvSpPr>
          <p:nvPr/>
        </p:nvSpPr>
        <p:spPr bwMode="auto">
          <a:xfrm>
            <a:off x="295275" y="357188"/>
            <a:ext cx="438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dist" eaLnBrk="1" hangingPunct="1">
              <a:spcBef>
                <a:spcPct val="50000"/>
              </a:spcBef>
            </a:pPr>
            <a:r>
              <a:rPr lang="zh-CN" altLang="en-US" sz="2400">
                <a:solidFill>
                  <a:srgbClr val="FFFF66"/>
                </a:solidFill>
              </a:rPr>
              <a:t>二级公共基础知识考试方式</a:t>
            </a:r>
          </a:p>
        </p:txBody>
      </p:sp>
      <p:sp>
        <p:nvSpPr>
          <p:cNvPr id="5127" name="Rectangle 8"/>
          <p:cNvSpPr>
            <a:spLocks noChangeArrowheads="1"/>
          </p:cNvSpPr>
          <p:nvPr/>
        </p:nvSpPr>
        <p:spPr bwMode="auto">
          <a:xfrm>
            <a:off x="647700" y="2183606"/>
            <a:ext cx="7848600" cy="2590800"/>
          </a:xfrm>
          <a:prstGeom prst="rect">
            <a:avLst/>
          </a:prstGeom>
          <a:solidFill>
            <a:schemeClr val="accent1">
              <a:alpha val="34901"/>
            </a:schemeClr>
          </a:solidFill>
          <a:ln w="1270">
            <a:solidFill>
              <a:srgbClr val="FFFF00"/>
            </a:solidFill>
            <a:prstDash val="lg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CBE80BEE-582A-4850-865A-908F29F807EF}" type="slidenum">
              <a:rPr lang="en-US" altLang="zh-CN"/>
              <a:pPr>
                <a:defRPr/>
              </a:pPr>
              <a:t>5</a:t>
            </a:fld>
            <a:endParaRPr lang="en-US" altLang="zh-CN"/>
          </a:p>
        </p:txBody>
      </p:sp>
      <p:sp>
        <p:nvSpPr>
          <p:cNvPr id="6149" name="Rectangle 4"/>
          <p:cNvSpPr>
            <a:spLocks noChangeArrowheads="1"/>
          </p:cNvSpPr>
          <p:nvPr/>
        </p:nvSpPr>
        <p:spPr bwMode="auto">
          <a:xfrm>
            <a:off x="838200" y="2036763"/>
            <a:ext cx="6019800" cy="224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40000"/>
              </a:lnSpc>
              <a:buFontTx/>
              <a:buChar char="•"/>
            </a:pPr>
            <a:r>
              <a:rPr lang="zh-CN" altLang="en-US" sz="2800">
                <a:solidFill>
                  <a:schemeClr val="bg1"/>
                </a:solidFill>
                <a:latin typeface="幼圆" pitchFamily="49" charset="-122"/>
              </a:rPr>
              <a:t>理解基本概念</a:t>
            </a:r>
          </a:p>
          <a:p>
            <a:pPr marL="342900" indent="-342900">
              <a:lnSpc>
                <a:spcPct val="140000"/>
              </a:lnSpc>
              <a:buFontTx/>
              <a:buChar char="•"/>
            </a:pPr>
            <a:r>
              <a:rPr lang="zh-CN" altLang="en-US" sz="2800">
                <a:solidFill>
                  <a:schemeClr val="bg1"/>
                </a:solidFill>
                <a:latin typeface="幼圆" pitchFamily="49" charset="-122"/>
              </a:rPr>
              <a:t>多做练习</a:t>
            </a:r>
          </a:p>
          <a:p>
            <a:pPr marL="342900" indent="-342900">
              <a:lnSpc>
                <a:spcPct val="140000"/>
              </a:lnSpc>
              <a:buFontTx/>
              <a:buChar char="•"/>
            </a:pPr>
            <a:r>
              <a:rPr lang="zh-CN" altLang="en-US" sz="2800">
                <a:solidFill>
                  <a:schemeClr val="bg1"/>
                </a:solidFill>
                <a:latin typeface="幼圆" pitchFamily="49" charset="-122"/>
              </a:rPr>
              <a:t>适当记忆一些名词</a:t>
            </a:r>
          </a:p>
          <a:p>
            <a:pPr marL="342900" indent="-342900">
              <a:lnSpc>
                <a:spcPct val="140000"/>
              </a:lnSpc>
              <a:buFontTx/>
              <a:buChar char="•"/>
            </a:pPr>
            <a:r>
              <a:rPr lang="zh-CN" altLang="en-US" sz="2800">
                <a:solidFill>
                  <a:schemeClr val="bg1"/>
                </a:solidFill>
                <a:latin typeface="幼圆" pitchFamily="49" charset="-122"/>
              </a:rPr>
              <a:t>与所学程序设计语言结合起来理解</a:t>
            </a:r>
          </a:p>
        </p:txBody>
      </p:sp>
      <p:sp>
        <p:nvSpPr>
          <p:cNvPr id="6150" name="Text Box 5"/>
          <p:cNvSpPr txBox="1">
            <a:spLocks noChangeArrowheads="1"/>
          </p:cNvSpPr>
          <p:nvPr/>
        </p:nvSpPr>
        <p:spPr bwMode="auto">
          <a:xfrm>
            <a:off x="295275" y="357188"/>
            <a:ext cx="438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dist" eaLnBrk="1" hangingPunct="1">
              <a:spcBef>
                <a:spcPct val="50000"/>
              </a:spcBef>
            </a:pPr>
            <a:r>
              <a:rPr lang="zh-CN" altLang="en-US" sz="2400">
                <a:solidFill>
                  <a:srgbClr val="FFFF66"/>
                </a:solidFill>
              </a:rPr>
              <a:t>二级公共基础知识学习方法</a:t>
            </a:r>
          </a:p>
        </p:txBody>
      </p:sp>
      <p:sp>
        <p:nvSpPr>
          <p:cNvPr id="6151" name="Rectangle 6"/>
          <p:cNvSpPr>
            <a:spLocks noChangeArrowheads="1"/>
          </p:cNvSpPr>
          <p:nvPr/>
        </p:nvSpPr>
        <p:spPr bwMode="auto">
          <a:xfrm>
            <a:off x="790575" y="2071688"/>
            <a:ext cx="6372225" cy="2514600"/>
          </a:xfrm>
          <a:prstGeom prst="rect">
            <a:avLst/>
          </a:prstGeom>
          <a:solidFill>
            <a:schemeClr val="accent1">
              <a:alpha val="34901"/>
            </a:schemeClr>
          </a:solidFill>
          <a:ln w="1270">
            <a:solidFill>
              <a:srgbClr val="FFFF00"/>
            </a:solidFill>
            <a:prstDash val="lg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6"/>
          <p:cNvSpPr txBox="1">
            <a:spLocks noChangeArrowheads="1"/>
          </p:cNvSpPr>
          <p:nvPr/>
        </p:nvSpPr>
        <p:spPr bwMode="auto">
          <a:xfrm>
            <a:off x="609600" y="2974975"/>
            <a:ext cx="7924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dist" eaLnBrk="1" hangingPunct="1"/>
            <a:r>
              <a:rPr lang="zh-CN" altLang="en-US" sz="5400">
                <a:solidFill>
                  <a:schemeClr val="bg1"/>
                </a:solidFill>
                <a:latin typeface="汉仪综艺体简" pitchFamily="49" charset="-122"/>
                <a:ea typeface="汉仪综艺体简" pitchFamily="49" charset="-122"/>
              </a:rPr>
              <a:t>第一章 数据结构和算法</a:t>
            </a: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6" name="页脚占位符 2"/>
          <p:cNvSpPr>
            <a:spLocks noGrp="1"/>
          </p:cNvSpPr>
          <p:nvPr>
            <p:ph type="ftr" sz="quarter" idx="11"/>
          </p:nvPr>
        </p:nvSpPr>
        <p:spPr/>
        <p:txBody>
          <a:bodyPr/>
          <a:lstStyle/>
          <a:p>
            <a:pPr>
              <a:defRPr/>
            </a:pPr>
            <a:r>
              <a:rPr lang="en-US" altLang="zh-CN"/>
              <a:t>二级公共基础知识</a:t>
            </a:r>
          </a:p>
        </p:txBody>
      </p:sp>
      <p:sp>
        <p:nvSpPr>
          <p:cNvPr id="17" name="灯片编号占位符 3"/>
          <p:cNvSpPr>
            <a:spLocks noGrp="1"/>
          </p:cNvSpPr>
          <p:nvPr>
            <p:ph type="sldNum" sz="quarter" idx="12"/>
          </p:nvPr>
        </p:nvSpPr>
        <p:spPr/>
        <p:txBody>
          <a:bodyPr/>
          <a:lstStyle/>
          <a:p>
            <a:pPr>
              <a:defRPr/>
            </a:pPr>
            <a:fld id="{D2C4ED60-47ED-4C21-8E29-46CD02A972D0}" type="slidenum">
              <a:rPr lang="en-US" altLang="zh-CN"/>
              <a:pPr>
                <a:defRPr/>
              </a:pPr>
              <a:t>7</a:t>
            </a:fld>
            <a:endParaRPr lang="en-US" altLang="zh-CN"/>
          </a:p>
        </p:txBody>
      </p:sp>
      <p:sp>
        <p:nvSpPr>
          <p:cNvPr id="8197" name="Text Box 4"/>
          <p:cNvSpPr txBox="1">
            <a:spLocks noChangeArrowheads="1"/>
          </p:cNvSpPr>
          <p:nvPr/>
        </p:nvSpPr>
        <p:spPr bwMode="auto">
          <a:xfrm>
            <a:off x="295275" y="357188"/>
            <a:ext cx="438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a:solidFill>
                  <a:srgbClr val="FFFF66"/>
                </a:solidFill>
              </a:rPr>
              <a:t>本章知识要点</a:t>
            </a:r>
          </a:p>
        </p:txBody>
      </p:sp>
      <p:sp>
        <p:nvSpPr>
          <p:cNvPr id="8198" name="Rectangle 6"/>
          <p:cNvSpPr>
            <a:spLocks noChangeArrowheads="1"/>
          </p:cNvSpPr>
          <p:nvPr/>
        </p:nvSpPr>
        <p:spPr bwMode="auto">
          <a:xfrm>
            <a:off x="838200" y="2057400"/>
            <a:ext cx="1219200" cy="4572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a:ea typeface="黑体" pitchFamily="2" charset="-122"/>
              </a:rPr>
              <a:t>算法</a:t>
            </a:r>
          </a:p>
        </p:txBody>
      </p:sp>
      <p:sp>
        <p:nvSpPr>
          <p:cNvPr id="8199" name="Rectangle 7"/>
          <p:cNvSpPr>
            <a:spLocks noChangeArrowheads="1"/>
          </p:cNvSpPr>
          <p:nvPr/>
        </p:nvSpPr>
        <p:spPr bwMode="auto">
          <a:xfrm>
            <a:off x="2633663" y="1347788"/>
            <a:ext cx="1981200" cy="3905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算法的定义</a:t>
            </a:r>
          </a:p>
        </p:txBody>
      </p:sp>
      <p:sp>
        <p:nvSpPr>
          <p:cNvPr id="8200" name="Rectangle 8"/>
          <p:cNvSpPr>
            <a:spLocks noChangeArrowheads="1"/>
          </p:cNvSpPr>
          <p:nvPr/>
        </p:nvSpPr>
        <p:spPr bwMode="auto">
          <a:xfrm>
            <a:off x="2633663" y="1885950"/>
            <a:ext cx="1981200" cy="3905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算法的特征</a:t>
            </a:r>
          </a:p>
        </p:txBody>
      </p:sp>
      <p:sp>
        <p:nvSpPr>
          <p:cNvPr id="8201" name="Rectangle 9"/>
          <p:cNvSpPr>
            <a:spLocks noChangeArrowheads="1"/>
          </p:cNvSpPr>
          <p:nvPr/>
        </p:nvSpPr>
        <p:spPr bwMode="auto">
          <a:xfrm>
            <a:off x="2633663" y="2886075"/>
            <a:ext cx="1981200" cy="3905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算法复杂度</a:t>
            </a:r>
          </a:p>
        </p:txBody>
      </p:sp>
      <p:sp>
        <p:nvSpPr>
          <p:cNvPr id="8202" name="AutoShape 10"/>
          <p:cNvSpPr>
            <a:spLocks/>
          </p:cNvSpPr>
          <p:nvPr/>
        </p:nvSpPr>
        <p:spPr bwMode="auto">
          <a:xfrm>
            <a:off x="2209800" y="1319213"/>
            <a:ext cx="304800" cy="1957387"/>
          </a:xfrm>
          <a:prstGeom prst="leftBrace">
            <a:avLst>
              <a:gd name="adj1" fmla="val 53516"/>
              <a:gd name="adj2" fmla="val 50000"/>
            </a:avLst>
          </a:prstGeom>
          <a:noFill/>
          <a:ln w="28575">
            <a:solidFill>
              <a:srgbClr val="FFFF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03" name="Rectangle 11"/>
          <p:cNvSpPr>
            <a:spLocks noChangeArrowheads="1"/>
          </p:cNvSpPr>
          <p:nvPr/>
        </p:nvSpPr>
        <p:spPr bwMode="auto">
          <a:xfrm>
            <a:off x="685800" y="4648200"/>
            <a:ext cx="1447800" cy="4572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a:ea typeface="黑体" pitchFamily="2" charset="-122"/>
              </a:rPr>
              <a:t>数据结构</a:t>
            </a:r>
          </a:p>
        </p:txBody>
      </p:sp>
      <p:sp>
        <p:nvSpPr>
          <p:cNvPr id="8204" name="Rectangle 12"/>
          <p:cNvSpPr>
            <a:spLocks noChangeArrowheads="1"/>
          </p:cNvSpPr>
          <p:nvPr/>
        </p:nvSpPr>
        <p:spPr bwMode="auto">
          <a:xfrm>
            <a:off x="2633663" y="3748088"/>
            <a:ext cx="2471737" cy="4286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数据结构的定义</a:t>
            </a:r>
          </a:p>
        </p:txBody>
      </p:sp>
      <p:sp>
        <p:nvSpPr>
          <p:cNvPr id="8205" name="Rectangle 13"/>
          <p:cNvSpPr>
            <a:spLocks noChangeArrowheads="1"/>
          </p:cNvSpPr>
          <p:nvPr/>
        </p:nvSpPr>
        <p:spPr bwMode="auto">
          <a:xfrm>
            <a:off x="2633663" y="4302125"/>
            <a:ext cx="3233737" cy="4286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逻辑结构 和 物理结构</a:t>
            </a:r>
          </a:p>
        </p:txBody>
      </p:sp>
      <p:sp>
        <p:nvSpPr>
          <p:cNvPr id="8206" name="Rectangle 14"/>
          <p:cNvSpPr>
            <a:spLocks noChangeArrowheads="1"/>
          </p:cNvSpPr>
          <p:nvPr/>
        </p:nvSpPr>
        <p:spPr bwMode="auto">
          <a:xfrm>
            <a:off x="2633663" y="4856163"/>
            <a:ext cx="3233737" cy="4286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线性结构 和 非线性结构</a:t>
            </a:r>
          </a:p>
        </p:txBody>
      </p:sp>
      <p:sp>
        <p:nvSpPr>
          <p:cNvPr id="8207" name="AutoShape 15"/>
          <p:cNvSpPr>
            <a:spLocks/>
          </p:cNvSpPr>
          <p:nvPr/>
        </p:nvSpPr>
        <p:spPr bwMode="auto">
          <a:xfrm>
            <a:off x="2209800" y="3719513"/>
            <a:ext cx="304800" cy="2300287"/>
          </a:xfrm>
          <a:prstGeom prst="leftBrace">
            <a:avLst>
              <a:gd name="adj1" fmla="val 62891"/>
              <a:gd name="adj2" fmla="val 50000"/>
            </a:avLst>
          </a:prstGeom>
          <a:noFill/>
          <a:ln w="28575">
            <a:solidFill>
              <a:srgbClr val="FFFF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08" name="Rectangle 16"/>
          <p:cNvSpPr>
            <a:spLocks noChangeArrowheads="1"/>
          </p:cNvSpPr>
          <p:nvPr/>
        </p:nvSpPr>
        <p:spPr bwMode="auto">
          <a:xfrm>
            <a:off x="2633663" y="5410200"/>
            <a:ext cx="3233737" cy="5810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ea typeface="黑体" pitchFamily="2" charset="-122"/>
              </a:rPr>
              <a:t>顺序表、链表、堆栈</a:t>
            </a:r>
          </a:p>
          <a:p>
            <a:pPr algn="ctr"/>
            <a:r>
              <a:rPr lang="zh-CN" altLang="en-US" b="0">
                <a:ea typeface="黑体" pitchFamily="2" charset="-122"/>
              </a:rPr>
              <a:t>队列、循环队列、树</a:t>
            </a:r>
          </a:p>
        </p:txBody>
      </p:sp>
      <p:sp>
        <p:nvSpPr>
          <p:cNvPr id="8209" name="Rectangle 17"/>
          <p:cNvSpPr>
            <a:spLocks noChangeArrowheads="1"/>
          </p:cNvSpPr>
          <p:nvPr/>
        </p:nvSpPr>
        <p:spPr bwMode="auto">
          <a:xfrm>
            <a:off x="2633663" y="2362200"/>
            <a:ext cx="1981200" cy="3905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算法的基本要素</a:t>
            </a:r>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7E764E79-70B5-421E-A32F-0A459BC4CF6C}" type="slidenum">
              <a:rPr lang="en-US" altLang="zh-CN"/>
              <a:pPr>
                <a:defRPr/>
              </a:pPr>
              <a:t>8</a:t>
            </a:fld>
            <a:endParaRPr lang="en-US" altLang="zh-CN"/>
          </a:p>
        </p:txBody>
      </p:sp>
      <p:sp>
        <p:nvSpPr>
          <p:cNvPr id="9221" name="Rectangle 5"/>
          <p:cNvSpPr>
            <a:spLocks noChangeArrowheads="1"/>
          </p:cNvSpPr>
          <p:nvPr/>
        </p:nvSpPr>
        <p:spPr bwMode="auto">
          <a:xfrm>
            <a:off x="930275" y="1828800"/>
            <a:ext cx="5416868" cy="46166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0" dirty="0">
                <a:solidFill>
                  <a:srgbClr val="FFFFFF"/>
                </a:solidFill>
              </a:rPr>
              <a:t>算法是解决方案的准确而完整性描述。</a:t>
            </a:r>
          </a:p>
        </p:txBody>
      </p:sp>
      <p:sp>
        <p:nvSpPr>
          <p:cNvPr id="9222" name="Text Box 6"/>
          <p:cNvSpPr txBox="1">
            <a:spLocks noChangeArrowheads="1"/>
          </p:cNvSpPr>
          <p:nvPr/>
        </p:nvSpPr>
        <p:spPr bwMode="auto">
          <a:xfrm>
            <a:off x="295275" y="357188"/>
            <a:ext cx="438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a:solidFill>
                  <a:srgbClr val="FFFF66"/>
                </a:solidFill>
              </a:rPr>
              <a:t>一、算法</a:t>
            </a:r>
          </a:p>
        </p:txBody>
      </p:sp>
      <p:sp>
        <p:nvSpPr>
          <p:cNvPr id="9223" name="Rectangle 8"/>
          <p:cNvSpPr>
            <a:spLocks noChangeArrowheads="1"/>
          </p:cNvSpPr>
          <p:nvPr/>
        </p:nvSpPr>
        <p:spPr bwMode="auto">
          <a:xfrm>
            <a:off x="928688" y="3048000"/>
            <a:ext cx="8062912" cy="22098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hlink"/>
              </a:buClr>
              <a:buSzPct val="90000"/>
              <a:buFont typeface="Wingdings" pitchFamily="2" charset="2"/>
              <a:buNone/>
            </a:pPr>
            <a:r>
              <a:rPr lang="zh-CN" altLang="en-US" sz="2400" b="0" dirty="0">
                <a:solidFill>
                  <a:srgbClr val="FFFFFF"/>
                </a:solidFill>
                <a:latin typeface="幼圆" pitchFamily="49" charset="-122"/>
              </a:rPr>
              <a:t>算法的特性：</a:t>
            </a:r>
          </a:p>
          <a:p>
            <a:pPr>
              <a:spcBef>
                <a:spcPct val="20000"/>
              </a:spcBef>
              <a:buClr>
                <a:schemeClr val="hlink"/>
              </a:buClr>
              <a:buSzPct val="90000"/>
              <a:buFont typeface="Wingdings" pitchFamily="2" charset="2"/>
              <a:buNone/>
            </a:pPr>
            <a:r>
              <a:rPr lang="zh-CN" altLang="en-US" sz="2400" b="0" dirty="0">
                <a:solidFill>
                  <a:srgbClr val="FFFFFF"/>
                </a:solidFill>
                <a:latin typeface="幼圆" pitchFamily="49" charset="-122"/>
              </a:rPr>
              <a:t> </a:t>
            </a:r>
            <a:r>
              <a:rPr lang="zh-CN" altLang="en-US" sz="2400" b="0" dirty="0">
                <a:solidFill>
                  <a:srgbClr val="FFFF00"/>
                </a:solidFill>
                <a:latin typeface="幼圆" pitchFamily="49" charset="-122"/>
              </a:rPr>
              <a:t>（</a:t>
            </a:r>
            <a:r>
              <a:rPr lang="en-US" altLang="zh-CN" sz="2400" b="0" dirty="0">
                <a:solidFill>
                  <a:srgbClr val="FFFF00"/>
                </a:solidFill>
                <a:latin typeface="幼圆" pitchFamily="49" charset="-122"/>
              </a:rPr>
              <a:t>1</a:t>
            </a:r>
            <a:r>
              <a:rPr lang="zh-CN" altLang="en-US" sz="2400" b="0" dirty="0">
                <a:solidFill>
                  <a:srgbClr val="FFFF00"/>
                </a:solidFill>
                <a:latin typeface="幼圆" pitchFamily="49" charset="-122"/>
              </a:rPr>
              <a:t>）</a:t>
            </a:r>
            <a:r>
              <a:rPr lang="zh-CN" altLang="en-US" sz="2400" dirty="0">
                <a:solidFill>
                  <a:srgbClr val="FFFF00"/>
                </a:solidFill>
                <a:latin typeface="幼圆" pitchFamily="49" charset="-122"/>
              </a:rPr>
              <a:t>有穷性：算法必须在有限的次数内完成。</a:t>
            </a:r>
            <a:endParaRPr lang="zh-CN" altLang="en-US" sz="2400" b="0" dirty="0">
              <a:solidFill>
                <a:srgbClr val="FFFF00"/>
              </a:solidFill>
              <a:latin typeface="幼圆" pitchFamily="49" charset="-122"/>
            </a:endParaRPr>
          </a:p>
          <a:p>
            <a:pPr>
              <a:spcBef>
                <a:spcPct val="20000"/>
              </a:spcBef>
              <a:buClr>
                <a:schemeClr val="hlink"/>
              </a:buClr>
              <a:buSzPct val="90000"/>
              <a:buFont typeface="Wingdings" pitchFamily="2" charset="2"/>
              <a:buNone/>
            </a:pPr>
            <a:r>
              <a:rPr lang="zh-CN" altLang="en-US" sz="2400" b="0" dirty="0">
                <a:solidFill>
                  <a:srgbClr val="FFFF00"/>
                </a:solidFill>
                <a:latin typeface="幼圆" pitchFamily="49" charset="-122"/>
              </a:rPr>
              <a:t> （</a:t>
            </a:r>
            <a:r>
              <a:rPr lang="en-US" altLang="zh-CN" sz="2400" b="0" dirty="0">
                <a:solidFill>
                  <a:srgbClr val="FFFF00"/>
                </a:solidFill>
                <a:latin typeface="幼圆" pitchFamily="49" charset="-122"/>
              </a:rPr>
              <a:t>2</a:t>
            </a:r>
            <a:r>
              <a:rPr lang="zh-CN" altLang="en-US" sz="2400" b="0" dirty="0">
                <a:solidFill>
                  <a:srgbClr val="FFFF00"/>
                </a:solidFill>
                <a:latin typeface="幼圆" pitchFamily="49" charset="-122"/>
              </a:rPr>
              <a:t>）</a:t>
            </a:r>
            <a:r>
              <a:rPr lang="zh-CN" altLang="en-US" sz="2400" dirty="0">
                <a:solidFill>
                  <a:srgbClr val="FFFF00"/>
                </a:solidFill>
                <a:latin typeface="幼圆" pitchFamily="49" charset="-122"/>
              </a:rPr>
              <a:t>确定性：算法的每一步必须是明确的。</a:t>
            </a:r>
            <a:endParaRPr lang="zh-CN" altLang="en-US" sz="2400" b="0" dirty="0">
              <a:solidFill>
                <a:srgbClr val="FFFF00"/>
              </a:solidFill>
              <a:latin typeface="幼圆" pitchFamily="49" charset="-122"/>
            </a:endParaRPr>
          </a:p>
          <a:p>
            <a:pPr>
              <a:spcBef>
                <a:spcPct val="20000"/>
              </a:spcBef>
              <a:buClr>
                <a:schemeClr val="hlink"/>
              </a:buClr>
              <a:buSzPct val="90000"/>
              <a:buFont typeface="Wingdings" pitchFamily="2" charset="2"/>
              <a:buNone/>
            </a:pPr>
            <a:r>
              <a:rPr lang="zh-CN" altLang="en-US" sz="2400" b="0" dirty="0">
                <a:solidFill>
                  <a:srgbClr val="FFFF00"/>
                </a:solidFill>
                <a:latin typeface="幼圆" pitchFamily="49" charset="-122"/>
              </a:rPr>
              <a:t> （</a:t>
            </a:r>
            <a:r>
              <a:rPr lang="en-US" altLang="zh-CN" sz="2400" b="0" dirty="0">
                <a:solidFill>
                  <a:srgbClr val="FFFF00"/>
                </a:solidFill>
                <a:latin typeface="幼圆" pitchFamily="49" charset="-122"/>
              </a:rPr>
              <a:t>3</a:t>
            </a:r>
            <a:r>
              <a:rPr lang="zh-CN" altLang="en-US" sz="2400" b="0" dirty="0">
                <a:solidFill>
                  <a:srgbClr val="FFFF00"/>
                </a:solidFill>
                <a:latin typeface="幼圆" pitchFamily="49" charset="-122"/>
              </a:rPr>
              <a:t>）</a:t>
            </a:r>
            <a:r>
              <a:rPr lang="zh-CN" altLang="en-US" sz="2400" dirty="0">
                <a:solidFill>
                  <a:srgbClr val="FFFF00"/>
                </a:solidFill>
                <a:latin typeface="幼圆" pitchFamily="49" charset="-122"/>
              </a:rPr>
              <a:t>可行性：算法的每一步必须是可以实现的。</a:t>
            </a:r>
            <a:r>
              <a:rPr lang="zh-CN" altLang="en-US" sz="2400" b="0" dirty="0">
                <a:solidFill>
                  <a:srgbClr val="FFFF00"/>
                </a:solidFill>
                <a:latin typeface="幼圆" pitchFamily="49" charset="-122"/>
              </a:rPr>
              <a:t> </a:t>
            </a:r>
          </a:p>
          <a:p>
            <a:pPr>
              <a:spcBef>
                <a:spcPct val="20000"/>
              </a:spcBef>
              <a:buClr>
                <a:schemeClr val="hlink"/>
              </a:buClr>
              <a:buSzPct val="90000"/>
              <a:buFont typeface="Wingdings" pitchFamily="2" charset="2"/>
              <a:buNone/>
            </a:pPr>
            <a:r>
              <a:rPr lang="zh-CN" altLang="en-US" sz="2400" b="0" dirty="0">
                <a:solidFill>
                  <a:srgbClr val="FFFF00"/>
                </a:solidFill>
                <a:latin typeface="幼圆" pitchFamily="49" charset="-122"/>
              </a:rPr>
              <a:t> （</a:t>
            </a:r>
            <a:r>
              <a:rPr lang="en-US" altLang="zh-CN" sz="2400" b="0" dirty="0">
                <a:solidFill>
                  <a:srgbClr val="FFFF00"/>
                </a:solidFill>
                <a:latin typeface="幼圆" pitchFamily="49" charset="-122"/>
              </a:rPr>
              <a:t>4</a:t>
            </a:r>
            <a:r>
              <a:rPr lang="zh-CN" altLang="en-US" sz="2400" b="0" dirty="0">
                <a:solidFill>
                  <a:srgbClr val="FFFF00"/>
                </a:solidFill>
                <a:latin typeface="幼圆" pitchFamily="49" charset="-122"/>
              </a:rPr>
              <a:t>）</a:t>
            </a:r>
            <a:r>
              <a:rPr lang="zh-CN" altLang="en-US" sz="2400" dirty="0">
                <a:solidFill>
                  <a:srgbClr val="FFFF00"/>
                </a:solidFill>
                <a:latin typeface="幼圆" pitchFamily="49" charset="-122"/>
              </a:rPr>
              <a:t>拥有足够的情报：算法必须有一定的输入</a:t>
            </a:r>
            <a:r>
              <a:rPr lang="zh-CN" altLang="en-US" sz="2400" b="0" dirty="0">
                <a:solidFill>
                  <a:srgbClr val="FFFF00"/>
                </a:solidFill>
                <a:latin typeface="幼圆" pitchFamily="49" charset="-122"/>
              </a:rPr>
              <a:t>和</a:t>
            </a:r>
            <a:r>
              <a:rPr lang="zh-CN" altLang="en-US" sz="2400" dirty="0">
                <a:solidFill>
                  <a:srgbClr val="FFFF00"/>
                </a:solidFill>
                <a:latin typeface="幼圆" pitchFamily="49" charset="-122"/>
              </a:rPr>
              <a:t>输出。</a:t>
            </a:r>
          </a:p>
        </p:txBody>
      </p:sp>
      <p:sp>
        <p:nvSpPr>
          <p:cNvPr id="2" name="TextBox 1"/>
          <p:cNvSpPr txBox="1"/>
          <p:nvPr/>
        </p:nvSpPr>
        <p:spPr>
          <a:xfrm>
            <a:off x="1257990" y="2492970"/>
            <a:ext cx="4572085" cy="400110"/>
          </a:xfrm>
          <a:prstGeom prst="rect">
            <a:avLst/>
          </a:prstGeom>
          <a:noFill/>
        </p:spPr>
        <p:txBody>
          <a:bodyPr wrap="none" rtlCol="0">
            <a:spAutoFit/>
          </a:bodyPr>
          <a:lstStyle/>
          <a:p>
            <a:r>
              <a:rPr lang="zh-CN" altLang="en-US" sz="2000" dirty="0">
                <a:solidFill>
                  <a:srgbClr val="FF0000"/>
                </a:solidFill>
              </a:rPr>
              <a:t>算法不等于程序，也不等于计算方法。</a:t>
            </a: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3C20DAB7-559B-4CF3-81F3-F536283C88C0}" type="slidenum">
              <a:rPr lang="en-US" altLang="zh-CN"/>
              <a:pPr>
                <a:defRPr/>
              </a:pPr>
              <a:t>9</a:t>
            </a:fld>
            <a:endParaRPr lang="en-US" altLang="zh-CN"/>
          </a:p>
        </p:txBody>
      </p:sp>
      <p:sp>
        <p:nvSpPr>
          <p:cNvPr id="10245" name="Rectangle 4"/>
          <p:cNvSpPr>
            <a:spLocks noChangeArrowheads="1"/>
          </p:cNvSpPr>
          <p:nvPr/>
        </p:nvSpPr>
        <p:spPr bwMode="auto">
          <a:xfrm>
            <a:off x="930275" y="1143000"/>
            <a:ext cx="4916488" cy="447357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zh-CN" altLang="en-US" sz="2400" b="0">
                <a:solidFill>
                  <a:srgbClr val="FFFFFF"/>
                </a:solidFill>
                <a:latin typeface="幼圆" pitchFamily="49" charset="-122"/>
              </a:rPr>
              <a:t>算法的基本要素：</a:t>
            </a:r>
          </a:p>
          <a:p>
            <a:pPr>
              <a:lnSpc>
                <a:spcPct val="120000"/>
              </a:lnSpc>
            </a:pPr>
            <a:r>
              <a:rPr lang="zh-CN" altLang="en-US" sz="2400" b="0">
                <a:solidFill>
                  <a:srgbClr val="FFFFFF"/>
                </a:solidFill>
                <a:latin typeface="幼圆" pitchFamily="49" charset="-122"/>
              </a:rPr>
              <a:t>  （</a:t>
            </a:r>
            <a:r>
              <a:rPr lang="en-US" altLang="zh-CN" sz="2400" b="0">
                <a:solidFill>
                  <a:srgbClr val="FFFFFF"/>
                </a:solidFill>
                <a:latin typeface="幼圆" pitchFamily="49" charset="-122"/>
              </a:rPr>
              <a:t>1</a:t>
            </a:r>
            <a:r>
              <a:rPr lang="zh-CN" altLang="en-US" sz="2400" b="0">
                <a:solidFill>
                  <a:srgbClr val="FFFFFF"/>
                </a:solidFill>
                <a:latin typeface="幼圆" pitchFamily="49" charset="-122"/>
              </a:rPr>
              <a:t>）对数据对象的</a:t>
            </a:r>
            <a:r>
              <a:rPr lang="zh-CN" altLang="en-US" sz="2400">
                <a:solidFill>
                  <a:srgbClr val="FFFFCC"/>
                </a:solidFill>
                <a:latin typeface="幼圆" pitchFamily="49" charset="-122"/>
              </a:rPr>
              <a:t>运算和操作</a:t>
            </a:r>
            <a:r>
              <a:rPr lang="zh-CN" altLang="en-US" sz="2400" b="0">
                <a:solidFill>
                  <a:srgbClr val="FFFFFF"/>
                </a:solidFill>
                <a:latin typeface="幼圆" pitchFamily="49" charset="-122"/>
              </a:rPr>
              <a:t>：</a:t>
            </a:r>
          </a:p>
          <a:p>
            <a:pPr>
              <a:lnSpc>
                <a:spcPct val="120000"/>
              </a:lnSpc>
            </a:pPr>
            <a:r>
              <a:rPr lang="zh-CN" altLang="en-US" sz="2400" b="0">
                <a:solidFill>
                  <a:srgbClr val="FFFFFF"/>
                </a:solidFill>
                <a:latin typeface="幼圆" pitchFamily="49" charset="-122"/>
              </a:rPr>
              <a:t>       </a:t>
            </a:r>
            <a:r>
              <a:rPr lang="en-US" altLang="zh-CN" sz="2400" b="0">
                <a:solidFill>
                  <a:srgbClr val="FFFFFF"/>
                </a:solidFill>
                <a:latin typeface="幼圆" pitchFamily="49" charset="-122"/>
              </a:rPr>
              <a:t>A .</a:t>
            </a:r>
            <a:r>
              <a:rPr lang="zh-CN" altLang="en-US" sz="2400" b="0">
                <a:solidFill>
                  <a:srgbClr val="FFFFFF"/>
                </a:solidFill>
                <a:latin typeface="幼圆" pitchFamily="49" charset="-122"/>
              </a:rPr>
              <a:t>算术运算</a:t>
            </a:r>
          </a:p>
          <a:p>
            <a:pPr>
              <a:lnSpc>
                <a:spcPct val="120000"/>
              </a:lnSpc>
            </a:pPr>
            <a:r>
              <a:rPr lang="zh-CN" altLang="en-US" sz="2400" b="0">
                <a:solidFill>
                  <a:srgbClr val="FFFFFF"/>
                </a:solidFill>
                <a:latin typeface="幼圆" pitchFamily="49" charset="-122"/>
              </a:rPr>
              <a:t>       </a:t>
            </a:r>
            <a:r>
              <a:rPr lang="en-US" altLang="zh-CN" sz="2400" b="0">
                <a:solidFill>
                  <a:srgbClr val="FFFFFF"/>
                </a:solidFill>
                <a:latin typeface="幼圆" pitchFamily="49" charset="-122"/>
              </a:rPr>
              <a:t>B .</a:t>
            </a:r>
            <a:r>
              <a:rPr lang="zh-CN" altLang="en-US" sz="2400" b="0">
                <a:solidFill>
                  <a:srgbClr val="FFFFFF"/>
                </a:solidFill>
                <a:latin typeface="幼圆" pitchFamily="49" charset="-122"/>
              </a:rPr>
              <a:t>逻辑运算</a:t>
            </a:r>
          </a:p>
          <a:p>
            <a:pPr>
              <a:lnSpc>
                <a:spcPct val="120000"/>
              </a:lnSpc>
            </a:pPr>
            <a:r>
              <a:rPr lang="zh-CN" altLang="en-US" sz="2400" b="0">
                <a:solidFill>
                  <a:srgbClr val="FFFFFF"/>
                </a:solidFill>
                <a:latin typeface="幼圆" pitchFamily="49" charset="-122"/>
              </a:rPr>
              <a:t>       </a:t>
            </a:r>
            <a:r>
              <a:rPr lang="en-US" altLang="zh-CN" sz="2400" b="0">
                <a:solidFill>
                  <a:srgbClr val="FFFFFF"/>
                </a:solidFill>
                <a:latin typeface="幼圆" pitchFamily="49" charset="-122"/>
              </a:rPr>
              <a:t>C .</a:t>
            </a:r>
            <a:r>
              <a:rPr lang="zh-CN" altLang="en-US" sz="2400" b="0">
                <a:solidFill>
                  <a:srgbClr val="FFFFFF"/>
                </a:solidFill>
                <a:latin typeface="幼圆" pitchFamily="49" charset="-122"/>
              </a:rPr>
              <a:t>关系运算</a:t>
            </a:r>
          </a:p>
          <a:p>
            <a:pPr>
              <a:lnSpc>
                <a:spcPct val="120000"/>
              </a:lnSpc>
            </a:pPr>
            <a:r>
              <a:rPr lang="zh-CN" altLang="en-US" sz="2400" b="0">
                <a:solidFill>
                  <a:srgbClr val="FFFFFF"/>
                </a:solidFill>
                <a:latin typeface="幼圆" pitchFamily="49" charset="-122"/>
              </a:rPr>
              <a:t>       </a:t>
            </a:r>
            <a:r>
              <a:rPr lang="en-US" altLang="zh-CN" sz="2400" b="0">
                <a:solidFill>
                  <a:srgbClr val="FFFFFF"/>
                </a:solidFill>
                <a:latin typeface="幼圆" pitchFamily="49" charset="-122"/>
              </a:rPr>
              <a:t>D .</a:t>
            </a:r>
            <a:r>
              <a:rPr lang="zh-CN" altLang="en-US" sz="2400" b="0">
                <a:solidFill>
                  <a:srgbClr val="FFFFFF"/>
                </a:solidFill>
                <a:latin typeface="幼圆" pitchFamily="49" charset="-122"/>
              </a:rPr>
              <a:t>数据传输</a:t>
            </a:r>
          </a:p>
          <a:p>
            <a:pPr>
              <a:lnSpc>
                <a:spcPct val="120000"/>
              </a:lnSpc>
            </a:pPr>
            <a:r>
              <a:rPr lang="zh-CN" altLang="en-US" sz="2400" b="0">
                <a:solidFill>
                  <a:srgbClr val="FFFFFF"/>
                </a:solidFill>
                <a:latin typeface="幼圆" pitchFamily="49" charset="-122"/>
              </a:rPr>
              <a:t>  （</a:t>
            </a:r>
            <a:r>
              <a:rPr lang="en-US" altLang="zh-CN" sz="2400" b="0">
                <a:solidFill>
                  <a:srgbClr val="FFFFFF"/>
                </a:solidFill>
                <a:latin typeface="幼圆" pitchFamily="49" charset="-122"/>
              </a:rPr>
              <a:t>2</a:t>
            </a:r>
            <a:r>
              <a:rPr lang="zh-CN" altLang="en-US" sz="2400" b="0">
                <a:solidFill>
                  <a:srgbClr val="FFFFFF"/>
                </a:solidFill>
                <a:latin typeface="幼圆" pitchFamily="49" charset="-122"/>
              </a:rPr>
              <a:t>）算法的</a:t>
            </a:r>
            <a:r>
              <a:rPr lang="zh-CN" altLang="en-US" sz="2400">
                <a:solidFill>
                  <a:srgbClr val="FFFFCC"/>
                </a:solidFill>
                <a:latin typeface="幼圆" pitchFamily="49" charset="-122"/>
              </a:rPr>
              <a:t>控制结构</a:t>
            </a:r>
            <a:r>
              <a:rPr lang="zh-CN" altLang="en-US" sz="2400" b="0">
                <a:solidFill>
                  <a:srgbClr val="FFFFFF"/>
                </a:solidFill>
                <a:latin typeface="幼圆" pitchFamily="49" charset="-122"/>
              </a:rPr>
              <a:t>：</a:t>
            </a:r>
          </a:p>
          <a:p>
            <a:pPr>
              <a:lnSpc>
                <a:spcPct val="120000"/>
              </a:lnSpc>
            </a:pPr>
            <a:r>
              <a:rPr lang="zh-CN" altLang="en-US" sz="2400" b="0">
                <a:solidFill>
                  <a:srgbClr val="FFFFFF"/>
                </a:solidFill>
                <a:latin typeface="幼圆" pitchFamily="49" charset="-122"/>
              </a:rPr>
              <a:t>       </a:t>
            </a:r>
            <a:r>
              <a:rPr lang="en-US" altLang="zh-CN" sz="2400" b="0">
                <a:solidFill>
                  <a:srgbClr val="FFFFFF"/>
                </a:solidFill>
                <a:latin typeface="幼圆" pitchFamily="49" charset="-122"/>
              </a:rPr>
              <a:t>A .</a:t>
            </a:r>
            <a:r>
              <a:rPr lang="zh-CN" altLang="en-US" sz="2400" b="0">
                <a:solidFill>
                  <a:srgbClr val="FFFFFF"/>
                </a:solidFill>
                <a:latin typeface="幼圆" pitchFamily="49" charset="-122"/>
              </a:rPr>
              <a:t>顺序结构</a:t>
            </a:r>
          </a:p>
          <a:p>
            <a:pPr>
              <a:lnSpc>
                <a:spcPct val="120000"/>
              </a:lnSpc>
            </a:pPr>
            <a:r>
              <a:rPr lang="zh-CN" altLang="en-US" sz="2400" b="0">
                <a:solidFill>
                  <a:srgbClr val="FFFFFF"/>
                </a:solidFill>
                <a:latin typeface="幼圆" pitchFamily="49" charset="-122"/>
              </a:rPr>
              <a:t>       </a:t>
            </a:r>
            <a:r>
              <a:rPr lang="en-US" altLang="zh-CN" sz="2400" b="0">
                <a:solidFill>
                  <a:srgbClr val="FFFFFF"/>
                </a:solidFill>
                <a:latin typeface="幼圆" pitchFamily="49" charset="-122"/>
              </a:rPr>
              <a:t>B .</a:t>
            </a:r>
            <a:r>
              <a:rPr lang="zh-CN" altLang="en-US" sz="2400" b="0">
                <a:solidFill>
                  <a:srgbClr val="FFFFFF"/>
                </a:solidFill>
                <a:latin typeface="幼圆" pitchFamily="49" charset="-122"/>
              </a:rPr>
              <a:t>选择结构</a:t>
            </a:r>
          </a:p>
          <a:p>
            <a:pPr>
              <a:lnSpc>
                <a:spcPct val="120000"/>
              </a:lnSpc>
            </a:pPr>
            <a:r>
              <a:rPr lang="zh-CN" altLang="en-US" sz="2400" b="0">
                <a:solidFill>
                  <a:srgbClr val="FFFFFF"/>
                </a:solidFill>
                <a:latin typeface="幼圆" pitchFamily="49" charset="-122"/>
              </a:rPr>
              <a:t>       </a:t>
            </a:r>
            <a:r>
              <a:rPr lang="en-US" altLang="zh-CN" sz="2400" b="0">
                <a:solidFill>
                  <a:srgbClr val="FFFFFF"/>
                </a:solidFill>
                <a:latin typeface="幼圆" pitchFamily="49" charset="-122"/>
              </a:rPr>
              <a:t>C .</a:t>
            </a:r>
            <a:r>
              <a:rPr lang="zh-CN" altLang="en-US" sz="2400" b="0">
                <a:solidFill>
                  <a:srgbClr val="FFFFFF"/>
                </a:solidFill>
                <a:latin typeface="幼圆" pitchFamily="49" charset="-122"/>
              </a:rPr>
              <a:t>循环结构</a:t>
            </a:r>
          </a:p>
        </p:txBody>
      </p:sp>
      <p:sp>
        <p:nvSpPr>
          <p:cNvPr id="10246" name="矩形 1"/>
          <p:cNvSpPr>
            <a:spLocks noChangeArrowheads="1"/>
          </p:cNvSpPr>
          <p:nvPr/>
        </p:nvSpPr>
        <p:spPr bwMode="auto">
          <a:xfrm>
            <a:off x="304800" y="376238"/>
            <a:ext cx="32845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400">
                <a:solidFill>
                  <a:srgbClr val="FFFF66"/>
                </a:solidFill>
              </a:rPr>
              <a:t>一、算法</a:t>
            </a: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B5A303B3-B5D8-4B2A-85C5-32BBA77CC9BB}" type="slidenum">
              <a:rPr lang="en-US" altLang="zh-CN"/>
              <a:pPr>
                <a:defRPr/>
              </a:pPr>
              <a:t>10</a:t>
            </a:fld>
            <a:endParaRPr lang="en-US" altLang="zh-CN"/>
          </a:p>
        </p:txBody>
      </p:sp>
      <p:sp>
        <p:nvSpPr>
          <p:cNvPr id="11269" name="Rectangle 4"/>
          <p:cNvSpPr>
            <a:spLocks noChangeArrowheads="1"/>
          </p:cNvSpPr>
          <p:nvPr/>
        </p:nvSpPr>
        <p:spPr bwMode="auto">
          <a:xfrm>
            <a:off x="533400" y="1219200"/>
            <a:ext cx="8213725" cy="4081117"/>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2400" b="0" dirty="0">
                <a:solidFill>
                  <a:srgbClr val="FFFFFF"/>
                </a:solidFill>
                <a:latin typeface="幼圆" pitchFamily="49" charset="-122"/>
              </a:rPr>
              <a:t>算法的复杂度：衡量算法优劣的量。</a:t>
            </a:r>
          </a:p>
          <a:p>
            <a:pPr>
              <a:lnSpc>
                <a:spcPct val="120000"/>
              </a:lnSpc>
            </a:pPr>
            <a:r>
              <a:rPr lang="zh-CN" altLang="en-US" sz="2400" b="0" dirty="0">
                <a:solidFill>
                  <a:srgbClr val="FFFFFF"/>
                </a:solidFill>
                <a:latin typeface="幼圆" pitchFamily="49" charset="-122"/>
              </a:rPr>
              <a:t>  （</a:t>
            </a:r>
            <a:r>
              <a:rPr lang="en-US" altLang="zh-CN" sz="2400" b="0" dirty="0">
                <a:solidFill>
                  <a:srgbClr val="FFFFFF"/>
                </a:solidFill>
                <a:latin typeface="幼圆" pitchFamily="49" charset="-122"/>
              </a:rPr>
              <a:t>1</a:t>
            </a:r>
            <a:r>
              <a:rPr lang="zh-CN" altLang="en-US" sz="2400" b="0" dirty="0">
                <a:solidFill>
                  <a:srgbClr val="FFFFFF"/>
                </a:solidFill>
                <a:latin typeface="幼圆" pitchFamily="49" charset="-122"/>
              </a:rPr>
              <a:t>）时间复杂度：算法的</a:t>
            </a:r>
            <a:r>
              <a:rPr lang="zh-CN" altLang="en-US" sz="2400" b="0" dirty="0">
                <a:solidFill>
                  <a:srgbClr val="FF0000"/>
                </a:solidFill>
                <a:latin typeface="幼圆" pitchFamily="49" charset="-122"/>
              </a:rPr>
              <a:t>时间耗费。</a:t>
            </a:r>
          </a:p>
          <a:p>
            <a:pPr>
              <a:lnSpc>
                <a:spcPct val="120000"/>
              </a:lnSpc>
            </a:pPr>
            <a:r>
              <a:rPr lang="zh-CN" altLang="en-US" sz="2400" b="0" dirty="0">
                <a:solidFill>
                  <a:srgbClr val="FFFFFF"/>
                </a:solidFill>
                <a:latin typeface="幼圆" pitchFamily="49" charset="-122"/>
              </a:rPr>
              <a:t>       </a:t>
            </a:r>
            <a:r>
              <a:rPr lang="en-US" altLang="zh-CN" sz="2400" b="0" dirty="0">
                <a:solidFill>
                  <a:srgbClr val="FFFFFF"/>
                </a:solidFill>
                <a:latin typeface="幼圆" pitchFamily="49" charset="-122"/>
              </a:rPr>
              <a:t>A .</a:t>
            </a:r>
            <a:r>
              <a:rPr lang="zh-CN" altLang="en-US" sz="2400" b="0" dirty="0">
                <a:solidFill>
                  <a:srgbClr val="FFFFFF"/>
                </a:solidFill>
                <a:latin typeface="幼圆" pitchFamily="49" charset="-122"/>
              </a:rPr>
              <a:t>算法中基本操作重复执行次数和算法执行时间</a:t>
            </a:r>
          </a:p>
          <a:p>
            <a:pPr>
              <a:lnSpc>
                <a:spcPct val="120000"/>
              </a:lnSpc>
            </a:pPr>
            <a:r>
              <a:rPr lang="zh-CN" altLang="en-US" sz="2400" b="0" dirty="0">
                <a:solidFill>
                  <a:srgbClr val="FFFFFF"/>
                </a:solidFill>
                <a:latin typeface="幼圆" pitchFamily="49" charset="-122"/>
              </a:rPr>
              <a:t>          同步增长，称作算法的时间复杂度。</a:t>
            </a:r>
          </a:p>
          <a:p>
            <a:pPr>
              <a:lnSpc>
                <a:spcPct val="120000"/>
              </a:lnSpc>
            </a:pPr>
            <a:r>
              <a:rPr lang="zh-CN" altLang="en-US" sz="2400" b="0" dirty="0">
                <a:solidFill>
                  <a:srgbClr val="FFFFFF"/>
                </a:solidFill>
                <a:latin typeface="幼圆" pitchFamily="49" charset="-122"/>
              </a:rPr>
              <a:t>       </a:t>
            </a:r>
            <a:r>
              <a:rPr lang="en-US" altLang="zh-CN" sz="2400" b="0" dirty="0">
                <a:solidFill>
                  <a:srgbClr val="FFFFFF"/>
                </a:solidFill>
                <a:latin typeface="幼圆" pitchFamily="49" charset="-122"/>
              </a:rPr>
              <a:t>B .</a:t>
            </a:r>
            <a:r>
              <a:rPr lang="zh-CN" altLang="en-US" sz="2400" b="0" dirty="0">
                <a:solidFill>
                  <a:srgbClr val="FFFFFF"/>
                </a:solidFill>
                <a:latin typeface="幼圆" pitchFamily="49" charset="-122"/>
              </a:rPr>
              <a:t>算法中基本操作重复执行次数和问题规模有关，</a:t>
            </a:r>
          </a:p>
          <a:p>
            <a:pPr>
              <a:lnSpc>
                <a:spcPct val="120000"/>
              </a:lnSpc>
            </a:pPr>
            <a:r>
              <a:rPr lang="zh-CN" altLang="en-US" sz="2400" b="0" dirty="0">
                <a:solidFill>
                  <a:srgbClr val="FFFFFF"/>
                </a:solidFill>
                <a:latin typeface="幼圆" pitchFamily="49" charset="-122"/>
              </a:rPr>
              <a:t>          是问题规模的函数。</a:t>
            </a:r>
          </a:p>
          <a:p>
            <a:pPr>
              <a:lnSpc>
                <a:spcPct val="120000"/>
              </a:lnSpc>
            </a:pPr>
            <a:r>
              <a:rPr lang="zh-CN" altLang="en-US" sz="2400" b="0" dirty="0">
                <a:solidFill>
                  <a:srgbClr val="FFFFFF"/>
                </a:solidFill>
                <a:latin typeface="幼圆" pitchFamily="49" charset="-122"/>
              </a:rPr>
              <a:t>       </a:t>
            </a:r>
            <a:r>
              <a:rPr lang="en-US" altLang="zh-CN" sz="2400" b="0" dirty="0">
                <a:solidFill>
                  <a:srgbClr val="FFFFFF"/>
                </a:solidFill>
                <a:latin typeface="幼圆" pitchFamily="49" charset="-122"/>
              </a:rPr>
              <a:t>C .</a:t>
            </a:r>
            <a:r>
              <a:rPr lang="zh-CN" altLang="en-US" sz="2400" b="0" dirty="0">
                <a:solidFill>
                  <a:srgbClr val="FFFFFF"/>
                </a:solidFill>
                <a:latin typeface="幼圆" pitchFamily="49" charset="-122"/>
              </a:rPr>
              <a:t>算法的时间复杂度是指执行算法所需要的计算工</a:t>
            </a:r>
          </a:p>
          <a:p>
            <a:pPr>
              <a:lnSpc>
                <a:spcPct val="120000"/>
              </a:lnSpc>
            </a:pPr>
            <a:r>
              <a:rPr lang="zh-CN" altLang="en-US" sz="2400" b="0" dirty="0">
                <a:solidFill>
                  <a:srgbClr val="FFFFFF"/>
                </a:solidFill>
                <a:latin typeface="幼圆" pitchFamily="49" charset="-122"/>
              </a:rPr>
              <a:t>          作量。</a:t>
            </a:r>
          </a:p>
          <a:p>
            <a:pPr>
              <a:lnSpc>
                <a:spcPct val="120000"/>
              </a:lnSpc>
            </a:pPr>
            <a:r>
              <a:rPr lang="zh-CN" altLang="en-US" sz="2400" b="0" dirty="0">
                <a:solidFill>
                  <a:srgbClr val="FFFFFF"/>
                </a:solidFill>
                <a:latin typeface="幼圆" pitchFamily="49" charset="-122"/>
              </a:rPr>
              <a:t>  （</a:t>
            </a:r>
            <a:r>
              <a:rPr lang="en-US" altLang="zh-CN" sz="2400" b="0" dirty="0">
                <a:solidFill>
                  <a:srgbClr val="FFFFFF"/>
                </a:solidFill>
                <a:latin typeface="幼圆" pitchFamily="49" charset="-122"/>
              </a:rPr>
              <a:t>2</a:t>
            </a:r>
            <a:r>
              <a:rPr lang="zh-CN" altLang="en-US" sz="2400" b="0" dirty="0">
                <a:solidFill>
                  <a:srgbClr val="FFFFFF"/>
                </a:solidFill>
                <a:latin typeface="幼圆" pitchFamily="49" charset="-122"/>
              </a:rPr>
              <a:t>）空间复杂度：执行算法所需要的</a:t>
            </a:r>
            <a:r>
              <a:rPr lang="zh-CN" altLang="en-US" sz="2400" b="0" dirty="0">
                <a:solidFill>
                  <a:srgbClr val="FF0000"/>
                </a:solidFill>
                <a:latin typeface="幼圆" pitchFamily="49" charset="-122"/>
              </a:rPr>
              <a:t>内存空间。</a:t>
            </a:r>
          </a:p>
        </p:txBody>
      </p:sp>
      <p:sp>
        <p:nvSpPr>
          <p:cNvPr id="11270" name="矩形 1"/>
          <p:cNvSpPr>
            <a:spLocks noChangeArrowheads="1"/>
          </p:cNvSpPr>
          <p:nvPr/>
        </p:nvSpPr>
        <p:spPr bwMode="auto">
          <a:xfrm>
            <a:off x="304800" y="3810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400">
                <a:solidFill>
                  <a:srgbClr val="FFFF66"/>
                </a:solidFill>
              </a:rPr>
              <a:t>一、算法</a:t>
            </a: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A245A03E-B743-42C8-A1B5-0335168DCEB3}" type="slidenum">
              <a:rPr lang="en-US" altLang="zh-CN"/>
              <a:pPr>
                <a:defRPr/>
              </a:pPr>
              <a:t>11</a:t>
            </a:fld>
            <a:endParaRPr lang="en-US" altLang="zh-CN"/>
          </a:p>
        </p:txBody>
      </p:sp>
      <p:sp>
        <p:nvSpPr>
          <p:cNvPr id="28676" name="Rectangle 4"/>
          <p:cNvSpPr>
            <a:spLocks noChangeArrowheads="1"/>
          </p:cNvSpPr>
          <p:nvPr/>
        </p:nvSpPr>
        <p:spPr bwMode="auto">
          <a:xfrm>
            <a:off x="457200" y="1143000"/>
            <a:ext cx="8458200"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130000"/>
              </a:lnSpc>
              <a:defRPr/>
            </a:pPr>
            <a:r>
              <a:rPr kumimoji="1" lang="zh-CN" altLang="en-US" sz="2000" b="0" dirty="0">
                <a:solidFill>
                  <a:srgbClr val="FFFFCC"/>
                </a:solidFill>
                <a:effectLst>
                  <a:outerShdw blurRad="38100" dist="38100" dir="2700000" algn="tl">
                    <a:srgbClr val="000000"/>
                  </a:outerShdw>
                </a:effectLst>
                <a:latin typeface="幼圆" pitchFamily="49" charset="-122"/>
              </a:rPr>
              <a:t>例题</a:t>
            </a:r>
          </a:p>
          <a:p>
            <a:pPr>
              <a:lnSpc>
                <a:spcPct val="130000"/>
              </a:lnSpc>
              <a:defRPr/>
            </a:pPr>
            <a:r>
              <a:rPr kumimoji="1" lang="en-US" altLang="zh-CN" sz="2000" b="0" dirty="0">
                <a:solidFill>
                  <a:srgbClr val="FFFFCC"/>
                </a:solidFill>
                <a:effectLst>
                  <a:outerShdw blurRad="38100" dist="38100" dir="2700000" algn="tl">
                    <a:srgbClr val="000000"/>
                  </a:outerShdw>
                </a:effectLst>
                <a:latin typeface="幼圆" pitchFamily="49" charset="-122"/>
              </a:rPr>
              <a:t>1</a:t>
            </a:r>
            <a:r>
              <a:rPr kumimoji="1" lang="zh-CN" altLang="en-US" sz="2000" b="0" dirty="0">
                <a:solidFill>
                  <a:srgbClr val="FFFFCC"/>
                </a:solidFill>
                <a:effectLst>
                  <a:outerShdw blurRad="38100" dist="38100" dir="2700000" algn="tl">
                    <a:srgbClr val="000000"/>
                  </a:outerShdw>
                </a:effectLst>
                <a:latin typeface="幼圆" pitchFamily="49" charset="-122"/>
              </a:rPr>
              <a:t>、算法的基本特征是可行性、确定性、 </a:t>
            </a:r>
            <a:r>
              <a:rPr kumimoji="1" lang="zh-CN" altLang="en-US" sz="2000" b="0" u="sng" dirty="0">
                <a:solidFill>
                  <a:srgbClr val="FFFFCC"/>
                </a:solidFill>
                <a:effectLst>
                  <a:outerShdw blurRad="38100" dist="38100" dir="2700000" algn="tl">
                    <a:srgbClr val="000000"/>
                  </a:outerShdw>
                </a:effectLst>
                <a:latin typeface="幼圆" pitchFamily="49" charset="-122"/>
              </a:rPr>
              <a:t>           </a:t>
            </a:r>
            <a:r>
              <a:rPr kumimoji="1" lang="zh-CN" altLang="en-US" sz="2000" b="0" dirty="0">
                <a:solidFill>
                  <a:srgbClr val="FFFFCC"/>
                </a:solidFill>
                <a:effectLst>
                  <a:outerShdw blurRad="38100" dist="38100" dir="2700000" algn="tl">
                    <a:srgbClr val="000000"/>
                  </a:outerShdw>
                </a:effectLst>
                <a:latin typeface="幼圆" pitchFamily="49" charset="-122"/>
              </a:rPr>
              <a:t>和拥有足够的情报。</a:t>
            </a:r>
          </a:p>
          <a:p>
            <a:pPr>
              <a:lnSpc>
                <a:spcPct val="130000"/>
              </a:lnSpc>
              <a:defRPr/>
            </a:pPr>
            <a:r>
              <a:rPr kumimoji="1" lang="en-US" altLang="zh-CN" sz="2000" b="0" dirty="0">
                <a:solidFill>
                  <a:srgbClr val="FFFFCC"/>
                </a:solidFill>
                <a:effectLst>
                  <a:outerShdw blurRad="38100" dist="38100" dir="2700000" algn="tl">
                    <a:srgbClr val="000000"/>
                  </a:outerShdw>
                </a:effectLst>
                <a:latin typeface="幼圆" pitchFamily="49" charset="-122"/>
              </a:rPr>
              <a:t>2</a:t>
            </a:r>
            <a:r>
              <a:rPr kumimoji="1" lang="zh-CN" altLang="en-US" sz="2000" b="0" dirty="0">
                <a:solidFill>
                  <a:srgbClr val="FFFFCC"/>
                </a:solidFill>
                <a:effectLst>
                  <a:outerShdw blurRad="38100" dist="38100" dir="2700000" algn="tl">
                    <a:srgbClr val="000000"/>
                  </a:outerShdw>
                </a:effectLst>
                <a:latin typeface="幼圆" pitchFamily="49" charset="-122"/>
              </a:rPr>
              <a:t>、算法具有</a:t>
            </a:r>
            <a:r>
              <a:rPr kumimoji="1" lang="en-US" altLang="zh-CN" sz="2000" b="0" dirty="0">
                <a:solidFill>
                  <a:srgbClr val="FFFFCC"/>
                </a:solidFill>
                <a:effectLst>
                  <a:outerShdw blurRad="38100" dist="38100" dir="2700000" algn="tl">
                    <a:srgbClr val="000000"/>
                  </a:outerShdw>
                </a:effectLst>
                <a:latin typeface="幼圆" pitchFamily="49" charset="-122"/>
              </a:rPr>
              <a:t>4</a:t>
            </a:r>
            <a:r>
              <a:rPr kumimoji="1" lang="zh-CN" altLang="en-US" sz="2000" b="0" dirty="0">
                <a:solidFill>
                  <a:srgbClr val="FFFFCC"/>
                </a:solidFill>
                <a:effectLst>
                  <a:outerShdw blurRad="38100" dist="38100" dir="2700000" algn="tl">
                    <a:srgbClr val="000000"/>
                  </a:outerShdw>
                </a:effectLst>
                <a:latin typeface="幼圆" pitchFamily="49" charset="-122"/>
              </a:rPr>
              <a:t>个特性，以下选项中不属于算法特性的是（</a:t>
            </a:r>
            <a:r>
              <a:rPr kumimoji="1" lang="zh-CN" altLang="en-US" sz="2000" b="0" dirty="0">
                <a:solidFill>
                  <a:srgbClr val="FFFFCC"/>
                </a:solidFill>
                <a:effectLst>
                  <a:outerShdw blurRad="38100" dist="38100" dir="2700000" algn="tl">
                    <a:srgbClr val="000000"/>
                  </a:outerShdw>
                </a:effectLst>
                <a:latin typeface="Times New Roman"/>
              </a:rPr>
              <a:t> </a:t>
            </a: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zh-CN" altLang="en-US" sz="2000" b="0" dirty="0">
                <a:solidFill>
                  <a:srgbClr val="FFFFCC"/>
                </a:solidFill>
                <a:effectLst>
                  <a:outerShdw blurRad="38100" dist="38100" dir="2700000" algn="tl">
                    <a:srgbClr val="000000"/>
                  </a:outerShdw>
                </a:effectLst>
                <a:latin typeface="Times New Roman"/>
              </a:rPr>
              <a:t> </a:t>
            </a:r>
            <a:r>
              <a:rPr kumimoji="1" lang="zh-CN" altLang="en-US" sz="2000" b="0" dirty="0">
                <a:solidFill>
                  <a:srgbClr val="FFFFCC"/>
                </a:solidFill>
                <a:effectLst>
                  <a:outerShdw blurRad="38100" dist="38100" dir="2700000" algn="tl">
                    <a:srgbClr val="000000"/>
                  </a:outerShdw>
                </a:effectLst>
                <a:latin typeface="幼圆" pitchFamily="49" charset="-122"/>
              </a:rPr>
              <a:t> ）</a:t>
            </a:r>
            <a:br>
              <a:rPr kumimoji="1" lang="zh-CN" altLang="en-US" sz="2000" b="0" dirty="0">
                <a:solidFill>
                  <a:srgbClr val="FFFFCC"/>
                </a:solidFill>
                <a:effectLst>
                  <a:outerShdw blurRad="38100" dist="38100" dir="2700000" algn="tl">
                    <a:srgbClr val="000000"/>
                  </a:outerShdw>
                </a:effectLst>
                <a:latin typeface="幼圆" pitchFamily="49" charset="-122"/>
              </a:rPr>
            </a:br>
            <a:r>
              <a:rPr kumimoji="1" lang="zh-CN" altLang="en-US" sz="2000" b="0" dirty="0">
                <a:solidFill>
                  <a:srgbClr val="FFFFCC"/>
                </a:solidFill>
                <a:effectLst>
                  <a:outerShdw blurRad="38100" dist="38100" dir="2700000" algn="tl">
                    <a:srgbClr val="000000"/>
                  </a:outerShdw>
                </a:effectLst>
                <a:latin typeface="Times New Roman"/>
              </a:rPr>
              <a:t>  </a:t>
            </a: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zh-CN" altLang="en-US" sz="2000" b="0" dirty="0">
                <a:solidFill>
                  <a:srgbClr val="FFFFCC"/>
                </a:solidFill>
                <a:effectLst>
                  <a:outerShdw blurRad="38100" dist="38100" dir="2700000" algn="tl">
                    <a:srgbClr val="000000"/>
                  </a:outerShdw>
                </a:effectLst>
                <a:latin typeface="Times New Roman"/>
              </a:rPr>
              <a:t>  </a:t>
            </a:r>
            <a:r>
              <a:rPr kumimoji="1" lang="en-US" altLang="zh-CN" sz="2000" b="0" dirty="0">
                <a:solidFill>
                  <a:srgbClr val="FFFFCC"/>
                </a:solidFill>
                <a:effectLst>
                  <a:outerShdw blurRad="38100" dist="38100" dir="2700000" algn="tl">
                    <a:srgbClr val="000000"/>
                  </a:outerShdw>
                </a:effectLst>
                <a:latin typeface="幼圆" pitchFamily="49" charset="-122"/>
              </a:rPr>
              <a:t>A) </a:t>
            </a:r>
            <a:r>
              <a:rPr kumimoji="1" lang="zh-CN" altLang="en-US" sz="2000" b="0" dirty="0">
                <a:solidFill>
                  <a:srgbClr val="FFFFCC"/>
                </a:solidFill>
                <a:effectLst>
                  <a:outerShdw blurRad="38100" dist="38100" dir="2700000" algn="tl">
                    <a:srgbClr val="000000"/>
                  </a:outerShdw>
                </a:effectLst>
                <a:latin typeface="幼圆" pitchFamily="49" charset="-122"/>
              </a:rPr>
              <a:t>有穷性</a:t>
            </a:r>
            <a:r>
              <a:rPr kumimoji="1" lang="zh-CN" altLang="en-US" sz="2000" b="0" dirty="0">
                <a:solidFill>
                  <a:srgbClr val="FFFFCC"/>
                </a:solidFill>
                <a:effectLst>
                  <a:outerShdw blurRad="38100" dist="38100" dir="2700000" algn="tl">
                    <a:srgbClr val="000000"/>
                  </a:outerShdw>
                </a:effectLst>
                <a:latin typeface="Times New Roman"/>
              </a:rPr>
              <a:t>   </a:t>
            </a:r>
            <a:r>
              <a:rPr kumimoji="1" lang="en-US" altLang="zh-CN" sz="2000" b="0" dirty="0">
                <a:solidFill>
                  <a:srgbClr val="FFFFCC"/>
                </a:solidFill>
                <a:effectLst>
                  <a:outerShdw blurRad="38100" dist="38100" dir="2700000" algn="tl">
                    <a:srgbClr val="000000"/>
                  </a:outerShdw>
                </a:effectLst>
                <a:latin typeface="幼圆" pitchFamily="49" charset="-122"/>
              </a:rPr>
              <a:t>B) </a:t>
            </a:r>
            <a:r>
              <a:rPr kumimoji="1" lang="zh-CN" altLang="en-US" sz="2000" b="0" dirty="0">
                <a:solidFill>
                  <a:srgbClr val="FFFFCC"/>
                </a:solidFill>
                <a:effectLst>
                  <a:outerShdw blurRad="38100" dist="38100" dir="2700000" algn="tl">
                    <a:srgbClr val="000000"/>
                  </a:outerShdw>
                </a:effectLst>
                <a:latin typeface="幼圆" pitchFamily="49" charset="-122"/>
              </a:rPr>
              <a:t>简洁性</a:t>
            </a:r>
            <a:r>
              <a:rPr kumimoji="1" lang="zh-CN" altLang="en-US" sz="2000" b="0" dirty="0">
                <a:solidFill>
                  <a:srgbClr val="FFFFCC"/>
                </a:solidFill>
                <a:effectLst>
                  <a:outerShdw blurRad="38100" dist="38100" dir="2700000" algn="tl">
                    <a:srgbClr val="000000"/>
                  </a:outerShdw>
                </a:effectLst>
                <a:latin typeface="Times New Roman"/>
              </a:rPr>
              <a:t>   </a:t>
            </a:r>
            <a:r>
              <a:rPr kumimoji="1" lang="en-US" altLang="zh-CN" sz="2000" b="0" dirty="0">
                <a:solidFill>
                  <a:srgbClr val="FFFFCC"/>
                </a:solidFill>
                <a:effectLst>
                  <a:outerShdw blurRad="38100" dist="38100" dir="2700000" algn="tl">
                    <a:srgbClr val="000000"/>
                  </a:outerShdw>
                </a:effectLst>
                <a:latin typeface="幼圆" pitchFamily="49" charset="-122"/>
              </a:rPr>
              <a:t>C) </a:t>
            </a:r>
            <a:r>
              <a:rPr kumimoji="1" lang="zh-CN" altLang="en-US" sz="2000" b="0" dirty="0">
                <a:solidFill>
                  <a:srgbClr val="FFFFCC"/>
                </a:solidFill>
                <a:effectLst>
                  <a:outerShdw blurRad="38100" dist="38100" dir="2700000" algn="tl">
                    <a:srgbClr val="000000"/>
                  </a:outerShdw>
                </a:effectLst>
                <a:latin typeface="幼圆" pitchFamily="49" charset="-122"/>
              </a:rPr>
              <a:t>可行性</a:t>
            </a:r>
            <a:r>
              <a:rPr kumimoji="1" lang="zh-CN" altLang="en-US" sz="2000" b="0" dirty="0">
                <a:solidFill>
                  <a:srgbClr val="FFFFCC"/>
                </a:solidFill>
                <a:effectLst>
                  <a:outerShdw blurRad="38100" dist="38100" dir="2700000" algn="tl">
                    <a:srgbClr val="000000"/>
                  </a:outerShdw>
                </a:effectLst>
                <a:latin typeface="Times New Roman"/>
              </a:rPr>
              <a:t>   </a:t>
            </a:r>
            <a:r>
              <a:rPr kumimoji="1" lang="en-US" altLang="zh-CN" sz="2000" b="0" dirty="0">
                <a:solidFill>
                  <a:srgbClr val="FFFFCC"/>
                </a:solidFill>
                <a:effectLst>
                  <a:outerShdw blurRad="38100" dist="38100" dir="2700000" algn="tl">
                    <a:srgbClr val="000000"/>
                  </a:outerShdw>
                </a:effectLst>
                <a:latin typeface="幼圆" pitchFamily="49" charset="-122"/>
              </a:rPr>
              <a:t>D) </a:t>
            </a:r>
            <a:r>
              <a:rPr kumimoji="1" lang="zh-CN" altLang="en-US" sz="2000" b="0" dirty="0">
                <a:solidFill>
                  <a:srgbClr val="FFFFCC"/>
                </a:solidFill>
                <a:effectLst>
                  <a:outerShdw blurRad="38100" dist="38100" dir="2700000" algn="tl">
                    <a:srgbClr val="000000"/>
                  </a:outerShdw>
                </a:effectLst>
                <a:latin typeface="幼圆" pitchFamily="49" charset="-122"/>
              </a:rPr>
              <a:t>确定性</a:t>
            </a:r>
            <a:br>
              <a:rPr kumimoji="1" lang="zh-CN" altLang="en-US" sz="2000" b="0" dirty="0">
                <a:solidFill>
                  <a:srgbClr val="FFFFCC"/>
                </a:solidFill>
                <a:effectLst>
                  <a:outerShdw blurRad="38100" dist="38100" dir="2700000" algn="tl">
                    <a:srgbClr val="000000"/>
                  </a:outerShdw>
                </a:effectLst>
                <a:latin typeface="幼圆" pitchFamily="49" charset="-122"/>
              </a:rPr>
            </a:br>
            <a:r>
              <a:rPr kumimoji="1" lang="en-US" altLang="zh-CN" sz="2000" b="0" dirty="0">
                <a:solidFill>
                  <a:srgbClr val="FFFFCC"/>
                </a:solidFill>
                <a:effectLst>
                  <a:outerShdw blurRad="38100" dist="38100" dir="2700000" algn="tl">
                    <a:srgbClr val="000000"/>
                  </a:outerShdw>
                </a:effectLst>
                <a:latin typeface="幼圆" pitchFamily="49" charset="-122"/>
              </a:rPr>
              <a:t>3</a:t>
            </a:r>
            <a:r>
              <a:rPr kumimoji="1" lang="zh-CN" altLang="en-US" sz="2000" b="0" dirty="0">
                <a:solidFill>
                  <a:srgbClr val="FFFFCC"/>
                </a:solidFill>
                <a:effectLst>
                  <a:outerShdw blurRad="38100" dist="38100" dir="2700000" algn="tl">
                    <a:srgbClr val="000000"/>
                  </a:outerShdw>
                </a:effectLst>
                <a:latin typeface="幼圆" pitchFamily="49" charset="-122"/>
              </a:rPr>
              <a:t>、算法的时间复杂度是指（      ）</a:t>
            </a:r>
          </a:p>
          <a:p>
            <a:pPr>
              <a:lnSpc>
                <a:spcPct val="130000"/>
              </a:lnSpc>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A) </a:t>
            </a:r>
            <a:r>
              <a:rPr kumimoji="1" lang="zh-CN" altLang="en-US" sz="2000" b="0" dirty="0">
                <a:solidFill>
                  <a:srgbClr val="FFFFCC"/>
                </a:solidFill>
                <a:effectLst>
                  <a:outerShdw blurRad="38100" dist="38100" dir="2700000" algn="tl">
                    <a:srgbClr val="000000"/>
                  </a:outerShdw>
                </a:effectLst>
                <a:latin typeface="幼圆" pitchFamily="49" charset="-122"/>
              </a:rPr>
              <a:t>执行算法程序所需要的时间          </a:t>
            </a:r>
          </a:p>
          <a:p>
            <a:pPr>
              <a:lnSpc>
                <a:spcPct val="130000"/>
              </a:lnSpc>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B) </a:t>
            </a:r>
            <a:r>
              <a:rPr kumimoji="1" lang="zh-CN" altLang="en-US" sz="2000" b="0" dirty="0">
                <a:solidFill>
                  <a:srgbClr val="FFFFCC"/>
                </a:solidFill>
                <a:effectLst>
                  <a:outerShdw blurRad="38100" dist="38100" dir="2700000" algn="tl">
                    <a:srgbClr val="000000"/>
                  </a:outerShdw>
                </a:effectLst>
                <a:latin typeface="幼圆" pitchFamily="49" charset="-122"/>
              </a:rPr>
              <a:t>算法程序的长度</a:t>
            </a:r>
          </a:p>
          <a:p>
            <a:pPr>
              <a:lnSpc>
                <a:spcPct val="130000"/>
              </a:lnSpc>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C) </a:t>
            </a:r>
            <a:r>
              <a:rPr kumimoji="1" lang="zh-CN" altLang="en-US" sz="2000" b="0" dirty="0">
                <a:solidFill>
                  <a:srgbClr val="FFFFCC"/>
                </a:solidFill>
                <a:effectLst>
                  <a:outerShdw blurRad="38100" dist="38100" dir="2700000" algn="tl">
                    <a:srgbClr val="000000"/>
                  </a:outerShdw>
                </a:effectLst>
                <a:latin typeface="幼圆" pitchFamily="49" charset="-122"/>
              </a:rPr>
              <a:t>算法执行过程中所需要的基本运算次数</a:t>
            </a:r>
          </a:p>
          <a:p>
            <a:pPr>
              <a:lnSpc>
                <a:spcPct val="130000"/>
              </a:lnSpc>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D) </a:t>
            </a:r>
            <a:r>
              <a:rPr kumimoji="1" lang="zh-CN" altLang="en-US" sz="2000" b="0" dirty="0">
                <a:solidFill>
                  <a:srgbClr val="FFFFCC"/>
                </a:solidFill>
                <a:effectLst>
                  <a:outerShdw blurRad="38100" dist="38100" dir="2700000" algn="tl">
                    <a:srgbClr val="000000"/>
                  </a:outerShdw>
                </a:effectLst>
                <a:latin typeface="幼圆" pitchFamily="49" charset="-122"/>
              </a:rPr>
              <a:t>算法程序中的指令条数</a:t>
            </a:r>
          </a:p>
          <a:p>
            <a:pPr>
              <a:lnSpc>
                <a:spcPct val="130000"/>
              </a:lnSpc>
              <a:defRPr/>
            </a:pPr>
            <a:r>
              <a:rPr kumimoji="1" lang="en-US" altLang="zh-CN" sz="2000" b="0" dirty="0">
                <a:solidFill>
                  <a:srgbClr val="FFFFCC"/>
                </a:solidFill>
                <a:effectLst>
                  <a:outerShdw blurRad="38100" dist="38100" dir="2700000" algn="tl">
                    <a:srgbClr val="000000"/>
                  </a:outerShdw>
                </a:effectLst>
                <a:latin typeface="幼圆" pitchFamily="49" charset="-122"/>
              </a:rPr>
              <a:t>4</a:t>
            </a:r>
            <a:r>
              <a:rPr kumimoji="1" lang="zh-CN" altLang="en-US" sz="2000" b="0" dirty="0">
                <a:solidFill>
                  <a:srgbClr val="FFFFCC"/>
                </a:solidFill>
                <a:effectLst>
                  <a:outerShdw blurRad="38100" dist="38100" dir="2700000" algn="tl">
                    <a:srgbClr val="000000"/>
                  </a:outerShdw>
                </a:effectLst>
                <a:latin typeface="幼圆" pitchFamily="49" charset="-122"/>
              </a:rPr>
              <a:t>、算法的空间复杂度是指（      ）</a:t>
            </a:r>
          </a:p>
          <a:p>
            <a:pPr>
              <a:lnSpc>
                <a:spcPct val="130000"/>
              </a:lnSpc>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A) </a:t>
            </a:r>
            <a:r>
              <a:rPr kumimoji="1" lang="zh-CN" altLang="en-US" sz="2000" b="0" dirty="0">
                <a:solidFill>
                  <a:srgbClr val="FFFFCC"/>
                </a:solidFill>
                <a:effectLst>
                  <a:outerShdw blurRad="38100" dist="38100" dir="2700000" algn="tl">
                    <a:srgbClr val="000000"/>
                  </a:outerShdw>
                </a:effectLst>
                <a:latin typeface="幼圆" pitchFamily="49" charset="-122"/>
              </a:rPr>
              <a:t>算法程序的长度	          </a:t>
            </a:r>
            <a:r>
              <a:rPr kumimoji="1" lang="en-US" altLang="zh-CN" sz="2000" b="0" dirty="0">
                <a:solidFill>
                  <a:srgbClr val="FFFFCC"/>
                </a:solidFill>
                <a:effectLst>
                  <a:outerShdw blurRad="38100" dist="38100" dir="2700000" algn="tl">
                    <a:srgbClr val="000000"/>
                  </a:outerShdw>
                </a:effectLst>
                <a:latin typeface="幼圆" pitchFamily="49" charset="-122"/>
              </a:rPr>
              <a:t>B) </a:t>
            </a:r>
            <a:r>
              <a:rPr kumimoji="1" lang="zh-CN" altLang="en-US" sz="2000" b="0" dirty="0">
                <a:solidFill>
                  <a:srgbClr val="FFFFCC"/>
                </a:solidFill>
                <a:effectLst>
                  <a:outerShdw blurRad="38100" dist="38100" dir="2700000" algn="tl">
                    <a:srgbClr val="000000"/>
                  </a:outerShdw>
                </a:effectLst>
                <a:latin typeface="幼圆" pitchFamily="49" charset="-122"/>
              </a:rPr>
              <a:t>算法程序中的指令条数</a:t>
            </a:r>
          </a:p>
          <a:p>
            <a:pPr>
              <a:lnSpc>
                <a:spcPct val="130000"/>
              </a:lnSpc>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C) </a:t>
            </a:r>
            <a:r>
              <a:rPr kumimoji="1" lang="zh-CN" altLang="en-US" sz="2000" b="0" dirty="0">
                <a:solidFill>
                  <a:srgbClr val="FFFFCC"/>
                </a:solidFill>
                <a:effectLst>
                  <a:outerShdw blurRad="38100" dist="38100" dir="2700000" algn="tl">
                    <a:srgbClr val="000000"/>
                  </a:outerShdw>
                </a:effectLst>
                <a:latin typeface="幼圆" pitchFamily="49" charset="-122"/>
              </a:rPr>
              <a:t>算法程序所占的存储空间    </a:t>
            </a:r>
            <a:r>
              <a:rPr kumimoji="1" lang="en-US" altLang="zh-CN" sz="2000" b="0" dirty="0">
                <a:solidFill>
                  <a:srgbClr val="FFFFCC"/>
                </a:solidFill>
                <a:effectLst>
                  <a:outerShdw blurRad="38100" dist="38100" dir="2700000" algn="tl">
                    <a:srgbClr val="000000"/>
                  </a:outerShdw>
                </a:effectLst>
                <a:latin typeface="幼圆" pitchFamily="49" charset="-122"/>
              </a:rPr>
              <a:t>D) </a:t>
            </a:r>
            <a:r>
              <a:rPr kumimoji="1" lang="zh-CN" altLang="en-US" sz="2000" b="0" dirty="0">
                <a:solidFill>
                  <a:srgbClr val="FFFFCC"/>
                </a:solidFill>
                <a:effectLst>
                  <a:outerShdw blurRad="38100" dist="38100" dir="2700000" algn="tl">
                    <a:srgbClr val="000000"/>
                  </a:outerShdw>
                </a:effectLst>
                <a:latin typeface="幼圆" pitchFamily="49" charset="-122"/>
              </a:rPr>
              <a:t>执行过程中所需要的存储空间</a:t>
            </a:r>
          </a:p>
        </p:txBody>
      </p:sp>
      <p:sp>
        <p:nvSpPr>
          <p:cNvPr id="12294" name="矩形 1"/>
          <p:cNvSpPr>
            <a:spLocks noChangeArrowheads="1"/>
          </p:cNvSpPr>
          <p:nvPr/>
        </p:nvSpPr>
        <p:spPr bwMode="auto">
          <a:xfrm>
            <a:off x="304800" y="381000"/>
            <a:ext cx="182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400">
                <a:solidFill>
                  <a:srgbClr val="FFFF66"/>
                </a:solidFill>
              </a:rPr>
              <a:t>一、算法</a:t>
            </a:r>
          </a:p>
        </p:txBody>
      </p:sp>
      <p:sp>
        <p:nvSpPr>
          <p:cNvPr id="2" name="TextBox 1"/>
          <p:cNvSpPr txBox="1"/>
          <p:nvPr/>
        </p:nvSpPr>
        <p:spPr>
          <a:xfrm>
            <a:off x="5207000" y="1504890"/>
            <a:ext cx="958917" cy="400110"/>
          </a:xfrm>
          <a:prstGeom prst="rect">
            <a:avLst/>
          </a:prstGeom>
          <a:noFill/>
        </p:spPr>
        <p:txBody>
          <a:bodyPr wrap="none" rtlCol="0">
            <a:spAutoFit/>
          </a:bodyPr>
          <a:lstStyle/>
          <a:p>
            <a:r>
              <a:rPr lang="zh-CN" altLang="en-US" sz="2000" dirty="0">
                <a:solidFill>
                  <a:srgbClr val="FF0000"/>
                </a:solidFill>
              </a:rPr>
              <a:t>有穷性</a:t>
            </a:r>
          </a:p>
        </p:txBody>
      </p:sp>
      <p:sp>
        <p:nvSpPr>
          <p:cNvPr id="6" name="TextBox 5"/>
          <p:cNvSpPr txBox="1"/>
          <p:nvPr/>
        </p:nvSpPr>
        <p:spPr>
          <a:xfrm>
            <a:off x="6934200" y="1962090"/>
            <a:ext cx="370614" cy="400110"/>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
        <p:nvSpPr>
          <p:cNvPr id="9" name="TextBox 8"/>
          <p:cNvSpPr txBox="1"/>
          <p:nvPr/>
        </p:nvSpPr>
        <p:spPr>
          <a:xfrm>
            <a:off x="3886200" y="2743200"/>
            <a:ext cx="370614" cy="400110"/>
          </a:xfrm>
          <a:prstGeom prst="rect">
            <a:avLst/>
          </a:prstGeom>
          <a:noFill/>
        </p:spPr>
        <p:txBody>
          <a:bodyPr wrap="none" rtlCol="0">
            <a:spAutoFit/>
          </a:bodyPr>
          <a:lstStyle/>
          <a:p>
            <a:r>
              <a:rPr lang="en-US" altLang="zh-CN" sz="2000" dirty="0">
                <a:solidFill>
                  <a:srgbClr val="FF0000"/>
                </a:solidFill>
              </a:rPr>
              <a:t>C</a:t>
            </a:r>
            <a:endParaRPr lang="zh-CN" altLang="en-US" sz="2000" dirty="0">
              <a:solidFill>
                <a:srgbClr val="FF0000"/>
              </a:solidFill>
            </a:endParaRPr>
          </a:p>
        </p:txBody>
      </p:sp>
      <p:sp>
        <p:nvSpPr>
          <p:cNvPr id="10" name="TextBox 9"/>
          <p:cNvSpPr txBox="1"/>
          <p:nvPr/>
        </p:nvSpPr>
        <p:spPr>
          <a:xfrm>
            <a:off x="3886200" y="4724400"/>
            <a:ext cx="370614" cy="400110"/>
          </a:xfrm>
          <a:prstGeom prst="rect">
            <a:avLst/>
          </a:prstGeom>
          <a:noFill/>
        </p:spPr>
        <p:txBody>
          <a:bodyPr wrap="square" rtlCol="0">
            <a:spAutoFit/>
          </a:bodyPr>
          <a:lstStyle/>
          <a:p>
            <a:r>
              <a:rPr lang="en-US" altLang="zh-CN" sz="2000" dirty="0">
                <a:solidFill>
                  <a:srgbClr val="FF0000"/>
                </a:solidFill>
              </a:rPr>
              <a:t>D</a:t>
            </a:r>
            <a:endParaRPr lang="zh-CN" altLang="en-US" sz="2000" dirty="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A1CAE113-0CCA-474C-988D-B5595EB14B88}" type="slidenum">
              <a:rPr lang="en-US" altLang="zh-CN"/>
              <a:pPr>
                <a:defRPr/>
              </a:pPr>
              <a:t>12</a:t>
            </a:fld>
            <a:endParaRPr lang="en-US" altLang="zh-CN"/>
          </a:p>
        </p:txBody>
      </p:sp>
      <p:sp>
        <p:nvSpPr>
          <p:cNvPr id="13317" name="Rectangle 4"/>
          <p:cNvSpPr>
            <a:spLocks noChangeArrowheads="1"/>
          </p:cNvSpPr>
          <p:nvPr/>
        </p:nvSpPr>
        <p:spPr bwMode="auto">
          <a:xfrm>
            <a:off x="304800" y="1228725"/>
            <a:ext cx="8077200" cy="326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pPr>
            <a:r>
              <a:rPr kumimoji="1" lang="en-US" altLang="zh-CN" sz="2000" b="0" dirty="0">
                <a:solidFill>
                  <a:srgbClr val="FFFFCC"/>
                </a:solidFill>
                <a:latin typeface="幼圆" pitchFamily="49" charset="-122"/>
              </a:rPr>
              <a:t>5</a:t>
            </a:r>
            <a:r>
              <a:rPr kumimoji="1" lang="zh-CN" altLang="en-US" sz="2000" b="0" dirty="0">
                <a:solidFill>
                  <a:srgbClr val="FFFFCC"/>
                </a:solidFill>
                <a:latin typeface="幼圆" pitchFamily="49" charset="-122"/>
              </a:rPr>
              <a:t>、在计算机中，算法是指（      ）</a:t>
            </a:r>
          </a:p>
          <a:p>
            <a:pPr>
              <a:lnSpc>
                <a:spcPct val="130000"/>
              </a:lnSpc>
            </a:pPr>
            <a:r>
              <a:rPr kumimoji="1" lang="zh-CN" altLang="en-US" sz="2000" b="0" dirty="0">
                <a:solidFill>
                  <a:srgbClr val="FFFFCC"/>
                </a:solidFill>
                <a:latin typeface="幼圆" pitchFamily="49" charset="-122"/>
              </a:rPr>
              <a:t>   </a:t>
            </a:r>
            <a:r>
              <a:rPr kumimoji="1" lang="en-US" altLang="zh-CN" sz="2000" b="0" dirty="0">
                <a:solidFill>
                  <a:srgbClr val="FFFFCC"/>
                </a:solidFill>
                <a:latin typeface="幼圆" pitchFamily="49" charset="-122"/>
              </a:rPr>
              <a:t>A) </a:t>
            </a:r>
            <a:r>
              <a:rPr kumimoji="1" lang="zh-CN" altLang="en-US" sz="2000" b="0" dirty="0">
                <a:solidFill>
                  <a:srgbClr val="FFFFCC"/>
                </a:solidFill>
                <a:latin typeface="幼圆" pitchFamily="49" charset="-122"/>
              </a:rPr>
              <a:t>加工方法		</a:t>
            </a:r>
            <a:r>
              <a:rPr kumimoji="1" lang="en-US" altLang="zh-CN" sz="2000" b="0" dirty="0">
                <a:solidFill>
                  <a:srgbClr val="FFFFCC"/>
                </a:solidFill>
                <a:latin typeface="幼圆" pitchFamily="49" charset="-122"/>
              </a:rPr>
              <a:t>B) </a:t>
            </a:r>
            <a:r>
              <a:rPr kumimoji="1" lang="zh-CN" altLang="en-US" sz="2000" b="0" dirty="0">
                <a:solidFill>
                  <a:srgbClr val="FFFFCC"/>
                </a:solidFill>
                <a:latin typeface="幼圆" pitchFamily="49" charset="-122"/>
              </a:rPr>
              <a:t>解题方案的准确而完整的描述 </a:t>
            </a:r>
          </a:p>
          <a:p>
            <a:pPr>
              <a:lnSpc>
                <a:spcPct val="130000"/>
              </a:lnSpc>
            </a:pPr>
            <a:r>
              <a:rPr kumimoji="1" lang="zh-CN" altLang="en-US" sz="2000" b="0" dirty="0">
                <a:solidFill>
                  <a:srgbClr val="FFFFCC"/>
                </a:solidFill>
                <a:latin typeface="幼圆" pitchFamily="49" charset="-122"/>
              </a:rPr>
              <a:t>   </a:t>
            </a:r>
            <a:r>
              <a:rPr kumimoji="1" lang="en-US" altLang="zh-CN" sz="2000" b="0" dirty="0">
                <a:solidFill>
                  <a:srgbClr val="FFFFCC"/>
                </a:solidFill>
                <a:latin typeface="幼圆" pitchFamily="49" charset="-122"/>
              </a:rPr>
              <a:t>C) </a:t>
            </a:r>
            <a:r>
              <a:rPr kumimoji="1" lang="zh-CN" altLang="en-US" sz="2000" b="0" dirty="0">
                <a:solidFill>
                  <a:srgbClr val="FFFFCC"/>
                </a:solidFill>
                <a:latin typeface="幼圆" pitchFamily="49" charset="-122"/>
              </a:rPr>
              <a:t>排序方法		</a:t>
            </a:r>
            <a:r>
              <a:rPr kumimoji="1" lang="en-US" altLang="zh-CN" sz="2000" b="0" dirty="0">
                <a:solidFill>
                  <a:srgbClr val="FFFFCC"/>
                </a:solidFill>
                <a:latin typeface="幼圆" pitchFamily="49" charset="-122"/>
              </a:rPr>
              <a:t>D) </a:t>
            </a:r>
            <a:r>
              <a:rPr kumimoji="1" lang="zh-CN" altLang="en-US" sz="2000" b="0" dirty="0">
                <a:solidFill>
                  <a:srgbClr val="FFFFCC"/>
                </a:solidFill>
                <a:latin typeface="幼圆" pitchFamily="49" charset="-122"/>
              </a:rPr>
              <a:t>查询方法</a:t>
            </a:r>
          </a:p>
          <a:p>
            <a:pPr>
              <a:lnSpc>
                <a:spcPct val="130000"/>
              </a:lnSpc>
            </a:pPr>
            <a:r>
              <a:rPr kumimoji="1" lang="en-US" altLang="zh-CN" sz="2000" b="0" dirty="0">
                <a:solidFill>
                  <a:srgbClr val="FFFFCC"/>
                </a:solidFill>
                <a:latin typeface="幼圆" pitchFamily="49" charset="-122"/>
              </a:rPr>
              <a:t>6</a:t>
            </a:r>
            <a:r>
              <a:rPr kumimoji="1" lang="zh-CN" altLang="en-US" sz="2000" b="0" dirty="0">
                <a:solidFill>
                  <a:srgbClr val="FFFFCC"/>
                </a:solidFill>
                <a:latin typeface="幼圆" pitchFamily="49" charset="-122"/>
              </a:rPr>
              <a:t>、下列叙述中正确的是（      ）</a:t>
            </a:r>
          </a:p>
          <a:p>
            <a:pPr>
              <a:lnSpc>
                <a:spcPct val="130000"/>
              </a:lnSpc>
            </a:pPr>
            <a:r>
              <a:rPr kumimoji="1" lang="zh-CN" altLang="en-US" sz="2000" b="0" dirty="0">
                <a:solidFill>
                  <a:srgbClr val="FFFFCC"/>
                </a:solidFill>
                <a:latin typeface="幼圆" pitchFamily="49" charset="-122"/>
              </a:rPr>
              <a:t>   </a:t>
            </a:r>
            <a:r>
              <a:rPr kumimoji="1" lang="en-US" altLang="zh-CN" sz="2000" b="0" dirty="0">
                <a:solidFill>
                  <a:srgbClr val="FFFFCC"/>
                </a:solidFill>
                <a:latin typeface="幼圆" pitchFamily="49" charset="-122"/>
              </a:rPr>
              <a:t>A) </a:t>
            </a:r>
            <a:r>
              <a:rPr kumimoji="1" lang="zh-CN" altLang="en-US" sz="2000" b="0" dirty="0">
                <a:solidFill>
                  <a:srgbClr val="FFFFCC"/>
                </a:solidFill>
                <a:latin typeface="幼圆" pitchFamily="49" charset="-122"/>
              </a:rPr>
              <a:t>算法的效率只与问题的规模有关，而与数据的存储结构无关。</a:t>
            </a:r>
          </a:p>
          <a:p>
            <a:pPr>
              <a:lnSpc>
                <a:spcPct val="130000"/>
              </a:lnSpc>
            </a:pPr>
            <a:r>
              <a:rPr kumimoji="1" lang="zh-CN" altLang="en-US" sz="2000" b="0" dirty="0">
                <a:solidFill>
                  <a:srgbClr val="FFFFCC"/>
                </a:solidFill>
                <a:latin typeface="幼圆" pitchFamily="49" charset="-122"/>
              </a:rPr>
              <a:t>   </a:t>
            </a:r>
            <a:r>
              <a:rPr kumimoji="1" lang="en-US" altLang="zh-CN" sz="2000" b="0" dirty="0">
                <a:solidFill>
                  <a:srgbClr val="FFFFCC"/>
                </a:solidFill>
                <a:latin typeface="幼圆" pitchFamily="49" charset="-122"/>
              </a:rPr>
              <a:t>B) </a:t>
            </a:r>
            <a:r>
              <a:rPr kumimoji="1" lang="zh-CN" altLang="en-US" sz="2000" b="0" dirty="0">
                <a:solidFill>
                  <a:srgbClr val="FFFFCC"/>
                </a:solidFill>
                <a:latin typeface="幼圆" pitchFamily="49" charset="-122"/>
              </a:rPr>
              <a:t>算法的时间复杂度是指执行算法所需要的计算工作量。</a:t>
            </a:r>
          </a:p>
          <a:p>
            <a:pPr>
              <a:lnSpc>
                <a:spcPct val="130000"/>
              </a:lnSpc>
            </a:pPr>
            <a:r>
              <a:rPr kumimoji="1" lang="zh-CN" altLang="en-US" sz="2000" b="0" dirty="0">
                <a:solidFill>
                  <a:srgbClr val="FFFFCC"/>
                </a:solidFill>
                <a:latin typeface="幼圆" pitchFamily="49" charset="-122"/>
              </a:rPr>
              <a:t>   </a:t>
            </a:r>
            <a:r>
              <a:rPr kumimoji="1" lang="en-US" altLang="zh-CN" sz="2000" b="0" dirty="0">
                <a:solidFill>
                  <a:srgbClr val="FFFFCC"/>
                </a:solidFill>
                <a:latin typeface="幼圆" pitchFamily="49" charset="-122"/>
              </a:rPr>
              <a:t>C) </a:t>
            </a:r>
            <a:r>
              <a:rPr kumimoji="1" lang="zh-CN" altLang="en-US" sz="2000" b="0" dirty="0">
                <a:solidFill>
                  <a:srgbClr val="FFFFCC"/>
                </a:solidFill>
                <a:latin typeface="幼圆" pitchFamily="49" charset="-122"/>
              </a:rPr>
              <a:t>数据的逻辑结构与存储结构是一一对应的。</a:t>
            </a:r>
          </a:p>
          <a:p>
            <a:pPr>
              <a:lnSpc>
                <a:spcPct val="130000"/>
              </a:lnSpc>
            </a:pPr>
            <a:r>
              <a:rPr kumimoji="1" lang="zh-CN" altLang="en-US" sz="2000" b="0" dirty="0">
                <a:solidFill>
                  <a:srgbClr val="FFFFCC"/>
                </a:solidFill>
                <a:latin typeface="幼圆" pitchFamily="49" charset="-122"/>
              </a:rPr>
              <a:t>   </a:t>
            </a:r>
            <a:r>
              <a:rPr kumimoji="1" lang="en-US" altLang="zh-CN" sz="2000" b="0" dirty="0">
                <a:solidFill>
                  <a:srgbClr val="FFFFCC"/>
                </a:solidFill>
                <a:latin typeface="幼圆" pitchFamily="49" charset="-122"/>
              </a:rPr>
              <a:t>D) </a:t>
            </a:r>
            <a:r>
              <a:rPr kumimoji="1" lang="zh-CN" altLang="en-US" sz="2000" b="0" dirty="0">
                <a:solidFill>
                  <a:srgbClr val="FFFFCC"/>
                </a:solidFill>
                <a:latin typeface="幼圆" pitchFamily="49" charset="-122"/>
              </a:rPr>
              <a:t>算法的时间复杂度与空间复杂度一定相关。</a:t>
            </a:r>
          </a:p>
        </p:txBody>
      </p:sp>
      <p:sp>
        <p:nvSpPr>
          <p:cNvPr id="13318" name="矩形 1"/>
          <p:cNvSpPr>
            <a:spLocks noChangeArrowheads="1"/>
          </p:cNvSpPr>
          <p:nvPr/>
        </p:nvSpPr>
        <p:spPr bwMode="auto">
          <a:xfrm>
            <a:off x="304800" y="376238"/>
            <a:ext cx="1600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400">
                <a:solidFill>
                  <a:srgbClr val="FFFF66"/>
                </a:solidFill>
              </a:rPr>
              <a:t>一、算法</a:t>
            </a:r>
          </a:p>
        </p:txBody>
      </p:sp>
      <p:sp>
        <p:nvSpPr>
          <p:cNvPr id="2" name="TextBox 1"/>
          <p:cNvSpPr txBox="1"/>
          <p:nvPr/>
        </p:nvSpPr>
        <p:spPr>
          <a:xfrm>
            <a:off x="3820386" y="1295400"/>
            <a:ext cx="370614" cy="400110"/>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
        <p:nvSpPr>
          <p:cNvPr id="8" name="TextBox 7"/>
          <p:cNvSpPr txBox="1"/>
          <p:nvPr/>
        </p:nvSpPr>
        <p:spPr>
          <a:xfrm>
            <a:off x="3525972" y="2495490"/>
            <a:ext cx="370614" cy="400110"/>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2" name="页脚占位符 2"/>
          <p:cNvSpPr>
            <a:spLocks noGrp="1"/>
          </p:cNvSpPr>
          <p:nvPr>
            <p:ph type="ftr" sz="quarter" idx="11"/>
          </p:nvPr>
        </p:nvSpPr>
        <p:spPr/>
        <p:txBody>
          <a:bodyPr/>
          <a:lstStyle/>
          <a:p>
            <a:pPr>
              <a:defRPr/>
            </a:pPr>
            <a:r>
              <a:rPr lang="en-US" altLang="zh-CN"/>
              <a:t>二级公共基础知识</a:t>
            </a:r>
          </a:p>
        </p:txBody>
      </p:sp>
      <p:sp>
        <p:nvSpPr>
          <p:cNvPr id="13" name="灯片编号占位符 3"/>
          <p:cNvSpPr>
            <a:spLocks noGrp="1"/>
          </p:cNvSpPr>
          <p:nvPr>
            <p:ph type="sldNum" sz="quarter" idx="12"/>
          </p:nvPr>
        </p:nvSpPr>
        <p:spPr/>
        <p:txBody>
          <a:bodyPr/>
          <a:lstStyle/>
          <a:p>
            <a:pPr>
              <a:defRPr/>
            </a:pPr>
            <a:fld id="{BE774743-153F-4BD8-8EFC-BDDAEF1D1B2E}" type="slidenum">
              <a:rPr lang="en-US" altLang="zh-CN"/>
              <a:pPr>
                <a:defRPr/>
              </a:pPr>
              <a:t>13</a:t>
            </a:fld>
            <a:endParaRPr lang="en-US" altLang="zh-CN"/>
          </a:p>
        </p:txBody>
      </p:sp>
      <p:sp>
        <p:nvSpPr>
          <p:cNvPr id="14341" name="Text Box 4"/>
          <p:cNvSpPr txBox="1">
            <a:spLocks noChangeArrowheads="1"/>
          </p:cNvSpPr>
          <p:nvPr/>
        </p:nvSpPr>
        <p:spPr bwMode="auto">
          <a:xfrm>
            <a:off x="295275" y="357188"/>
            <a:ext cx="438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a:solidFill>
                  <a:srgbClr val="FFFF66"/>
                </a:solidFill>
              </a:rPr>
              <a:t>二、数据结构</a:t>
            </a:r>
          </a:p>
        </p:txBody>
      </p:sp>
      <p:sp>
        <p:nvSpPr>
          <p:cNvPr id="14342" name="Text Box 5"/>
          <p:cNvSpPr txBox="1">
            <a:spLocks noChangeArrowheads="1"/>
          </p:cNvSpPr>
          <p:nvPr/>
        </p:nvSpPr>
        <p:spPr bwMode="auto">
          <a:xfrm>
            <a:off x="304800" y="1219200"/>
            <a:ext cx="53149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b="0">
                <a:solidFill>
                  <a:schemeClr val="bg1"/>
                </a:solidFill>
                <a:latin typeface="幼圆" pitchFamily="49" charset="-122"/>
              </a:rPr>
              <a:t>数据结构主要研究两方面的问题：</a:t>
            </a:r>
          </a:p>
          <a:p>
            <a:pPr eaLnBrk="1" hangingPunct="1">
              <a:spcBef>
                <a:spcPct val="50000"/>
              </a:spcBef>
            </a:pPr>
            <a:r>
              <a:rPr lang="zh-CN" altLang="en-US" sz="2400" b="0">
                <a:solidFill>
                  <a:schemeClr val="bg1"/>
                </a:solidFill>
                <a:latin typeface="幼圆" pitchFamily="49" charset="-122"/>
              </a:rPr>
              <a:t> （</a:t>
            </a:r>
            <a:r>
              <a:rPr lang="en-US" altLang="zh-CN" sz="2400" b="0">
                <a:solidFill>
                  <a:schemeClr val="bg1"/>
                </a:solidFill>
                <a:latin typeface="幼圆" pitchFamily="49" charset="-122"/>
              </a:rPr>
              <a:t>1</a:t>
            </a:r>
            <a:r>
              <a:rPr lang="zh-CN" altLang="en-US" sz="2400" b="0">
                <a:solidFill>
                  <a:schemeClr val="bg1"/>
                </a:solidFill>
                <a:latin typeface="幼圆" pitchFamily="49" charset="-122"/>
              </a:rPr>
              <a:t>）数据本身。</a:t>
            </a:r>
          </a:p>
          <a:p>
            <a:pPr eaLnBrk="1" hangingPunct="1">
              <a:spcBef>
                <a:spcPct val="50000"/>
              </a:spcBef>
            </a:pPr>
            <a:r>
              <a:rPr lang="zh-CN" altLang="en-US" sz="2400" b="0">
                <a:solidFill>
                  <a:schemeClr val="bg1"/>
                </a:solidFill>
                <a:latin typeface="幼圆" pitchFamily="49" charset="-122"/>
              </a:rPr>
              <a:t> （</a:t>
            </a:r>
            <a:r>
              <a:rPr lang="en-US" altLang="zh-CN" sz="2400" b="0">
                <a:solidFill>
                  <a:schemeClr val="bg1"/>
                </a:solidFill>
                <a:latin typeface="幼圆" pitchFamily="49" charset="-122"/>
              </a:rPr>
              <a:t>2</a:t>
            </a:r>
            <a:r>
              <a:rPr lang="zh-CN" altLang="en-US" sz="2400" b="0">
                <a:solidFill>
                  <a:schemeClr val="bg1"/>
                </a:solidFill>
                <a:latin typeface="幼圆" pitchFamily="49" charset="-122"/>
              </a:rPr>
              <a:t>）数据之间的前后件关系。</a:t>
            </a:r>
          </a:p>
        </p:txBody>
      </p:sp>
      <p:grpSp>
        <p:nvGrpSpPr>
          <p:cNvPr id="14343" name="Group 11"/>
          <p:cNvGrpSpPr>
            <a:grpSpLocks/>
          </p:cNvGrpSpPr>
          <p:nvPr/>
        </p:nvGrpSpPr>
        <p:grpSpPr bwMode="auto">
          <a:xfrm>
            <a:off x="4724400" y="1524000"/>
            <a:ext cx="4191000" cy="2362200"/>
            <a:chOff x="1392" y="2112"/>
            <a:chExt cx="2640" cy="1488"/>
          </a:xfrm>
        </p:grpSpPr>
        <p:sp>
          <p:nvSpPr>
            <p:cNvPr id="14345" name="Text Box 6"/>
            <p:cNvSpPr txBox="1">
              <a:spLocks noChangeArrowheads="1"/>
            </p:cNvSpPr>
            <p:nvPr/>
          </p:nvSpPr>
          <p:spPr bwMode="auto">
            <a:xfrm>
              <a:off x="2064" y="2112"/>
              <a:ext cx="139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ctr" eaLnBrk="1" hangingPunct="1">
                <a:spcBef>
                  <a:spcPct val="50000"/>
                </a:spcBef>
              </a:pPr>
              <a:r>
                <a:rPr lang="zh-CN" altLang="en-US" sz="2800">
                  <a:solidFill>
                    <a:srgbClr val="FFFF99"/>
                  </a:solidFill>
                  <a:latin typeface="幼圆" pitchFamily="49" charset="-122"/>
                </a:rPr>
                <a:t>数据  结构</a:t>
              </a:r>
            </a:p>
          </p:txBody>
        </p:sp>
        <p:sp>
          <p:nvSpPr>
            <p:cNvPr id="14346" name="Line 7"/>
            <p:cNvSpPr>
              <a:spLocks noChangeShapeType="1"/>
            </p:cNvSpPr>
            <p:nvPr/>
          </p:nvSpPr>
          <p:spPr bwMode="auto">
            <a:xfrm flipH="1">
              <a:off x="2016" y="2448"/>
              <a:ext cx="384" cy="384"/>
            </a:xfrm>
            <a:prstGeom prst="line">
              <a:avLst/>
            </a:prstGeom>
            <a:noFill/>
            <a:ln w="38100">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347" name="Line 8"/>
            <p:cNvSpPr>
              <a:spLocks noChangeShapeType="1"/>
            </p:cNvSpPr>
            <p:nvPr/>
          </p:nvSpPr>
          <p:spPr bwMode="auto">
            <a:xfrm>
              <a:off x="3072" y="2448"/>
              <a:ext cx="384" cy="384"/>
            </a:xfrm>
            <a:prstGeom prst="line">
              <a:avLst/>
            </a:prstGeom>
            <a:noFill/>
            <a:ln w="38100">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585" name="Rectangle 9"/>
            <p:cNvSpPr>
              <a:spLocks noChangeArrowheads="1"/>
            </p:cNvSpPr>
            <p:nvPr/>
          </p:nvSpPr>
          <p:spPr bwMode="auto">
            <a:xfrm>
              <a:off x="1392" y="2976"/>
              <a:ext cx="1248" cy="432"/>
            </a:xfrm>
            <a:prstGeom prst="rect">
              <a:avLst/>
            </a:prstGeom>
            <a:solidFill>
              <a:srgbClr val="FFFFCC">
                <a:alpha val="46001"/>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zh-CN" altLang="en-US" sz="2400">
                  <a:solidFill>
                    <a:schemeClr val="bg1"/>
                  </a:solidFill>
                  <a:effectLst>
                    <a:outerShdw blurRad="38100" dist="38100" dir="2700000" algn="tl">
                      <a:srgbClr val="000000"/>
                    </a:outerShdw>
                  </a:effectLst>
                </a:rPr>
                <a:t>数据本身</a:t>
              </a:r>
            </a:p>
          </p:txBody>
        </p:sp>
        <p:sp>
          <p:nvSpPr>
            <p:cNvPr id="24586" name="Rectangle 10"/>
            <p:cNvSpPr>
              <a:spLocks noChangeArrowheads="1"/>
            </p:cNvSpPr>
            <p:nvPr/>
          </p:nvSpPr>
          <p:spPr bwMode="auto">
            <a:xfrm>
              <a:off x="2784" y="2976"/>
              <a:ext cx="1248" cy="624"/>
            </a:xfrm>
            <a:prstGeom prst="rect">
              <a:avLst/>
            </a:prstGeom>
            <a:solidFill>
              <a:srgbClr val="FFFFCC">
                <a:alpha val="46001"/>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zh-CN" altLang="en-US" sz="2400">
                  <a:solidFill>
                    <a:schemeClr val="bg1"/>
                  </a:solidFill>
                  <a:effectLst>
                    <a:outerShdw blurRad="38100" dist="38100" dir="2700000" algn="tl">
                      <a:srgbClr val="000000"/>
                    </a:outerShdw>
                  </a:effectLst>
                </a:rPr>
                <a:t>数据之间的</a:t>
              </a:r>
            </a:p>
            <a:p>
              <a:pPr algn="ctr">
                <a:defRPr/>
              </a:pPr>
              <a:r>
                <a:rPr lang="zh-CN" altLang="en-US" sz="2400">
                  <a:solidFill>
                    <a:schemeClr val="bg1"/>
                  </a:solidFill>
                  <a:effectLst>
                    <a:outerShdw blurRad="38100" dist="38100" dir="2700000" algn="tl">
                      <a:srgbClr val="000000"/>
                    </a:outerShdw>
                  </a:effectLst>
                </a:rPr>
                <a:t>前后件关系</a:t>
              </a:r>
            </a:p>
          </p:txBody>
        </p:sp>
      </p:grpSp>
      <p:sp>
        <p:nvSpPr>
          <p:cNvPr id="14344" name="Rectangle 12"/>
          <p:cNvSpPr>
            <a:spLocks noChangeArrowheads="1"/>
          </p:cNvSpPr>
          <p:nvPr/>
        </p:nvSpPr>
        <p:spPr bwMode="auto">
          <a:xfrm>
            <a:off x="1371600" y="4333875"/>
            <a:ext cx="6959600" cy="1538288"/>
          </a:xfrm>
          <a:prstGeom prst="rect">
            <a:avLst/>
          </a:prstGeom>
          <a:solidFill>
            <a:srgbClr val="3333FF">
              <a:alpha val="38823"/>
            </a:srgbClr>
          </a:solidFill>
          <a:ln w="12700" cap="sq">
            <a:solidFill>
              <a:srgbClr val="FFFF99"/>
            </a:solidFill>
            <a:miter lim="800000"/>
            <a:headEnd type="none" w="sm" len="sm"/>
            <a:tailEnd type="none" w="sm" len="sm"/>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tIns="10800" bIns="90000" anchor="ctr">
            <a:spAutoFit/>
          </a:bodyPr>
          <a:lstStyle/>
          <a:p>
            <a:pPr indent="361950" fontAlgn="t">
              <a:lnSpc>
                <a:spcPct val="130000"/>
              </a:lnSpc>
            </a:pPr>
            <a:r>
              <a:rPr lang="zh-CN" altLang="en-US" sz="2400" b="0">
                <a:solidFill>
                  <a:srgbClr val="FFFF00"/>
                </a:solidFill>
                <a:latin typeface="幼圆" pitchFamily="49" charset="-122"/>
                <a:cs typeface="Times New Roman" pitchFamily="18" charset="0"/>
              </a:rPr>
              <a:t>数据结构表示为：</a:t>
            </a:r>
            <a:r>
              <a:rPr lang="en-US" altLang="zh-CN" sz="2400" b="0">
                <a:solidFill>
                  <a:srgbClr val="FFFF00"/>
                </a:solidFill>
                <a:latin typeface="幼圆" pitchFamily="49" charset="-122"/>
                <a:cs typeface="Times New Roman" pitchFamily="18" charset="0"/>
              </a:rPr>
              <a:t>DS={D</a:t>
            </a:r>
            <a:r>
              <a:rPr lang="zh-CN" altLang="en-US" sz="2400" b="0">
                <a:solidFill>
                  <a:srgbClr val="FFFF00"/>
                </a:solidFill>
                <a:latin typeface="幼圆" pitchFamily="49" charset="-122"/>
                <a:cs typeface="Times New Roman" pitchFamily="18" charset="0"/>
              </a:rPr>
              <a:t>，</a:t>
            </a:r>
            <a:r>
              <a:rPr lang="en-US" altLang="zh-CN" sz="2400" b="0">
                <a:solidFill>
                  <a:srgbClr val="FFFF00"/>
                </a:solidFill>
                <a:latin typeface="幼圆" pitchFamily="49" charset="-122"/>
                <a:cs typeface="Times New Roman" pitchFamily="18" charset="0"/>
              </a:rPr>
              <a:t>S}</a:t>
            </a:r>
          </a:p>
          <a:p>
            <a:pPr indent="361950" eaLnBrk="0" fontAlgn="t" hangingPunct="0">
              <a:lnSpc>
                <a:spcPct val="130000"/>
              </a:lnSpc>
            </a:pPr>
            <a:r>
              <a:rPr lang="zh-CN" altLang="en-US" sz="2400" b="0">
                <a:solidFill>
                  <a:srgbClr val="FFFF00"/>
                </a:solidFill>
                <a:latin typeface="幼圆" pitchFamily="49" charset="-122"/>
                <a:cs typeface="Times New Roman" pitchFamily="18" charset="0"/>
              </a:rPr>
              <a:t>例：</a:t>
            </a:r>
            <a:r>
              <a:rPr lang="en-US" altLang="zh-CN" sz="2400" b="0">
                <a:solidFill>
                  <a:srgbClr val="FFFF00"/>
                </a:solidFill>
                <a:latin typeface="幼圆" pitchFamily="49" charset="-122"/>
                <a:cs typeface="Times New Roman" pitchFamily="18" charset="0"/>
              </a:rPr>
              <a:t>D={</a:t>
            </a:r>
            <a:r>
              <a:rPr lang="zh-CN" altLang="en-US" sz="2400" b="0">
                <a:solidFill>
                  <a:srgbClr val="FFFF00"/>
                </a:solidFill>
                <a:latin typeface="幼圆" pitchFamily="49" charset="-122"/>
                <a:cs typeface="Times New Roman" pitchFamily="18" charset="0"/>
              </a:rPr>
              <a:t>春，夏，秋，冬</a:t>
            </a:r>
            <a:r>
              <a:rPr lang="en-US" altLang="zh-CN" sz="2400" b="0">
                <a:solidFill>
                  <a:srgbClr val="FFFF00"/>
                </a:solidFill>
                <a:latin typeface="幼圆" pitchFamily="49" charset="-122"/>
                <a:cs typeface="Times New Roman" pitchFamily="18" charset="0"/>
              </a:rPr>
              <a:t>}</a:t>
            </a:r>
          </a:p>
          <a:p>
            <a:pPr indent="361950" eaLnBrk="0" fontAlgn="t" hangingPunct="0">
              <a:lnSpc>
                <a:spcPct val="130000"/>
              </a:lnSpc>
            </a:pPr>
            <a:r>
              <a:rPr lang="en-US" altLang="zh-CN" sz="2400" b="0">
                <a:solidFill>
                  <a:srgbClr val="FFFF00"/>
                </a:solidFill>
                <a:latin typeface="幼圆" pitchFamily="49" charset="-122"/>
                <a:cs typeface="Times New Roman" pitchFamily="18" charset="0"/>
              </a:rPr>
              <a:t>    S={(</a:t>
            </a:r>
            <a:r>
              <a:rPr lang="zh-CN" altLang="en-US" sz="2400" b="0">
                <a:solidFill>
                  <a:srgbClr val="FFFF00"/>
                </a:solidFill>
                <a:latin typeface="幼圆" pitchFamily="49" charset="-122"/>
                <a:cs typeface="Times New Roman" pitchFamily="18" charset="0"/>
              </a:rPr>
              <a:t>春</a:t>
            </a:r>
            <a:r>
              <a:rPr lang="en-US" altLang="zh-CN" sz="2400" b="0">
                <a:solidFill>
                  <a:srgbClr val="FFFF00"/>
                </a:solidFill>
                <a:latin typeface="幼圆" pitchFamily="49" charset="-122"/>
                <a:cs typeface="Times New Roman" pitchFamily="18" charset="0"/>
              </a:rPr>
              <a:t>,</a:t>
            </a:r>
            <a:r>
              <a:rPr lang="zh-CN" altLang="en-US" sz="2400" b="0">
                <a:solidFill>
                  <a:srgbClr val="FFFF00"/>
                </a:solidFill>
                <a:latin typeface="幼圆" pitchFamily="49" charset="-122"/>
                <a:cs typeface="Times New Roman" pitchFamily="18" charset="0"/>
              </a:rPr>
              <a:t>夏</a:t>
            </a:r>
            <a:r>
              <a:rPr lang="en-US" altLang="zh-CN" sz="2400" b="0">
                <a:solidFill>
                  <a:srgbClr val="FFFF00"/>
                </a:solidFill>
                <a:latin typeface="幼圆" pitchFamily="49" charset="-122"/>
                <a:cs typeface="Times New Roman" pitchFamily="18" charset="0"/>
              </a:rPr>
              <a:t>)</a:t>
            </a:r>
            <a:r>
              <a:rPr lang="zh-CN" altLang="en-US" sz="2400" b="0">
                <a:solidFill>
                  <a:srgbClr val="FFFF00"/>
                </a:solidFill>
                <a:latin typeface="幼圆" pitchFamily="49" charset="-122"/>
                <a:cs typeface="Times New Roman" pitchFamily="18" charset="0"/>
              </a:rPr>
              <a:t>，</a:t>
            </a:r>
            <a:r>
              <a:rPr lang="en-US" altLang="zh-CN" sz="2400" b="0">
                <a:solidFill>
                  <a:srgbClr val="FFFF00"/>
                </a:solidFill>
                <a:latin typeface="幼圆" pitchFamily="49" charset="-122"/>
                <a:cs typeface="Times New Roman" pitchFamily="18" charset="0"/>
              </a:rPr>
              <a:t>(</a:t>
            </a:r>
            <a:r>
              <a:rPr lang="zh-CN" altLang="en-US" sz="2400" b="0">
                <a:solidFill>
                  <a:srgbClr val="FFFF00"/>
                </a:solidFill>
                <a:latin typeface="幼圆" pitchFamily="49" charset="-122"/>
                <a:cs typeface="Times New Roman" pitchFamily="18" charset="0"/>
              </a:rPr>
              <a:t>夏</a:t>
            </a:r>
            <a:r>
              <a:rPr lang="en-US" altLang="zh-CN" sz="2400" b="0">
                <a:solidFill>
                  <a:srgbClr val="FFFF00"/>
                </a:solidFill>
                <a:latin typeface="幼圆" pitchFamily="49" charset="-122"/>
                <a:cs typeface="Times New Roman" pitchFamily="18" charset="0"/>
              </a:rPr>
              <a:t>,</a:t>
            </a:r>
            <a:r>
              <a:rPr lang="zh-CN" altLang="en-US" sz="2400" b="0">
                <a:solidFill>
                  <a:srgbClr val="FFFF00"/>
                </a:solidFill>
                <a:latin typeface="幼圆" pitchFamily="49" charset="-122"/>
                <a:cs typeface="Times New Roman" pitchFamily="18" charset="0"/>
              </a:rPr>
              <a:t>秋</a:t>
            </a:r>
            <a:r>
              <a:rPr lang="en-US" altLang="zh-CN" sz="2400" b="0">
                <a:solidFill>
                  <a:srgbClr val="FFFF00"/>
                </a:solidFill>
                <a:latin typeface="幼圆" pitchFamily="49" charset="-122"/>
                <a:cs typeface="Times New Roman" pitchFamily="18" charset="0"/>
              </a:rPr>
              <a:t>)</a:t>
            </a:r>
            <a:r>
              <a:rPr lang="zh-CN" altLang="en-US" sz="2400" b="0">
                <a:solidFill>
                  <a:srgbClr val="FFFF00"/>
                </a:solidFill>
                <a:latin typeface="幼圆" pitchFamily="49" charset="-122"/>
                <a:cs typeface="Times New Roman" pitchFamily="18" charset="0"/>
              </a:rPr>
              <a:t>，</a:t>
            </a:r>
            <a:r>
              <a:rPr lang="en-US" altLang="zh-CN" sz="2400" b="0">
                <a:solidFill>
                  <a:srgbClr val="FFFF00"/>
                </a:solidFill>
                <a:latin typeface="幼圆" pitchFamily="49" charset="-122"/>
                <a:cs typeface="Times New Roman" pitchFamily="18" charset="0"/>
              </a:rPr>
              <a:t>(</a:t>
            </a:r>
            <a:r>
              <a:rPr lang="zh-CN" altLang="en-US" sz="2400" b="0">
                <a:solidFill>
                  <a:srgbClr val="FFFF00"/>
                </a:solidFill>
                <a:latin typeface="幼圆" pitchFamily="49" charset="-122"/>
                <a:cs typeface="Times New Roman" pitchFamily="18" charset="0"/>
              </a:rPr>
              <a:t>秋</a:t>
            </a:r>
            <a:r>
              <a:rPr lang="en-US" altLang="zh-CN" sz="2400" b="0">
                <a:solidFill>
                  <a:srgbClr val="FFFF00"/>
                </a:solidFill>
                <a:latin typeface="幼圆" pitchFamily="49" charset="-122"/>
                <a:cs typeface="Times New Roman" pitchFamily="18" charset="0"/>
              </a:rPr>
              <a:t>,</a:t>
            </a:r>
            <a:r>
              <a:rPr lang="zh-CN" altLang="en-US" sz="2400" b="0">
                <a:solidFill>
                  <a:srgbClr val="FFFF00"/>
                </a:solidFill>
                <a:latin typeface="幼圆" pitchFamily="49" charset="-122"/>
                <a:cs typeface="Times New Roman" pitchFamily="18" charset="0"/>
              </a:rPr>
              <a:t>冬</a:t>
            </a:r>
            <a:r>
              <a:rPr lang="en-US" altLang="zh-CN" sz="2400" b="0">
                <a:solidFill>
                  <a:srgbClr val="FFFF00"/>
                </a:solidFill>
                <a:latin typeface="幼圆" pitchFamily="49" charset="-122"/>
                <a:cs typeface="Times New Roman" pitchFamily="18" charset="0"/>
              </a:rPr>
              <a:t>)</a:t>
            </a:r>
            <a:r>
              <a:rPr lang="zh-CN" altLang="en-US" sz="2400" b="0">
                <a:solidFill>
                  <a:srgbClr val="FFFF00"/>
                </a:solidFill>
                <a:latin typeface="幼圆" pitchFamily="49" charset="-122"/>
                <a:cs typeface="Times New Roman" pitchFamily="18" charset="0"/>
              </a:rPr>
              <a:t>，</a:t>
            </a:r>
            <a:r>
              <a:rPr lang="en-US" altLang="zh-CN" sz="2400" b="0">
                <a:solidFill>
                  <a:srgbClr val="FFFF00"/>
                </a:solidFill>
                <a:latin typeface="幼圆" pitchFamily="49" charset="-122"/>
                <a:cs typeface="Times New Roman" pitchFamily="18" charset="0"/>
              </a:rPr>
              <a:t>(</a:t>
            </a:r>
            <a:r>
              <a:rPr lang="zh-CN" altLang="en-US" sz="2400" b="0">
                <a:solidFill>
                  <a:srgbClr val="FFFF00"/>
                </a:solidFill>
                <a:latin typeface="幼圆" pitchFamily="49" charset="-122"/>
                <a:cs typeface="Times New Roman" pitchFamily="18" charset="0"/>
              </a:rPr>
              <a:t>冬</a:t>
            </a:r>
            <a:r>
              <a:rPr lang="en-US" altLang="zh-CN" sz="2400" b="0">
                <a:solidFill>
                  <a:srgbClr val="FFFF00"/>
                </a:solidFill>
                <a:latin typeface="幼圆" pitchFamily="49" charset="-122"/>
                <a:cs typeface="Times New Roman" pitchFamily="18" charset="0"/>
              </a:rPr>
              <a:t>,</a:t>
            </a:r>
            <a:r>
              <a:rPr lang="zh-CN" altLang="en-US" sz="2400" b="0">
                <a:solidFill>
                  <a:srgbClr val="FFFF00"/>
                </a:solidFill>
                <a:latin typeface="幼圆" pitchFamily="49" charset="-122"/>
                <a:cs typeface="Times New Roman" pitchFamily="18" charset="0"/>
              </a:rPr>
              <a:t>春</a:t>
            </a:r>
            <a:r>
              <a:rPr lang="en-US" altLang="zh-CN" sz="2400" b="0">
                <a:solidFill>
                  <a:srgbClr val="FFFF00"/>
                </a:solidFill>
                <a:latin typeface="幼圆" pitchFamily="49" charset="-122"/>
                <a:cs typeface="Times New Roman" pitchFamily="18" charset="0"/>
              </a:rPr>
              <a:t>)}</a:t>
            </a:r>
          </a:p>
        </p:txBody>
      </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F1C2A8D5-3840-4377-8AC0-5813625251A7}" type="slidenum">
              <a:rPr lang="en-US" altLang="zh-CN"/>
              <a:pPr>
                <a:defRPr/>
              </a:pPr>
              <a:t>14</a:t>
            </a:fld>
            <a:endParaRPr lang="en-US" altLang="zh-CN"/>
          </a:p>
        </p:txBody>
      </p:sp>
      <p:sp>
        <p:nvSpPr>
          <p:cNvPr id="15365" name="Text Box 5"/>
          <p:cNvSpPr txBox="1">
            <a:spLocks noChangeArrowheads="1"/>
          </p:cNvSpPr>
          <p:nvPr/>
        </p:nvSpPr>
        <p:spPr bwMode="auto">
          <a:xfrm>
            <a:off x="228600" y="914400"/>
            <a:ext cx="8612188" cy="264795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a:solidFill>
                  <a:schemeClr val="bg1"/>
                </a:solidFill>
                <a:latin typeface="幼圆" pitchFamily="49" charset="-122"/>
              </a:rPr>
              <a:t>数据的结构分为：</a:t>
            </a:r>
          </a:p>
          <a:p>
            <a:pPr eaLnBrk="1" hangingPunct="1">
              <a:spcBef>
                <a:spcPct val="50000"/>
              </a:spcBef>
            </a:pPr>
            <a:r>
              <a:rPr lang="zh-CN" altLang="en-US" sz="2400">
                <a:solidFill>
                  <a:schemeClr val="bg1"/>
                </a:solidFill>
                <a:latin typeface="幼圆" pitchFamily="49" charset="-122"/>
              </a:rPr>
              <a:t>  （</a:t>
            </a:r>
            <a:r>
              <a:rPr lang="en-US" altLang="zh-CN" sz="2400">
                <a:solidFill>
                  <a:schemeClr val="bg1"/>
                </a:solidFill>
                <a:latin typeface="幼圆" pitchFamily="49" charset="-122"/>
              </a:rPr>
              <a:t>1</a:t>
            </a:r>
            <a:r>
              <a:rPr lang="zh-CN" altLang="en-US" sz="2400">
                <a:solidFill>
                  <a:schemeClr val="bg1"/>
                </a:solidFill>
                <a:latin typeface="幼圆" pitchFamily="49" charset="-122"/>
              </a:rPr>
              <a:t>）</a:t>
            </a:r>
            <a:r>
              <a:rPr lang="zh-CN" altLang="en-US" sz="2400">
                <a:solidFill>
                  <a:srgbClr val="FFFFCC"/>
                </a:solidFill>
                <a:latin typeface="幼圆" pitchFamily="49" charset="-122"/>
              </a:rPr>
              <a:t>物理结构</a:t>
            </a:r>
            <a:r>
              <a:rPr lang="zh-CN" altLang="en-US" sz="2400">
                <a:solidFill>
                  <a:schemeClr val="bg1"/>
                </a:solidFill>
                <a:latin typeface="幼圆" pitchFamily="49" charset="-122"/>
              </a:rPr>
              <a:t>：数据在计算机存储介质中真正存储的结构，</a:t>
            </a:r>
          </a:p>
          <a:p>
            <a:pPr eaLnBrk="1" hangingPunct="1">
              <a:spcBef>
                <a:spcPct val="50000"/>
              </a:spcBef>
            </a:pPr>
            <a:r>
              <a:rPr lang="zh-CN" altLang="en-US" sz="2400">
                <a:solidFill>
                  <a:schemeClr val="bg1"/>
                </a:solidFill>
                <a:latin typeface="幼圆" pitchFamily="49" charset="-122"/>
              </a:rPr>
              <a:t>       也被称为</a:t>
            </a:r>
            <a:r>
              <a:rPr lang="zh-CN" altLang="en-US" sz="2400">
                <a:solidFill>
                  <a:schemeClr val="bg1"/>
                </a:solidFill>
              </a:rPr>
              <a:t>“</a:t>
            </a:r>
            <a:r>
              <a:rPr lang="zh-CN" altLang="en-US" sz="2400">
                <a:solidFill>
                  <a:schemeClr val="bg1"/>
                </a:solidFill>
                <a:latin typeface="幼圆" pitchFamily="49" charset="-122"/>
              </a:rPr>
              <a:t>存储结构</a:t>
            </a:r>
            <a:r>
              <a:rPr lang="zh-CN" altLang="en-US" sz="2400">
                <a:solidFill>
                  <a:schemeClr val="bg1"/>
                </a:solidFill>
              </a:rPr>
              <a:t>”</a:t>
            </a:r>
            <a:endParaRPr lang="zh-CN" altLang="en-US" sz="2400">
              <a:solidFill>
                <a:schemeClr val="bg1"/>
              </a:solidFill>
              <a:latin typeface="幼圆" pitchFamily="49" charset="-122"/>
            </a:endParaRPr>
          </a:p>
          <a:p>
            <a:pPr eaLnBrk="1" hangingPunct="1">
              <a:spcBef>
                <a:spcPct val="50000"/>
              </a:spcBef>
            </a:pPr>
            <a:r>
              <a:rPr lang="zh-CN" altLang="en-US" sz="2400">
                <a:solidFill>
                  <a:schemeClr val="bg1"/>
                </a:solidFill>
                <a:latin typeface="幼圆" pitchFamily="49" charset="-122"/>
              </a:rPr>
              <a:t>  （</a:t>
            </a:r>
            <a:r>
              <a:rPr lang="en-US" altLang="zh-CN" sz="2400">
                <a:solidFill>
                  <a:schemeClr val="bg1"/>
                </a:solidFill>
                <a:latin typeface="幼圆" pitchFamily="49" charset="-122"/>
              </a:rPr>
              <a:t>2</a:t>
            </a:r>
            <a:r>
              <a:rPr lang="zh-CN" altLang="en-US" sz="2400">
                <a:solidFill>
                  <a:schemeClr val="bg1"/>
                </a:solidFill>
                <a:latin typeface="幼圆" pitchFamily="49" charset="-122"/>
              </a:rPr>
              <a:t>）</a:t>
            </a:r>
            <a:r>
              <a:rPr lang="zh-CN" altLang="en-US" sz="2400">
                <a:solidFill>
                  <a:srgbClr val="FFFFCC"/>
                </a:solidFill>
                <a:latin typeface="幼圆" pitchFamily="49" charset="-122"/>
              </a:rPr>
              <a:t>逻辑结构</a:t>
            </a:r>
            <a:r>
              <a:rPr lang="zh-CN" altLang="en-US" sz="2400">
                <a:solidFill>
                  <a:schemeClr val="bg1"/>
                </a:solidFill>
                <a:latin typeface="幼圆" pitchFamily="49" charset="-122"/>
              </a:rPr>
              <a:t>：人们所理解的数据之间的结构，可以用图示</a:t>
            </a:r>
          </a:p>
          <a:p>
            <a:pPr eaLnBrk="1" hangingPunct="1">
              <a:spcBef>
                <a:spcPct val="50000"/>
              </a:spcBef>
            </a:pPr>
            <a:r>
              <a:rPr lang="zh-CN" altLang="en-US" sz="2400">
                <a:solidFill>
                  <a:schemeClr val="bg1"/>
                </a:solidFill>
                <a:latin typeface="幼圆" pitchFamily="49" charset="-122"/>
              </a:rPr>
              <a:t>       的方法绘画出来的数据之间的结构。</a:t>
            </a:r>
          </a:p>
        </p:txBody>
      </p:sp>
      <p:sp>
        <p:nvSpPr>
          <p:cNvPr id="15366" name="Rectangle 7"/>
          <p:cNvSpPr>
            <a:spLocks noChangeArrowheads="1"/>
          </p:cNvSpPr>
          <p:nvPr/>
        </p:nvSpPr>
        <p:spPr bwMode="auto">
          <a:xfrm>
            <a:off x="700088" y="3886200"/>
            <a:ext cx="7986712" cy="835025"/>
          </a:xfrm>
          <a:prstGeom prst="rect">
            <a:avLst/>
          </a:prstGeom>
          <a:solidFill>
            <a:schemeClr val="accent2">
              <a:alpha val="52156"/>
            </a:schemeClr>
          </a:solidFill>
          <a:ln w="12700" cap="sq">
            <a:solidFill>
              <a:srgbClr val="FFFF99"/>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400" b="0">
                <a:solidFill>
                  <a:srgbClr val="FFFFCC"/>
                </a:solidFill>
                <a:latin typeface="幼圆" pitchFamily="49" charset="-122"/>
                <a:cs typeface="Times New Roman" pitchFamily="18" charset="0"/>
              </a:rPr>
              <a:t>例：一个班由</a:t>
            </a:r>
            <a:r>
              <a:rPr lang="en-US" altLang="zh-CN" sz="2400" b="0">
                <a:solidFill>
                  <a:srgbClr val="FFFFCC"/>
                </a:solidFill>
                <a:latin typeface="幼圆" pitchFamily="49" charset="-122"/>
                <a:cs typeface="Times New Roman" pitchFamily="18" charset="0"/>
              </a:rPr>
              <a:t>35</a:t>
            </a:r>
            <a:r>
              <a:rPr lang="zh-CN" altLang="en-US" sz="2400" b="0">
                <a:solidFill>
                  <a:srgbClr val="FFFFCC"/>
                </a:solidFill>
                <a:latin typeface="幼圆" pitchFamily="49" charset="-122"/>
                <a:cs typeface="Times New Roman" pitchFamily="18" charset="0"/>
              </a:rPr>
              <a:t>名同学，他们的座位牌号就是物理结构，      </a:t>
            </a:r>
          </a:p>
          <a:p>
            <a:r>
              <a:rPr lang="zh-CN" altLang="en-US" sz="2400" b="0">
                <a:solidFill>
                  <a:srgbClr val="FFFFCC"/>
                </a:solidFill>
                <a:latin typeface="幼圆" pitchFamily="49" charset="-122"/>
                <a:cs typeface="Times New Roman" pitchFamily="18" charset="0"/>
              </a:rPr>
              <a:t>    一次考试的排名是逻辑结构。</a:t>
            </a:r>
          </a:p>
        </p:txBody>
      </p:sp>
      <p:sp>
        <p:nvSpPr>
          <p:cNvPr id="15367" name="Rectangle 8"/>
          <p:cNvSpPr>
            <a:spLocks noChangeArrowheads="1"/>
          </p:cNvSpPr>
          <p:nvPr/>
        </p:nvSpPr>
        <p:spPr bwMode="auto">
          <a:xfrm>
            <a:off x="609600" y="5181600"/>
            <a:ext cx="7986713" cy="82232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400" dirty="0">
                <a:solidFill>
                  <a:schemeClr val="bg1"/>
                </a:solidFill>
                <a:latin typeface="幼圆" pitchFamily="49" charset="-122"/>
                <a:cs typeface="Times New Roman" pitchFamily="18" charset="0"/>
              </a:rPr>
              <a:t>注意：逻辑结构和物理结构没有必然的联系，也不一定是</a:t>
            </a:r>
          </a:p>
          <a:p>
            <a:r>
              <a:rPr lang="zh-CN" altLang="en-US" sz="2400" dirty="0">
                <a:solidFill>
                  <a:schemeClr val="bg1"/>
                </a:solidFill>
                <a:latin typeface="幼圆" pitchFamily="49" charset="-122"/>
                <a:cs typeface="Times New Roman" pitchFamily="18" charset="0"/>
              </a:rPr>
              <a:t>      一一对应的。</a:t>
            </a:r>
          </a:p>
        </p:txBody>
      </p:sp>
      <p:sp>
        <p:nvSpPr>
          <p:cNvPr id="15368" name="矩形 1"/>
          <p:cNvSpPr>
            <a:spLocks noChangeArrowheads="1"/>
          </p:cNvSpPr>
          <p:nvPr/>
        </p:nvSpPr>
        <p:spPr bwMode="auto">
          <a:xfrm>
            <a:off x="304800" y="381000"/>
            <a:ext cx="272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400">
                <a:solidFill>
                  <a:srgbClr val="FFFF66"/>
                </a:solidFill>
              </a:rPr>
              <a:t>二、数据结构</a:t>
            </a:r>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10BCA890-9DFD-4555-90B9-9FB1F9D030AA}" type="slidenum">
              <a:rPr lang="en-US" altLang="zh-CN"/>
              <a:pPr>
                <a:defRPr/>
              </a:pPr>
              <a:t>15</a:t>
            </a:fld>
            <a:endParaRPr lang="en-US" altLang="zh-CN"/>
          </a:p>
        </p:txBody>
      </p:sp>
      <p:sp>
        <p:nvSpPr>
          <p:cNvPr id="16389" name="Text Box 4"/>
          <p:cNvSpPr txBox="1">
            <a:spLocks noChangeArrowheads="1"/>
          </p:cNvSpPr>
          <p:nvPr/>
        </p:nvSpPr>
        <p:spPr bwMode="auto">
          <a:xfrm>
            <a:off x="228600" y="1133475"/>
            <a:ext cx="8413750" cy="374332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a:solidFill>
                  <a:schemeClr val="bg1"/>
                </a:solidFill>
                <a:latin typeface="幼圆" pitchFamily="49" charset="-122"/>
              </a:rPr>
              <a:t>数据的结构分为：</a:t>
            </a:r>
          </a:p>
          <a:p>
            <a:pPr eaLnBrk="1" hangingPunct="1">
              <a:spcBef>
                <a:spcPct val="50000"/>
              </a:spcBef>
            </a:pPr>
            <a:r>
              <a:rPr lang="zh-CN" altLang="en-US" sz="2400">
                <a:solidFill>
                  <a:schemeClr val="bg1"/>
                </a:solidFill>
                <a:latin typeface="幼圆" pitchFamily="49" charset="-122"/>
              </a:rPr>
              <a:t>  （</a:t>
            </a:r>
            <a:r>
              <a:rPr lang="en-US" altLang="zh-CN" sz="2400">
                <a:solidFill>
                  <a:schemeClr val="bg1"/>
                </a:solidFill>
                <a:latin typeface="幼圆" pitchFamily="49" charset="-122"/>
              </a:rPr>
              <a:t>1</a:t>
            </a:r>
            <a:r>
              <a:rPr lang="zh-CN" altLang="en-US" sz="2400">
                <a:solidFill>
                  <a:schemeClr val="bg1"/>
                </a:solidFill>
                <a:latin typeface="幼圆" pitchFamily="49" charset="-122"/>
              </a:rPr>
              <a:t>）</a:t>
            </a:r>
            <a:r>
              <a:rPr lang="zh-CN" altLang="en-US" sz="2400">
                <a:solidFill>
                  <a:srgbClr val="FFFFCC"/>
                </a:solidFill>
                <a:latin typeface="幼圆" pitchFamily="49" charset="-122"/>
              </a:rPr>
              <a:t>线性结构</a:t>
            </a:r>
            <a:r>
              <a:rPr lang="zh-CN" altLang="en-US" sz="2400">
                <a:solidFill>
                  <a:schemeClr val="bg1"/>
                </a:solidFill>
                <a:latin typeface="幼圆" pitchFamily="49" charset="-122"/>
              </a:rPr>
              <a:t>：</a:t>
            </a:r>
          </a:p>
          <a:p>
            <a:pPr eaLnBrk="1" hangingPunct="1">
              <a:spcBef>
                <a:spcPct val="50000"/>
              </a:spcBef>
            </a:pPr>
            <a:r>
              <a:rPr lang="zh-CN" altLang="en-US" sz="2400">
                <a:solidFill>
                  <a:schemeClr val="bg1"/>
                </a:solidFill>
                <a:latin typeface="幼圆" pitchFamily="49" charset="-122"/>
              </a:rPr>
              <a:t>       非空数据结构同时满足以下两个条件就是</a:t>
            </a:r>
            <a:r>
              <a:rPr lang="zh-CN" altLang="en-US" sz="2400">
                <a:solidFill>
                  <a:srgbClr val="FF3300"/>
                </a:solidFill>
                <a:latin typeface="幼圆" pitchFamily="49" charset="-122"/>
              </a:rPr>
              <a:t>线性结构</a:t>
            </a:r>
            <a:r>
              <a:rPr lang="zh-CN" altLang="en-US" sz="2400">
                <a:solidFill>
                  <a:schemeClr val="bg1"/>
                </a:solidFill>
                <a:latin typeface="幼圆" pitchFamily="49" charset="-122"/>
              </a:rPr>
              <a:t>：</a:t>
            </a:r>
          </a:p>
          <a:p>
            <a:pPr eaLnBrk="1" hangingPunct="1">
              <a:spcBef>
                <a:spcPct val="50000"/>
              </a:spcBef>
            </a:pPr>
            <a:r>
              <a:rPr lang="zh-CN" altLang="en-US" sz="2400">
                <a:solidFill>
                  <a:schemeClr val="bg1"/>
                </a:solidFill>
                <a:latin typeface="幼圆" pitchFamily="49" charset="-122"/>
              </a:rPr>
              <a:t>       </a:t>
            </a:r>
            <a:r>
              <a:rPr lang="en-US" altLang="zh-CN" sz="2400">
                <a:solidFill>
                  <a:schemeClr val="bg1"/>
                </a:solidFill>
                <a:latin typeface="幼圆" pitchFamily="49" charset="-122"/>
              </a:rPr>
              <a:t>A .</a:t>
            </a:r>
            <a:r>
              <a:rPr lang="zh-CN" altLang="en-US" sz="2400">
                <a:solidFill>
                  <a:schemeClr val="bg1"/>
                </a:solidFill>
                <a:latin typeface="幼圆" pitchFamily="49" charset="-122"/>
              </a:rPr>
              <a:t>有且仅有一个根结点；</a:t>
            </a:r>
          </a:p>
          <a:p>
            <a:pPr eaLnBrk="1" hangingPunct="1">
              <a:spcBef>
                <a:spcPct val="50000"/>
              </a:spcBef>
            </a:pPr>
            <a:r>
              <a:rPr lang="zh-CN" altLang="en-US" sz="2400">
                <a:solidFill>
                  <a:schemeClr val="bg1"/>
                </a:solidFill>
                <a:latin typeface="幼圆" pitchFamily="49" charset="-122"/>
              </a:rPr>
              <a:t>       </a:t>
            </a:r>
            <a:r>
              <a:rPr lang="en-US" altLang="zh-CN" sz="2400">
                <a:solidFill>
                  <a:schemeClr val="bg1"/>
                </a:solidFill>
                <a:latin typeface="幼圆" pitchFamily="49" charset="-122"/>
              </a:rPr>
              <a:t>B .</a:t>
            </a:r>
            <a:r>
              <a:rPr lang="zh-CN" altLang="en-US" sz="2400">
                <a:solidFill>
                  <a:schemeClr val="bg1"/>
                </a:solidFill>
                <a:latin typeface="幼圆" pitchFamily="49" charset="-122"/>
              </a:rPr>
              <a:t>除头结点和尾结点外，任何结点有且仅有一个前件</a:t>
            </a:r>
          </a:p>
          <a:p>
            <a:pPr eaLnBrk="1" hangingPunct="1">
              <a:spcBef>
                <a:spcPct val="50000"/>
              </a:spcBef>
            </a:pPr>
            <a:r>
              <a:rPr lang="zh-CN" altLang="en-US" sz="2400">
                <a:solidFill>
                  <a:schemeClr val="bg1"/>
                </a:solidFill>
                <a:latin typeface="幼圆" pitchFamily="49" charset="-122"/>
              </a:rPr>
              <a:t>          和一个后件。</a:t>
            </a:r>
          </a:p>
          <a:p>
            <a:pPr eaLnBrk="1" hangingPunct="1">
              <a:spcBef>
                <a:spcPct val="50000"/>
              </a:spcBef>
            </a:pPr>
            <a:r>
              <a:rPr lang="zh-CN" altLang="en-US" sz="2400">
                <a:solidFill>
                  <a:schemeClr val="bg1"/>
                </a:solidFill>
                <a:latin typeface="幼圆" pitchFamily="49" charset="-122"/>
              </a:rPr>
              <a:t>  （</a:t>
            </a:r>
            <a:r>
              <a:rPr lang="en-US" altLang="zh-CN" sz="2400">
                <a:solidFill>
                  <a:schemeClr val="bg1"/>
                </a:solidFill>
                <a:latin typeface="幼圆" pitchFamily="49" charset="-122"/>
              </a:rPr>
              <a:t>2</a:t>
            </a:r>
            <a:r>
              <a:rPr lang="zh-CN" altLang="en-US" sz="2400">
                <a:solidFill>
                  <a:schemeClr val="bg1"/>
                </a:solidFill>
                <a:latin typeface="幼圆" pitchFamily="49" charset="-122"/>
              </a:rPr>
              <a:t>）</a:t>
            </a:r>
            <a:r>
              <a:rPr lang="zh-CN" altLang="en-US" sz="2400">
                <a:solidFill>
                  <a:srgbClr val="FFFFCC"/>
                </a:solidFill>
                <a:latin typeface="幼圆" pitchFamily="49" charset="-122"/>
              </a:rPr>
              <a:t>非线性结构</a:t>
            </a:r>
            <a:r>
              <a:rPr lang="zh-CN" altLang="en-US" sz="2400">
                <a:solidFill>
                  <a:schemeClr val="bg1"/>
                </a:solidFill>
                <a:latin typeface="幼圆" pitchFamily="49" charset="-122"/>
              </a:rPr>
              <a:t>：除了线性结构都是非线性结构。</a:t>
            </a:r>
          </a:p>
        </p:txBody>
      </p:sp>
      <p:sp>
        <p:nvSpPr>
          <p:cNvPr id="16390" name="矩形 1"/>
          <p:cNvSpPr>
            <a:spLocks noChangeArrowheads="1"/>
          </p:cNvSpPr>
          <p:nvPr/>
        </p:nvSpPr>
        <p:spPr bwMode="auto">
          <a:xfrm>
            <a:off x="304800" y="381000"/>
            <a:ext cx="3276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400">
                <a:solidFill>
                  <a:srgbClr val="FFFF66"/>
                </a:solidFill>
              </a:rPr>
              <a:t>二、数据结构</a:t>
            </a:r>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6" name="页脚占位符 2"/>
          <p:cNvSpPr>
            <a:spLocks noGrp="1"/>
          </p:cNvSpPr>
          <p:nvPr>
            <p:ph type="ftr" sz="quarter" idx="11"/>
          </p:nvPr>
        </p:nvSpPr>
        <p:spPr/>
        <p:txBody>
          <a:bodyPr/>
          <a:lstStyle/>
          <a:p>
            <a:pPr>
              <a:defRPr/>
            </a:pPr>
            <a:r>
              <a:rPr lang="en-US" altLang="zh-CN"/>
              <a:t>二级公共基础知识</a:t>
            </a:r>
          </a:p>
        </p:txBody>
      </p:sp>
      <p:sp>
        <p:nvSpPr>
          <p:cNvPr id="17" name="灯片编号占位符 3"/>
          <p:cNvSpPr>
            <a:spLocks noGrp="1"/>
          </p:cNvSpPr>
          <p:nvPr>
            <p:ph type="sldNum" sz="quarter" idx="12"/>
          </p:nvPr>
        </p:nvSpPr>
        <p:spPr/>
        <p:txBody>
          <a:bodyPr/>
          <a:lstStyle/>
          <a:p>
            <a:pPr>
              <a:defRPr/>
            </a:pPr>
            <a:fld id="{E677A60A-C4A5-41C4-BF85-6D0BEE2ABEF2}" type="slidenum">
              <a:rPr lang="en-US" altLang="zh-CN"/>
              <a:pPr>
                <a:defRPr/>
              </a:pPr>
              <a:t>16</a:t>
            </a:fld>
            <a:endParaRPr lang="en-US" altLang="zh-CN"/>
          </a:p>
        </p:txBody>
      </p:sp>
      <p:sp>
        <p:nvSpPr>
          <p:cNvPr id="17413" name="Text Box 4"/>
          <p:cNvSpPr txBox="1">
            <a:spLocks noChangeArrowheads="1"/>
          </p:cNvSpPr>
          <p:nvPr/>
        </p:nvSpPr>
        <p:spPr bwMode="auto">
          <a:xfrm>
            <a:off x="185735" y="1600200"/>
            <a:ext cx="851217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000" dirty="0">
                <a:solidFill>
                  <a:srgbClr val="FFFFCC"/>
                </a:solidFill>
                <a:latin typeface="Arial Black" pitchFamily="34" charset="0"/>
              </a:rPr>
              <a:t>全国计算机等级考试二级公共基础知识要求掌握的数据结构共有以下六种</a:t>
            </a:r>
            <a:r>
              <a:rPr lang="zh-CN" altLang="en-US" sz="2000" b="0" dirty="0">
                <a:solidFill>
                  <a:srgbClr val="FFFFCC"/>
                </a:solidFill>
                <a:latin typeface="Arial Black" pitchFamily="34" charset="0"/>
              </a:rPr>
              <a:t>：</a:t>
            </a:r>
          </a:p>
        </p:txBody>
      </p:sp>
      <p:sp>
        <p:nvSpPr>
          <p:cNvPr id="17414" name="Text Box 5"/>
          <p:cNvSpPr txBox="1">
            <a:spLocks noChangeArrowheads="1"/>
          </p:cNvSpPr>
          <p:nvPr/>
        </p:nvSpPr>
        <p:spPr bwMode="auto">
          <a:xfrm>
            <a:off x="2384425" y="2290763"/>
            <a:ext cx="2089150" cy="319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buFontTx/>
              <a:buChar char="•"/>
            </a:pPr>
            <a:r>
              <a:rPr lang="en-US" altLang="zh-CN" sz="2400" b="0">
                <a:solidFill>
                  <a:schemeClr val="bg1"/>
                </a:solidFill>
                <a:latin typeface="幼圆" pitchFamily="49" charset="-122"/>
              </a:rPr>
              <a:t> </a:t>
            </a:r>
            <a:r>
              <a:rPr lang="zh-CN" altLang="en-US" sz="2400" b="0">
                <a:solidFill>
                  <a:schemeClr val="bg1"/>
                </a:solidFill>
                <a:latin typeface="幼圆" pitchFamily="49" charset="-122"/>
              </a:rPr>
              <a:t>线性表</a:t>
            </a:r>
          </a:p>
          <a:p>
            <a:pPr eaLnBrk="1" hangingPunct="1">
              <a:spcBef>
                <a:spcPct val="50000"/>
              </a:spcBef>
              <a:buFontTx/>
              <a:buChar char="•"/>
            </a:pPr>
            <a:r>
              <a:rPr lang="zh-CN" altLang="en-US" sz="2400" b="0">
                <a:solidFill>
                  <a:schemeClr val="bg1"/>
                </a:solidFill>
                <a:latin typeface="幼圆" pitchFamily="49" charset="-122"/>
              </a:rPr>
              <a:t> 堆栈</a:t>
            </a:r>
          </a:p>
          <a:p>
            <a:pPr eaLnBrk="1" hangingPunct="1">
              <a:spcBef>
                <a:spcPct val="50000"/>
              </a:spcBef>
              <a:buFontTx/>
              <a:buChar char="•"/>
            </a:pPr>
            <a:r>
              <a:rPr lang="zh-CN" altLang="en-US" sz="2400" b="0">
                <a:solidFill>
                  <a:schemeClr val="bg1"/>
                </a:solidFill>
                <a:latin typeface="幼圆" pitchFamily="49" charset="-122"/>
              </a:rPr>
              <a:t> 队列</a:t>
            </a:r>
          </a:p>
          <a:p>
            <a:pPr eaLnBrk="1" hangingPunct="1">
              <a:spcBef>
                <a:spcPct val="50000"/>
              </a:spcBef>
              <a:buFontTx/>
              <a:buChar char="•"/>
            </a:pPr>
            <a:r>
              <a:rPr lang="zh-CN" altLang="en-US" sz="2400" b="0">
                <a:solidFill>
                  <a:schemeClr val="bg1"/>
                </a:solidFill>
                <a:latin typeface="幼圆" pitchFamily="49" charset="-122"/>
              </a:rPr>
              <a:t> 循环队列</a:t>
            </a:r>
          </a:p>
          <a:p>
            <a:pPr eaLnBrk="1" hangingPunct="1">
              <a:spcBef>
                <a:spcPct val="50000"/>
              </a:spcBef>
              <a:buFontTx/>
              <a:buChar char="•"/>
            </a:pPr>
            <a:r>
              <a:rPr lang="zh-CN" altLang="en-US" sz="2400" b="0">
                <a:solidFill>
                  <a:schemeClr val="bg1"/>
                </a:solidFill>
                <a:latin typeface="幼圆" pitchFamily="49" charset="-122"/>
              </a:rPr>
              <a:t> 线性链表</a:t>
            </a:r>
          </a:p>
          <a:p>
            <a:pPr eaLnBrk="1" hangingPunct="1">
              <a:spcBef>
                <a:spcPct val="50000"/>
              </a:spcBef>
              <a:buFontTx/>
              <a:buChar char="•"/>
            </a:pPr>
            <a:r>
              <a:rPr lang="zh-CN" altLang="en-US" sz="2400" b="0">
                <a:solidFill>
                  <a:schemeClr val="bg1"/>
                </a:solidFill>
                <a:latin typeface="幼圆" pitchFamily="49" charset="-122"/>
              </a:rPr>
              <a:t> 树和二叉树</a:t>
            </a:r>
          </a:p>
        </p:txBody>
      </p:sp>
      <p:sp>
        <p:nvSpPr>
          <p:cNvPr id="17415" name="Text Box 6"/>
          <p:cNvSpPr txBox="1">
            <a:spLocks noChangeArrowheads="1"/>
          </p:cNvSpPr>
          <p:nvPr/>
        </p:nvSpPr>
        <p:spPr bwMode="auto">
          <a:xfrm>
            <a:off x="1524000" y="2819400"/>
            <a:ext cx="501650" cy="1565275"/>
          </a:xfrm>
          <a:prstGeom prst="rect">
            <a:avLst/>
          </a:prstGeom>
          <a:solidFill>
            <a:schemeClr val="accent2">
              <a:alpha val="54901"/>
            </a:schemeClr>
          </a:solidFill>
          <a:ln w="12700" cap="sq">
            <a:solidFill>
              <a:srgbClr val="FFFF99"/>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rgbClr val="FFFF00"/>
                </a:solidFill>
                <a:latin typeface="幼圆" pitchFamily="49" charset="-122"/>
              </a:rPr>
              <a:t>线</a:t>
            </a:r>
          </a:p>
          <a:p>
            <a:pPr eaLnBrk="1" hangingPunct="1"/>
            <a:r>
              <a:rPr lang="zh-CN" altLang="en-US" sz="2400" b="0">
                <a:solidFill>
                  <a:srgbClr val="FFFF00"/>
                </a:solidFill>
                <a:latin typeface="幼圆" pitchFamily="49" charset="-122"/>
              </a:rPr>
              <a:t>性</a:t>
            </a:r>
          </a:p>
          <a:p>
            <a:pPr eaLnBrk="1" hangingPunct="1"/>
            <a:r>
              <a:rPr lang="zh-CN" altLang="en-US" sz="2400" b="0">
                <a:solidFill>
                  <a:srgbClr val="FFFF00"/>
                </a:solidFill>
                <a:latin typeface="幼圆" pitchFamily="49" charset="-122"/>
              </a:rPr>
              <a:t>结</a:t>
            </a:r>
          </a:p>
          <a:p>
            <a:pPr eaLnBrk="1" hangingPunct="1"/>
            <a:r>
              <a:rPr lang="zh-CN" altLang="en-US" sz="2400" b="0">
                <a:solidFill>
                  <a:srgbClr val="FFFF00"/>
                </a:solidFill>
                <a:latin typeface="幼圆" pitchFamily="49" charset="-122"/>
              </a:rPr>
              <a:t>构</a:t>
            </a:r>
          </a:p>
        </p:txBody>
      </p:sp>
      <p:sp>
        <p:nvSpPr>
          <p:cNvPr id="27656" name="Text Box 8"/>
          <p:cNvSpPr txBox="1">
            <a:spLocks noChangeArrowheads="1"/>
          </p:cNvSpPr>
          <p:nvPr/>
        </p:nvSpPr>
        <p:spPr bwMode="auto">
          <a:xfrm>
            <a:off x="4464050" y="2286000"/>
            <a:ext cx="3540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400" b="0">
                <a:solidFill>
                  <a:srgbClr val="FFFF00"/>
                </a:solidFill>
                <a:latin typeface="幼圆" pitchFamily="49" charset="-122"/>
              </a:rPr>
              <a:t>物理结构和逻辑结构</a:t>
            </a:r>
            <a:r>
              <a:rPr lang="zh-CN" altLang="en-US" sz="2400">
                <a:solidFill>
                  <a:srgbClr val="FFFF00"/>
                </a:solidFill>
                <a:effectLst>
                  <a:outerShdw blurRad="38100" dist="38100" dir="2700000" algn="tl">
                    <a:srgbClr val="000000"/>
                  </a:outerShdw>
                </a:effectLst>
                <a:latin typeface="幼圆" pitchFamily="49" charset="-122"/>
              </a:rPr>
              <a:t>相同</a:t>
            </a:r>
          </a:p>
        </p:txBody>
      </p:sp>
      <p:sp>
        <p:nvSpPr>
          <p:cNvPr id="27657" name="Text Box 9"/>
          <p:cNvSpPr txBox="1">
            <a:spLocks noChangeArrowheads="1"/>
          </p:cNvSpPr>
          <p:nvPr/>
        </p:nvSpPr>
        <p:spPr bwMode="auto">
          <a:xfrm>
            <a:off x="4464050" y="2805113"/>
            <a:ext cx="3540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400" b="0">
                <a:solidFill>
                  <a:srgbClr val="FFFF00"/>
                </a:solidFill>
                <a:latin typeface="幼圆" pitchFamily="49" charset="-122"/>
              </a:rPr>
              <a:t>物理结构和逻辑结构</a:t>
            </a:r>
            <a:r>
              <a:rPr lang="zh-CN" altLang="en-US" sz="2400">
                <a:solidFill>
                  <a:srgbClr val="FFFF00"/>
                </a:solidFill>
                <a:effectLst>
                  <a:outerShdw blurRad="38100" dist="38100" dir="2700000" algn="tl">
                    <a:srgbClr val="000000"/>
                  </a:outerShdw>
                </a:effectLst>
                <a:latin typeface="幼圆" pitchFamily="49" charset="-122"/>
              </a:rPr>
              <a:t>相同</a:t>
            </a:r>
          </a:p>
        </p:txBody>
      </p:sp>
      <p:sp>
        <p:nvSpPr>
          <p:cNvPr id="27658" name="Text Box 10"/>
          <p:cNvSpPr txBox="1">
            <a:spLocks noChangeArrowheads="1"/>
          </p:cNvSpPr>
          <p:nvPr/>
        </p:nvSpPr>
        <p:spPr bwMode="auto">
          <a:xfrm>
            <a:off x="4464050" y="3367088"/>
            <a:ext cx="3540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400" b="0">
                <a:solidFill>
                  <a:srgbClr val="FFFF00"/>
                </a:solidFill>
                <a:latin typeface="幼圆" pitchFamily="49" charset="-122"/>
              </a:rPr>
              <a:t>物理结构和逻辑结构</a:t>
            </a:r>
            <a:r>
              <a:rPr lang="zh-CN" altLang="en-US" sz="2400">
                <a:solidFill>
                  <a:srgbClr val="FFFF00"/>
                </a:solidFill>
                <a:effectLst>
                  <a:outerShdw blurRad="38100" dist="38100" dir="2700000" algn="tl">
                    <a:srgbClr val="000000"/>
                  </a:outerShdw>
                </a:effectLst>
                <a:latin typeface="幼圆" pitchFamily="49" charset="-122"/>
              </a:rPr>
              <a:t>相同</a:t>
            </a:r>
          </a:p>
        </p:txBody>
      </p:sp>
      <p:sp>
        <p:nvSpPr>
          <p:cNvPr id="27659" name="Text Box 11"/>
          <p:cNvSpPr txBox="1">
            <a:spLocks noChangeArrowheads="1"/>
          </p:cNvSpPr>
          <p:nvPr/>
        </p:nvSpPr>
        <p:spPr bwMode="auto">
          <a:xfrm>
            <a:off x="4464050" y="3913188"/>
            <a:ext cx="3540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400" b="0">
                <a:solidFill>
                  <a:srgbClr val="FFFF00"/>
                </a:solidFill>
                <a:latin typeface="幼圆" pitchFamily="49" charset="-122"/>
              </a:rPr>
              <a:t>物理结构和逻辑结构</a:t>
            </a:r>
            <a:r>
              <a:rPr lang="zh-CN" altLang="en-US" sz="2400">
                <a:solidFill>
                  <a:srgbClr val="FFFF00"/>
                </a:solidFill>
                <a:effectLst>
                  <a:outerShdw blurRad="38100" dist="38100" dir="2700000" algn="tl">
                    <a:srgbClr val="000000"/>
                  </a:outerShdw>
                </a:effectLst>
                <a:latin typeface="幼圆" pitchFamily="49" charset="-122"/>
              </a:rPr>
              <a:t>相同</a:t>
            </a:r>
          </a:p>
        </p:txBody>
      </p:sp>
      <p:sp>
        <p:nvSpPr>
          <p:cNvPr id="27660" name="Text Box 12"/>
          <p:cNvSpPr txBox="1">
            <a:spLocks noChangeArrowheads="1"/>
          </p:cNvSpPr>
          <p:nvPr/>
        </p:nvSpPr>
        <p:spPr bwMode="auto">
          <a:xfrm>
            <a:off x="4464050" y="4460875"/>
            <a:ext cx="3846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400" b="0">
                <a:solidFill>
                  <a:srgbClr val="FFFF00"/>
                </a:solidFill>
                <a:latin typeface="幼圆" pitchFamily="49" charset="-122"/>
              </a:rPr>
              <a:t>物理结构和逻辑结构</a:t>
            </a:r>
            <a:r>
              <a:rPr lang="zh-CN" altLang="en-US" sz="2400">
                <a:solidFill>
                  <a:srgbClr val="FFFF00"/>
                </a:solidFill>
                <a:effectLst>
                  <a:outerShdw blurRad="38100" dist="38100" dir="2700000" algn="tl">
                    <a:srgbClr val="000000"/>
                  </a:outerShdw>
                </a:effectLst>
                <a:latin typeface="幼圆" pitchFamily="49" charset="-122"/>
              </a:rPr>
              <a:t>不相同</a:t>
            </a:r>
          </a:p>
        </p:txBody>
      </p:sp>
      <p:sp>
        <p:nvSpPr>
          <p:cNvPr id="27661" name="Text Box 13"/>
          <p:cNvSpPr txBox="1">
            <a:spLocks noChangeArrowheads="1"/>
          </p:cNvSpPr>
          <p:nvPr/>
        </p:nvSpPr>
        <p:spPr bwMode="auto">
          <a:xfrm>
            <a:off x="4464050" y="5008563"/>
            <a:ext cx="3846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400" b="0">
                <a:solidFill>
                  <a:srgbClr val="FFFF00"/>
                </a:solidFill>
                <a:latin typeface="幼圆" pitchFamily="49" charset="-122"/>
              </a:rPr>
              <a:t>物理结构和逻辑结构</a:t>
            </a:r>
            <a:r>
              <a:rPr lang="zh-CN" altLang="en-US" sz="2400">
                <a:solidFill>
                  <a:srgbClr val="FFFF00"/>
                </a:solidFill>
                <a:effectLst>
                  <a:outerShdw blurRad="38100" dist="38100" dir="2700000" algn="tl">
                    <a:srgbClr val="000000"/>
                  </a:outerShdw>
                </a:effectLst>
                <a:latin typeface="幼圆" pitchFamily="49" charset="-122"/>
              </a:rPr>
              <a:t>不相同</a:t>
            </a:r>
          </a:p>
        </p:txBody>
      </p:sp>
      <p:sp>
        <p:nvSpPr>
          <p:cNvPr id="17422" name="Text Box 14"/>
          <p:cNvSpPr txBox="1">
            <a:spLocks noChangeArrowheads="1"/>
          </p:cNvSpPr>
          <p:nvPr/>
        </p:nvSpPr>
        <p:spPr bwMode="auto">
          <a:xfrm>
            <a:off x="612775" y="5029200"/>
            <a:ext cx="1752600" cy="469900"/>
          </a:xfrm>
          <a:prstGeom prst="rect">
            <a:avLst/>
          </a:prstGeom>
          <a:solidFill>
            <a:schemeClr val="accent2">
              <a:alpha val="54901"/>
            </a:schemeClr>
          </a:solidFill>
          <a:ln w="12700" cap="sq">
            <a:solidFill>
              <a:srgbClr val="FFFF99"/>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rgbClr val="FFFF00"/>
                </a:solidFill>
                <a:latin typeface="幼圆" pitchFamily="49" charset="-122"/>
              </a:rPr>
              <a:t>非线性结构</a:t>
            </a:r>
          </a:p>
        </p:txBody>
      </p:sp>
      <p:sp>
        <p:nvSpPr>
          <p:cNvPr id="17423" name="Line 15"/>
          <p:cNvSpPr>
            <a:spLocks noChangeShapeType="1"/>
          </p:cNvSpPr>
          <p:nvPr/>
        </p:nvSpPr>
        <p:spPr bwMode="auto">
          <a:xfrm>
            <a:off x="2209800" y="2543175"/>
            <a:ext cx="0" cy="2209800"/>
          </a:xfrm>
          <a:prstGeom prst="line">
            <a:avLst/>
          </a:prstGeom>
          <a:noFill/>
          <a:ln w="38100">
            <a:solidFill>
              <a:srgbClr val="FF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24" name="Line 16"/>
          <p:cNvSpPr>
            <a:spLocks noChangeShapeType="1"/>
          </p:cNvSpPr>
          <p:nvPr/>
        </p:nvSpPr>
        <p:spPr bwMode="auto">
          <a:xfrm>
            <a:off x="2209800" y="2543175"/>
            <a:ext cx="228600" cy="0"/>
          </a:xfrm>
          <a:prstGeom prst="line">
            <a:avLst/>
          </a:prstGeom>
          <a:noFill/>
          <a:ln w="38100">
            <a:solidFill>
              <a:srgbClr val="FF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25" name="Line 17"/>
          <p:cNvSpPr>
            <a:spLocks noChangeShapeType="1"/>
          </p:cNvSpPr>
          <p:nvPr/>
        </p:nvSpPr>
        <p:spPr bwMode="auto">
          <a:xfrm>
            <a:off x="2209800" y="4743450"/>
            <a:ext cx="228600" cy="0"/>
          </a:xfrm>
          <a:prstGeom prst="line">
            <a:avLst/>
          </a:prstGeom>
          <a:noFill/>
          <a:ln w="38100">
            <a:solidFill>
              <a:srgbClr val="FF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26" name="矩形 1"/>
          <p:cNvSpPr>
            <a:spLocks noChangeArrowheads="1"/>
          </p:cNvSpPr>
          <p:nvPr/>
        </p:nvSpPr>
        <p:spPr bwMode="auto">
          <a:xfrm>
            <a:off x="269875" y="381000"/>
            <a:ext cx="3311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400">
                <a:solidFill>
                  <a:srgbClr val="FFFF66"/>
                </a:solidFill>
              </a:rPr>
              <a:t>二、数据结构</a:t>
            </a:r>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3" name="页脚占位符 2"/>
          <p:cNvSpPr>
            <a:spLocks noGrp="1"/>
          </p:cNvSpPr>
          <p:nvPr>
            <p:ph type="ftr" sz="quarter" idx="11"/>
          </p:nvPr>
        </p:nvSpPr>
        <p:spPr/>
        <p:txBody>
          <a:bodyPr/>
          <a:lstStyle/>
          <a:p>
            <a:pPr>
              <a:defRPr/>
            </a:pPr>
            <a:r>
              <a:rPr lang="en-US" altLang="zh-CN"/>
              <a:t>二级公共基础知识</a:t>
            </a:r>
          </a:p>
        </p:txBody>
      </p:sp>
      <p:sp>
        <p:nvSpPr>
          <p:cNvPr id="14" name="灯片编号占位符 3"/>
          <p:cNvSpPr>
            <a:spLocks noGrp="1"/>
          </p:cNvSpPr>
          <p:nvPr>
            <p:ph type="sldNum" sz="quarter" idx="12"/>
          </p:nvPr>
        </p:nvSpPr>
        <p:spPr/>
        <p:txBody>
          <a:bodyPr/>
          <a:lstStyle/>
          <a:p>
            <a:pPr>
              <a:defRPr/>
            </a:pPr>
            <a:fld id="{96D76F9D-1945-4348-AA76-53233A7CE8C2}" type="slidenum">
              <a:rPr lang="en-US" altLang="zh-CN"/>
              <a:pPr>
                <a:defRPr/>
              </a:pPr>
              <a:t>17</a:t>
            </a:fld>
            <a:endParaRPr lang="en-US" altLang="zh-CN"/>
          </a:p>
        </p:txBody>
      </p:sp>
      <p:sp>
        <p:nvSpPr>
          <p:cNvPr id="18437" name="Rectangle 4"/>
          <p:cNvSpPr>
            <a:spLocks noChangeArrowheads="1"/>
          </p:cNvSpPr>
          <p:nvPr/>
        </p:nvSpPr>
        <p:spPr bwMode="auto">
          <a:xfrm>
            <a:off x="1114425" y="1484313"/>
            <a:ext cx="504825" cy="504825"/>
          </a:xfrm>
          <a:prstGeom prst="rect">
            <a:avLst/>
          </a:prstGeom>
          <a:solidFill>
            <a:srgbClr val="3366FF">
              <a:alpha val="47842"/>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a:solidFill>
                  <a:srgbClr val="FFFFCC"/>
                </a:solidFill>
                <a:latin typeface="宋体" pitchFamily="2" charset="-122"/>
                <a:ea typeface="宋体" pitchFamily="2" charset="-122"/>
              </a:rPr>
              <a:t>10</a:t>
            </a:r>
          </a:p>
        </p:txBody>
      </p:sp>
      <p:sp>
        <p:nvSpPr>
          <p:cNvPr id="18438" name="Rectangle 5"/>
          <p:cNvSpPr>
            <a:spLocks noChangeArrowheads="1"/>
          </p:cNvSpPr>
          <p:nvPr/>
        </p:nvSpPr>
        <p:spPr bwMode="auto">
          <a:xfrm>
            <a:off x="1622425" y="1484313"/>
            <a:ext cx="504825" cy="504825"/>
          </a:xfrm>
          <a:prstGeom prst="rect">
            <a:avLst/>
          </a:prstGeom>
          <a:solidFill>
            <a:srgbClr val="3366FF">
              <a:alpha val="47842"/>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a:solidFill>
                  <a:srgbClr val="FFFFCC"/>
                </a:solidFill>
                <a:latin typeface="宋体" pitchFamily="2" charset="-122"/>
                <a:ea typeface="宋体" pitchFamily="2" charset="-122"/>
              </a:rPr>
              <a:t>20</a:t>
            </a:r>
          </a:p>
        </p:txBody>
      </p:sp>
      <p:sp>
        <p:nvSpPr>
          <p:cNvPr id="18439" name="Rectangle 6"/>
          <p:cNvSpPr>
            <a:spLocks noChangeArrowheads="1"/>
          </p:cNvSpPr>
          <p:nvPr/>
        </p:nvSpPr>
        <p:spPr bwMode="auto">
          <a:xfrm>
            <a:off x="2132013" y="1484313"/>
            <a:ext cx="504825" cy="504825"/>
          </a:xfrm>
          <a:prstGeom prst="rect">
            <a:avLst/>
          </a:prstGeom>
          <a:solidFill>
            <a:srgbClr val="3366FF">
              <a:alpha val="47842"/>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a:solidFill>
                  <a:srgbClr val="FFFFCC"/>
                </a:solidFill>
                <a:latin typeface="宋体" pitchFamily="2" charset="-122"/>
                <a:ea typeface="宋体" pitchFamily="2" charset="-122"/>
              </a:rPr>
              <a:t>30</a:t>
            </a:r>
          </a:p>
        </p:txBody>
      </p:sp>
      <p:sp>
        <p:nvSpPr>
          <p:cNvPr id="18440" name="Rectangle 7"/>
          <p:cNvSpPr>
            <a:spLocks noChangeArrowheads="1"/>
          </p:cNvSpPr>
          <p:nvPr/>
        </p:nvSpPr>
        <p:spPr bwMode="auto">
          <a:xfrm>
            <a:off x="2640013" y="1484313"/>
            <a:ext cx="504825" cy="504825"/>
          </a:xfrm>
          <a:prstGeom prst="rect">
            <a:avLst/>
          </a:prstGeom>
          <a:solidFill>
            <a:srgbClr val="3366FF">
              <a:alpha val="47842"/>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a:solidFill>
                  <a:srgbClr val="FFFFCC"/>
                </a:solidFill>
                <a:latin typeface="宋体" pitchFamily="2" charset="-122"/>
                <a:ea typeface="宋体" pitchFamily="2" charset="-122"/>
              </a:rPr>
              <a:t>40</a:t>
            </a:r>
          </a:p>
        </p:txBody>
      </p:sp>
      <p:sp>
        <p:nvSpPr>
          <p:cNvPr id="18441" name="Rectangle 8"/>
          <p:cNvSpPr>
            <a:spLocks noChangeArrowheads="1"/>
          </p:cNvSpPr>
          <p:nvPr/>
        </p:nvSpPr>
        <p:spPr bwMode="auto">
          <a:xfrm>
            <a:off x="3149600" y="1484313"/>
            <a:ext cx="504825" cy="504825"/>
          </a:xfrm>
          <a:prstGeom prst="rect">
            <a:avLst/>
          </a:prstGeom>
          <a:solidFill>
            <a:srgbClr val="3366FF">
              <a:alpha val="47842"/>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a:solidFill>
                  <a:srgbClr val="FFFFCC"/>
                </a:solidFill>
                <a:latin typeface="宋体" pitchFamily="2" charset="-122"/>
                <a:ea typeface="宋体" pitchFamily="2" charset="-122"/>
              </a:rPr>
              <a:t>50</a:t>
            </a:r>
          </a:p>
        </p:txBody>
      </p:sp>
      <p:sp>
        <p:nvSpPr>
          <p:cNvPr id="18442" name="Rectangle 9"/>
          <p:cNvSpPr>
            <a:spLocks noChangeArrowheads="1"/>
          </p:cNvSpPr>
          <p:nvPr/>
        </p:nvSpPr>
        <p:spPr bwMode="auto">
          <a:xfrm>
            <a:off x="3657600" y="1484313"/>
            <a:ext cx="504825" cy="504825"/>
          </a:xfrm>
          <a:prstGeom prst="rect">
            <a:avLst/>
          </a:prstGeom>
          <a:solidFill>
            <a:srgbClr val="3366FF">
              <a:alpha val="47842"/>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a:solidFill>
                  <a:srgbClr val="FFFFCC"/>
                </a:solidFill>
                <a:latin typeface="宋体" pitchFamily="2" charset="-122"/>
                <a:ea typeface="宋体" pitchFamily="2" charset="-122"/>
              </a:rPr>
              <a:t>60</a:t>
            </a:r>
          </a:p>
        </p:txBody>
      </p:sp>
      <p:sp>
        <p:nvSpPr>
          <p:cNvPr id="18443" name="Rectangle 10"/>
          <p:cNvSpPr>
            <a:spLocks noChangeArrowheads="1"/>
          </p:cNvSpPr>
          <p:nvPr/>
        </p:nvSpPr>
        <p:spPr bwMode="auto">
          <a:xfrm>
            <a:off x="4167188" y="1484313"/>
            <a:ext cx="504825" cy="504825"/>
          </a:xfrm>
          <a:prstGeom prst="rect">
            <a:avLst/>
          </a:prstGeom>
          <a:solidFill>
            <a:srgbClr val="3366FF">
              <a:alpha val="47842"/>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a:solidFill>
                  <a:srgbClr val="FFFFCC"/>
                </a:solidFill>
                <a:latin typeface="宋体" pitchFamily="2" charset="-122"/>
                <a:ea typeface="宋体" pitchFamily="2" charset="-122"/>
              </a:rPr>
              <a:t>70</a:t>
            </a:r>
          </a:p>
        </p:txBody>
      </p:sp>
      <p:sp>
        <p:nvSpPr>
          <p:cNvPr id="18444" name="Rectangle 11"/>
          <p:cNvSpPr>
            <a:spLocks noChangeArrowheads="1"/>
          </p:cNvSpPr>
          <p:nvPr/>
        </p:nvSpPr>
        <p:spPr bwMode="auto">
          <a:xfrm>
            <a:off x="4676775" y="1484313"/>
            <a:ext cx="504825" cy="504825"/>
          </a:xfrm>
          <a:prstGeom prst="rect">
            <a:avLst/>
          </a:prstGeom>
          <a:solidFill>
            <a:srgbClr val="3366FF">
              <a:alpha val="47842"/>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a:solidFill>
                  <a:srgbClr val="FFFFCC"/>
                </a:solidFill>
                <a:latin typeface="宋体" pitchFamily="2" charset="-122"/>
                <a:ea typeface="宋体" pitchFamily="2" charset="-122"/>
              </a:rPr>
              <a:t>80</a:t>
            </a:r>
          </a:p>
        </p:txBody>
      </p:sp>
      <p:sp>
        <p:nvSpPr>
          <p:cNvPr id="18445" name="Text Box 12"/>
          <p:cNvSpPr txBox="1">
            <a:spLocks noChangeArrowheads="1"/>
          </p:cNvSpPr>
          <p:nvPr/>
        </p:nvSpPr>
        <p:spPr bwMode="auto">
          <a:xfrm>
            <a:off x="250825" y="381000"/>
            <a:ext cx="4854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a:solidFill>
                  <a:srgbClr val="FFFF66"/>
                </a:solidFill>
                <a:latin typeface="Arial Black" pitchFamily="34" charset="0"/>
              </a:rPr>
              <a:t>三、顺序表：顺序表就是数组</a:t>
            </a:r>
          </a:p>
        </p:txBody>
      </p:sp>
      <p:sp>
        <p:nvSpPr>
          <p:cNvPr id="18446" name="Rectangle 13"/>
          <p:cNvSpPr>
            <a:spLocks noChangeArrowheads="1"/>
          </p:cNvSpPr>
          <p:nvPr/>
        </p:nvSpPr>
        <p:spPr bwMode="auto">
          <a:xfrm>
            <a:off x="1035050" y="2435225"/>
            <a:ext cx="7042150" cy="294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nSpc>
                <a:spcPct val="130000"/>
              </a:lnSpc>
            </a:pPr>
            <a:r>
              <a:rPr lang="en-US" altLang="zh-CN" sz="2400" b="0">
                <a:solidFill>
                  <a:schemeClr val="bg1"/>
                </a:solidFill>
                <a:latin typeface="幼圆" pitchFamily="49" charset="-122"/>
                <a:cs typeface="Times New Roman" pitchFamily="18" charset="0"/>
              </a:rPr>
              <a:t>1</a:t>
            </a:r>
            <a:r>
              <a:rPr lang="zh-CN" altLang="en-US" sz="2400" b="0">
                <a:solidFill>
                  <a:schemeClr val="bg1"/>
                </a:solidFill>
                <a:latin typeface="幼圆" pitchFamily="49" charset="-122"/>
                <a:cs typeface="Times New Roman" pitchFamily="18" charset="0"/>
              </a:rPr>
              <a:t>、顺序表也叫做线性表，属于线性结构。</a:t>
            </a:r>
          </a:p>
          <a:p>
            <a:pPr eaLnBrk="0" hangingPunct="0">
              <a:lnSpc>
                <a:spcPct val="130000"/>
              </a:lnSpc>
            </a:pPr>
            <a:r>
              <a:rPr lang="zh-CN" altLang="en-US" sz="2400" b="0">
                <a:solidFill>
                  <a:schemeClr val="bg1"/>
                </a:solidFill>
                <a:latin typeface="幼圆" pitchFamily="49" charset="-122"/>
                <a:cs typeface="Times New Roman" pitchFamily="18" charset="0"/>
              </a:rPr>
              <a:t>   </a:t>
            </a:r>
            <a:r>
              <a:rPr lang="zh-CN" altLang="en-US" sz="2400" b="0">
                <a:solidFill>
                  <a:srgbClr val="FF3300"/>
                </a:solidFill>
                <a:latin typeface="幼圆" pitchFamily="49" charset="-122"/>
                <a:cs typeface="Times New Roman" pitchFamily="18" charset="0"/>
              </a:rPr>
              <a:t>线性表的逻辑结构和物理结构相同。</a:t>
            </a:r>
          </a:p>
          <a:p>
            <a:pPr eaLnBrk="0" hangingPunct="0">
              <a:lnSpc>
                <a:spcPct val="130000"/>
              </a:lnSpc>
            </a:pPr>
            <a:r>
              <a:rPr lang="en-US" altLang="zh-CN" sz="2400" b="0">
                <a:solidFill>
                  <a:schemeClr val="bg1"/>
                </a:solidFill>
                <a:latin typeface="幼圆" pitchFamily="49" charset="-122"/>
                <a:cs typeface="Times New Roman" pitchFamily="18" charset="0"/>
              </a:rPr>
              <a:t>2</a:t>
            </a:r>
            <a:r>
              <a:rPr lang="zh-CN" altLang="en-US" sz="2400" b="0">
                <a:solidFill>
                  <a:schemeClr val="bg1"/>
                </a:solidFill>
                <a:latin typeface="幼圆" pitchFamily="49" charset="-122"/>
                <a:cs typeface="Times New Roman" pitchFamily="18" charset="0"/>
              </a:rPr>
              <a:t>、特点：</a:t>
            </a:r>
          </a:p>
          <a:p>
            <a:pPr eaLnBrk="0" hangingPunct="0">
              <a:lnSpc>
                <a:spcPct val="130000"/>
              </a:lnSpc>
            </a:pPr>
            <a:r>
              <a:rPr lang="zh-CN" altLang="en-US" sz="2400" b="0">
                <a:solidFill>
                  <a:schemeClr val="bg1"/>
                </a:solidFill>
                <a:latin typeface="幼圆" pitchFamily="49" charset="-122"/>
                <a:cs typeface="Times New Roman" pitchFamily="18" charset="0"/>
              </a:rPr>
              <a:t>  （</a:t>
            </a:r>
            <a:r>
              <a:rPr lang="en-US" altLang="zh-CN" sz="2400" b="0">
                <a:solidFill>
                  <a:schemeClr val="bg1"/>
                </a:solidFill>
                <a:latin typeface="幼圆" pitchFamily="49" charset="-122"/>
                <a:cs typeface="Times New Roman" pitchFamily="18" charset="0"/>
              </a:rPr>
              <a:t>1</a:t>
            </a:r>
            <a:r>
              <a:rPr lang="zh-CN" altLang="en-US" sz="2400" b="0">
                <a:solidFill>
                  <a:schemeClr val="bg1"/>
                </a:solidFill>
                <a:latin typeface="幼圆" pitchFamily="49" charset="-122"/>
                <a:cs typeface="Times New Roman" pitchFamily="18" charset="0"/>
              </a:rPr>
              <a:t>）有且仅有一个头结点（根节点）和尾结点。</a:t>
            </a:r>
          </a:p>
          <a:p>
            <a:pPr eaLnBrk="0" hangingPunct="0">
              <a:lnSpc>
                <a:spcPct val="130000"/>
              </a:lnSpc>
            </a:pPr>
            <a:r>
              <a:rPr lang="zh-CN" altLang="en-US" sz="2400" b="0">
                <a:solidFill>
                  <a:schemeClr val="bg1"/>
                </a:solidFill>
                <a:latin typeface="幼圆" pitchFamily="49" charset="-122"/>
                <a:cs typeface="Times New Roman" pitchFamily="18" charset="0"/>
              </a:rPr>
              <a:t>  （</a:t>
            </a:r>
            <a:r>
              <a:rPr lang="en-US" altLang="zh-CN" sz="2400" b="0">
                <a:solidFill>
                  <a:schemeClr val="bg1"/>
                </a:solidFill>
                <a:latin typeface="幼圆" pitchFamily="49" charset="-122"/>
                <a:cs typeface="Times New Roman" pitchFamily="18" charset="0"/>
              </a:rPr>
              <a:t>2</a:t>
            </a:r>
            <a:r>
              <a:rPr lang="zh-CN" altLang="en-US" sz="2400" b="0">
                <a:solidFill>
                  <a:schemeClr val="bg1"/>
                </a:solidFill>
                <a:latin typeface="幼圆" pitchFamily="49" charset="-122"/>
                <a:cs typeface="Times New Roman" pitchFamily="18" charset="0"/>
              </a:rPr>
              <a:t>）任意其他结点至多有一个前件，一个后件。</a:t>
            </a:r>
          </a:p>
          <a:p>
            <a:pPr eaLnBrk="0" hangingPunct="0">
              <a:lnSpc>
                <a:spcPct val="130000"/>
              </a:lnSpc>
            </a:pPr>
            <a:r>
              <a:rPr lang="zh-CN" altLang="en-US" sz="2400" b="0">
                <a:solidFill>
                  <a:schemeClr val="bg1"/>
                </a:solidFill>
                <a:latin typeface="幼圆" pitchFamily="49" charset="-122"/>
                <a:cs typeface="Times New Roman" pitchFamily="18" charset="0"/>
              </a:rPr>
              <a:t>  （</a:t>
            </a:r>
            <a:r>
              <a:rPr lang="en-US" altLang="zh-CN" sz="2400" b="0">
                <a:solidFill>
                  <a:schemeClr val="bg1"/>
                </a:solidFill>
                <a:latin typeface="幼圆" pitchFamily="49" charset="-122"/>
                <a:cs typeface="Times New Roman" pitchFamily="18" charset="0"/>
              </a:rPr>
              <a:t>3</a:t>
            </a:r>
            <a:r>
              <a:rPr lang="zh-CN" altLang="en-US" sz="2400" b="0">
                <a:solidFill>
                  <a:schemeClr val="bg1"/>
                </a:solidFill>
                <a:latin typeface="幼圆" pitchFamily="49" charset="-122"/>
                <a:cs typeface="Times New Roman" pitchFamily="18" charset="0"/>
              </a:rPr>
              <a:t>）头结点没有前件，尾结点没有后件。</a:t>
            </a:r>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24" name="页脚占位符 2"/>
          <p:cNvSpPr>
            <a:spLocks noGrp="1"/>
          </p:cNvSpPr>
          <p:nvPr>
            <p:ph type="ftr" sz="quarter" idx="11"/>
          </p:nvPr>
        </p:nvSpPr>
        <p:spPr/>
        <p:txBody>
          <a:bodyPr/>
          <a:lstStyle/>
          <a:p>
            <a:pPr>
              <a:defRPr/>
            </a:pPr>
            <a:r>
              <a:rPr lang="en-US" altLang="zh-CN"/>
              <a:t>二级公共基础知识</a:t>
            </a:r>
          </a:p>
        </p:txBody>
      </p:sp>
      <p:sp>
        <p:nvSpPr>
          <p:cNvPr id="25" name="灯片编号占位符 3"/>
          <p:cNvSpPr>
            <a:spLocks noGrp="1"/>
          </p:cNvSpPr>
          <p:nvPr>
            <p:ph type="sldNum" sz="quarter" idx="12"/>
          </p:nvPr>
        </p:nvSpPr>
        <p:spPr/>
        <p:txBody>
          <a:bodyPr/>
          <a:lstStyle/>
          <a:p>
            <a:pPr>
              <a:defRPr/>
            </a:pPr>
            <a:fld id="{14E8F759-16E5-4FD9-A4C5-116564479868}" type="slidenum">
              <a:rPr lang="en-US" altLang="zh-CN"/>
              <a:pPr>
                <a:defRPr/>
              </a:pPr>
              <a:t>18</a:t>
            </a:fld>
            <a:endParaRPr lang="en-US" altLang="zh-CN"/>
          </a:p>
        </p:txBody>
      </p:sp>
      <p:sp>
        <p:nvSpPr>
          <p:cNvPr id="19461" name="Text Box 4"/>
          <p:cNvSpPr txBox="1">
            <a:spLocks noChangeArrowheads="1"/>
          </p:cNvSpPr>
          <p:nvPr/>
        </p:nvSpPr>
        <p:spPr bwMode="auto">
          <a:xfrm>
            <a:off x="250825" y="381000"/>
            <a:ext cx="4854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a:solidFill>
                  <a:srgbClr val="FFFF66"/>
                </a:solidFill>
                <a:latin typeface="Arial Black" pitchFamily="34" charset="0"/>
              </a:rPr>
              <a:t>四、堆栈</a:t>
            </a:r>
          </a:p>
        </p:txBody>
      </p:sp>
      <p:grpSp>
        <p:nvGrpSpPr>
          <p:cNvPr id="19462" name="Group 41"/>
          <p:cNvGrpSpPr>
            <a:grpSpLocks/>
          </p:cNvGrpSpPr>
          <p:nvPr/>
        </p:nvGrpSpPr>
        <p:grpSpPr bwMode="auto">
          <a:xfrm>
            <a:off x="4967288" y="2286000"/>
            <a:ext cx="4100512" cy="3733800"/>
            <a:chOff x="3081" y="1401"/>
            <a:chExt cx="2583" cy="2352"/>
          </a:xfrm>
        </p:grpSpPr>
        <p:sp>
          <p:nvSpPr>
            <p:cNvPr id="19464" name="Rectangle 40"/>
            <p:cNvSpPr>
              <a:spLocks noChangeArrowheads="1"/>
            </p:cNvSpPr>
            <p:nvPr/>
          </p:nvSpPr>
          <p:spPr bwMode="auto">
            <a:xfrm>
              <a:off x="3081" y="1401"/>
              <a:ext cx="2496" cy="2352"/>
            </a:xfrm>
            <a:prstGeom prst="rect">
              <a:avLst/>
            </a:prstGeom>
            <a:solidFill>
              <a:schemeClr val="accent1">
                <a:alpha val="29019"/>
              </a:scheme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9465" name="Group 39"/>
            <p:cNvGrpSpPr>
              <a:grpSpLocks/>
            </p:cNvGrpSpPr>
            <p:nvPr/>
          </p:nvGrpSpPr>
          <p:grpSpPr bwMode="auto">
            <a:xfrm>
              <a:off x="3096" y="1488"/>
              <a:ext cx="2568" cy="2161"/>
              <a:chOff x="3192" y="1679"/>
              <a:chExt cx="2568" cy="2161"/>
            </a:xfrm>
          </p:grpSpPr>
          <p:sp>
            <p:nvSpPr>
              <p:cNvPr id="19466" name="Rectangle 22"/>
              <p:cNvSpPr>
                <a:spLocks noChangeArrowheads="1"/>
              </p:cNvSpPr>
              <p:nvPr/>
            </p:nvSpPr>
            <p:spPr bwMode="auto">
              <a:xfrm>
                <a:off x="4051" y="2252"/>
                <a:ext cx="1088" cy="227"/>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67" name="Rectangle 23"/>
              <p:cNvSpPr>
                <a:spLocks noChangeArrowheads="1"/>
              </p:cNvSpPr>
              <p:nvPr/>
            </p:nvSpPr>
            <p:spPr bwMode="auto">
              <a:xfrm>
                <a:off x="4051" y="2479"/>
                <a:ext cx="1088" cy="227"/>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68" name="Rectangle 24"/>
              <p:cNvSpPr>
                <a:spLocks noChangeArrowheads="1"/>
              </p:cNvSpPr>
              <p:nvPr/>
            </p:nvSpPr>
            <p:spPr bwMode="auto">
              <a:xfrm>
                <a:off x="4051" y="2705"/>
                <a:ext cx="1088" cy="227"/>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69" name="Rectangle 25"/>
              <p:cNvSpPr>
                <a:spLocks noChangeArrowheads="1"/>
              </p:cNvSpPr>
              <p:nvPr/>
            </p:nvSpPr>
            <p:spPr bwMode="auto">
              <a:xfrm>
                <a:off x="4051" y="2932"/>
                <a:ext cx="1088" cy="227"/>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70" name="Rectangle 26"/>
              <p:cNvSpPr>
                <a:spLocks noChangeArrowheads="1"/>
              </p:cNvSpPr>
              <p:nvPr/>
            </p:nvSpPr>
            <p:spPr bwMode="auto">
              <a:xfrm>
                <a:off x="4051" y="3159"/>
                <a:ext cx="1088" cy="227"/>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71" name="Rectangle 27"/>
              <p:cNvSpPr>
                <a:spLocks noChangeArrowheads="1"/>
              </p:cNvSpPr>
              <p:nvPr/>
            </p:nvSpPr>
            <p:spPr bwMode="auto">
              <a:xfrm>
                <a:off x="4051" y="3386"/>
                <a:ext cx="1088" cy="227"/>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72" name="Rectangle 28"/>
              <p:cNvSpPr>
                <a:spLocks noChangeArrowheads="1"/>
              </p:cNvSpPr>
              <p:nvPr/>
            </p:nvSpPr>
            <p:spPr bwMode="auto">
              <a:xfrm>
                <a:off x="4051" y="3613"/>
                <a:ext cx="1088" cy="227"/>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73" name="Text Box 29"/>
              <p:cNvSpPr txBox="1">
                <a:spLocks noChangeArrowheads="1"/>
              </p:cNvSpPr>
              <p:nvPr/>
            </p:nvSpPr>
            <p:spPr bwMode="auto">
              <a:xfrm>
                <a:off x="3192" y="2236"/>
                <a:ext cx="404" cy="404"/>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ctr" eaLnBrk="1" hangingPunct="1"/>
                <a:r>
                  <a:rPr lang="zh-CN" altLang="en-US" b="0">
                    <a:solidFill>
                      <a:srgbClr val="FFFFCC"/>
                    </a:solidFill>
                    <a:ea typeface="宋体" pitchFamily="2" charset="-122"/>
                  </a:rPr>
                  <a:t>栈顶</a:t>
                </a:r>
              </a:p>
              <a:p>
                <a:pPr algn="ctr" eaLnBrk="1" hangingPunct="1"/>
                <a:r>
                  <a:rPr lang="en-US" altLang="zh-CN" b="0">
                    <a:solidFill>
                      <a:srgbClr val="FFFFCC"/>
                    </a:solidFill>
                    <a:ea typeface="宋体" pitchFamily="2" charset="-122"/>
                  </a:rPr>
                  <a:t>top</a:t>
                </a:r>
              </a:p>
            </p:txBody>
          </p:sp>
          <p:sp>
            <p:nvSpPr>
              <p:cNvPr id="19474" name="Line 30"/>
              <p:cNvSpPr>
                <a:spLocks noChangeShapeType="1"/>
              </p:cNvSpPr>
              <p:nvPr/>
            </p:nvSpPr>
            <p:spPr bwMode="auto">
              <a:xfrm>
                <a:off x="3579" y="2366"/>
                <a:ext cx="453"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475" name="Text Box 31"/>
              <p:cNvSpPr txBox="1">
                <a:spLocks noChangeArrowheads="1"/>
              </p:cNvSpPr>
              <p:nvPr/>
            </p:nvSpPr>
            <p:spPr bwMode="auto">
              <a:xfrm>
                <a:off x="3192" y="3590"/>
                <a:ext cx="404" cy="231"/>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CC"/>
                    </a:solidFill>
                    <a:ea typeface="宋体" pitchFamily="2" charset="-122"/>
                  </a:rPr>
                  <a:t>栈底</a:t>
                </a:r>
              </a:p>
            </p:txBody>
          </p:sp>
          <p:sp>
            <p:nvSpPr>
              <p:cNvPr id="19476" name="Line 32"/>
              <p:cNvSpPr>
                <a:spLocks noChangeShapeType="1"/>
              </p:cNvSpPr>
              <p:nvPr/>
            </p:nvSpPr>
            <p:spPr bwMode="auto">
              <a:xfrm>
                <a:off x="3579" y="3720"/>
                <a:ext cx="453"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9477" name="Group 38"/>
              <p:cNvGrpSpPr>
                <a:grpSpLocks/>
              </p:cNvGrpSpPr>
              <p:nvPr/>
            </p:nvGrpSpPr>
            <p:grpSpPr bwMode="auto">
              <a:xfrm>
                <a:off x="3456" y="1679"/>
                <a:ext cx="2304" cy="499"/>
                <a:chOff x="3456" y="1679"/>
                <a:chExt cx="2304" cy="499"/>
              </a:xfrm>
            </p:grpSpPr>
            <p:sp>
              <p:nvSpPr>
                <p:cNvPr id="19478" name="Line 33"/>
                <p:cNvSpPr>
                  <a:spLocks noChangeShapeType="1"/>
                </p:cNvSpPr>
                <p:nvPr/>
              </p:nvSpPr>
              <p:spPr bwMode="auto">
                <a:xfrm>
                  <a:off x="4056" y="1679"/>
                  <a:ext cx="408" cy="499"/>
                </a:xfrm>
                <a:prstGeom prst="line">
                  <a:avLst/>
                </a:prstGeom>
                <a:noFill/>
                <a:ln w="9525">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479" name="Text Box 34"/>
                <p:cNvSpPr txBox="1">
                  <a:spLocks noChangeArrowheads="1"/>
                </p:cNvSpPr>
                <p:nvPr/>
              </p:nvSpPr>
              <p:spPr bwMode="auto">
                <a:xfrm>
                  <a:off x="3456" y="1884"/>
                  <a:ext cx="907" cy="231"/>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a:solidFill>
                        <a:srgbClr val="FFFFCC"/>
                      </a:solidFill>
                      <a:ea typeface="宋体" pitchFamily="2" charset="-122"/>
                    </a:rPr>
                    <a:t>入栈 </a:t>
                  </a:r>
                  <a:r>
                    <a:rPr lang="en-US" altLang="zh-CN">
                      <a:solidFill>
                        <a:srgbClr val="FFFFCC"/>
                      </a:solidFill>
                      <a:ea typeface="宋体" pitchFamily="2" charset="-122"/>
                    </a:rPr>
                    <a:t>/ </a:t>
                  </a:r>
                  <a:r>
                    <a:rPr lang="zh-CN" altLang="en-US">
                      <a:solidFill>
                        <a:srgbClr val="FFFFCC"/>
                      </a:solidFill>
                      <a:ea typeface="宋体" pitchFamily="2" charset="-122"/>
                    </a:rPr>
                    <a:t>压入</a:t>
                  </a:r>
                </a:p>
              </p:txBody>
            </p:sp>
            <p:sp>
              <p:nvSpPr>
                <p:cNvPr id="19480" name="Line 35"/>
                <p:cNvSpPr>
                  <a:spLocks noChangeShapeType="1"/>
                </p:cNvSpPr>
                <p:nvPr/>
              </p:nvSpPr>
              <p:spPr bwMode="auto">
                <a:xfrm flipV="1">
                  <a:off x="4608" y="1679"/>
                  <a:ext cx="499" cy="499"/>
                </a:xfrm>
                <a:prstGeom prst="line">
                  <a:avLst/>
                </a:prstGeom>
                <a:noFill/>
                <a:ln w="9525">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481" name="Text Box 36"/>
                <p:cNvSpPr txBox="1">
                  <a:spLocks noChangeArrowheads="1"/>
                </p:cNvSpPr>
                <p:nvPr/>
              </p:nvSpPr>
              <p:spPr bwMode="auto">
                <a:xfrm>
                  <a:off x="4853" y="1884"/>
                  <a:ext cx="907" cy="231"/>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a:solidFill>
                        <a:srgbClr val="FFFFCC"/>
                      </a:solidFill>
                      <a:ea typeface="宋体" pitchFamily="2" charset="-122"/>
                    </a:rPr>
                    <a:t>出栈 </a:t>
                  </a:r>
                  <a:r>
                    <a:rPr lang="en-US" altLang="zh-CN">
                      <a:solidFill>
                        <a:srgbClr val="FFFFCC"/>
                      </a:solidFill>
                      <a:ea typeface="宋体" pitchFamily="2" charset="-122"/>
                    </a:rPr>
                    <a:t>/ </a:t>
                  </a:r>
                  <a:r>
                    <a:rPr lang="zh-CN" altLang="en-US">
                      <a:solidFill>
                        <a:srgbClr val="FFFFCC"/>
                      </a:solidFill>
                      <a:ea typeface="宋体" pitchFamily="2" charset="-122"/>
                    </a:rPr>
                    <a:t>弹出</a:t>
                  </a:r>
                </a:p>
              </p:txBody>
            </p:sp>
          </p:grpSp>
        </p:grpSp>
      </p:grpSp>
      <p:sp>
        <p:nvSpPr>
          <p:cNvPr id="19463" name="Rectangle 37"/>
          <p:cNvSpPr>
            <a:spLocks noChangeArrowheads="1"/>
          </p:cNvSpPr>
          <p:nvPr/>
        </p:nvSpPr>
        <p:spPr bwMode="auto">
          <a:xfrm>
            <a:off x="381000" y="1143000"/>
            <a:ext cx="4114800" cy="4911725"/>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0000"/>
              </a:lnSpc>
            </a:pPr>
            <a:r>
              <a:rPr lang="en-US" altLang="zh-CN" sz="2200" b="0" dirty="0">
                <a:solidFill>
                  <a:schemeClr val="bg1"/>
                </a:solidFill>
                <a:latin typeface="幼圆" pitchFamily="49" charset="-122"/>
                <a:cs typeface="Times New Roman" pitchFamily="18" charset="0"/>
              </a:rPr>
              <a:t>1</a:t>
            </a:r>
            <a:r>
              <a:rPr lang="zh-CN" altLang="en-US" sz="2200" b="0" dirty="0">
                <a:solidFill>
                  <a:schemeClr val="bg1"/>
                </a:solidFill>
                <a:latin typeface="幼圆" pitchFamily="49" charset="-122"/>
                <a:cs typeface="Times New Roman" pitchFamily="18" charset="0"/>
              </a:rPr>
              <a:t>、定义：</a:t>
            </a:r>
            <a:r>
              <a:rPr lang="zh-CN" altLang="en-US" sz="2200" b="0" dirty="0">
                <a:solidFill>
                  <a:srgbClr val="FF3300"/>
                </a:solidFill>
                <a:latin typeface="幼圆" pitchFamily="49" charset="-122"/>
                <a:cs typeface="Times New Roman" pitchFamily="18" charset="0"/>
              </a:rPr>
              <a:t>只允许在栈顶位置插  </a:t>
            </a:r>
          </a:p>
          <a:p>
            <a:pPr>
              <a:lnSpc>
                <a:spcPct val="120000"/>
              </a:lnSpc>
            </a:pPr>
            <a:r>
              <a:rPr lang="zh-CN" altLang="en-US" sz="2200" b="0" dirty="0">
                <a:solidFill>
                  <a:srgbClr val="FF3300"/>
                </a:solidFill>
                <a:latin typeface="幼圆" pitchFamily="49" charset="-122"/>
                <a:cs typeface="Times New Roman" pitchFamily="18" charset="0"/>
              </a:rPr>
              <a:t>   入数据和删除数据的线性结</a:t>
            </a:r>
          </a:p>
          <a:p>
            <a:pPr>
              <a:lnSpc>
                <a:spcPct val="120000"/>
              </a:lnSpc>
            </a:pPr>
            <a:r>
              <a:rPr lang="zh-CN" altLang="en-US" sz="2200" b="0" dirty="0">
                <a:solidFill>
                  <a:srgbClr val="FF3300"/>
                </a:solidFill>
                <a:latin typeface="幼圆" pitchFamily="49" charset="-122"/>
                <a:cs typeface="Times New Roman" pitchFamily="18" charset="0"/>
              </a:rPr>
              <a:t>   构是堆栈，简称为</a:t>
            </a:r>
            <a:r>
              <a:rPr lang="zh-CN" altLang="en-US" sz="2200" b="0" dirty="0">
                <a:solidFill>
                  <a:srgbClr val="FF3300"/>
                </a:solidFill>
                <a:latin typeface="Times New Roman" pitchFamily="18" charset="0"/>
                <a:cs typeface="Times New Roman" pitchFamily="18" charset="0"/>
              </a:rPr>
              <a:t>“</a:t>
            </a:r>
            <a:r>
              <a:rPr lang="zh-CN" altLang="en-US" sz="2200" b="0" dirty="0">
                <a:solidFill>
                  <a:srgbClr val="FF3300"/>
                </a:solidFill>
                <a:latin typeface="幼圆" pitchFamily="49" charset="-122"/>
                <a:cs typeface="Times New Roman" pitchFamily="18" charset="0"/>
              </a:rPr>
              <a:t>栈</a:t>
            </a:r>
            <a:r>
              <a:rPr lang="zh-CN" altLang="en-US" sz="2200" b="0" dirty="0">
                <a:solidFill>
                  <a:srgbClr val="FF3300"/>
                </a:solidFill>
                <a:latin typeface="Times New Roman" pitchFamily="18" charset="0"/>
                <a:cs typeface="Times New Roman" pitchFamily="18" charset="0"/>
              </a:rPr>
              <a:t>”</a:t>
            </a:r>
            <a:r>
              <a:rPr lang="zh-CN" altLang="en-US" sz="2200" b="0" dirty="0">
                <a:solidFill>
                  <a:srgbClr val="FF3300"/>
                </a:solidFill>
                <a:latin typeface="幼圆" pitchFamily="49" charset="-122"/>
                <a:cs typeface="Times New Roman" pitchFamily="18" charset="0"/>
              </a:rPr>
              <a:t>。</a:t>
            </a:r>
          </a:p>
          <a:p>
            <a:pPr>
              <a:lnSpc>
                <a:spcPct val="120000"/>
              </a:lnSpc>
            </a:pPr>
            <a:r>
              <a:rPr lang="en-US" altLang="zh-CN" sz="2200" b="0" dirty="0">
                <a:solidFill>
                  <a:schemeClr val="bg1"/>
                </a:solidFill>
                <a:latin typeface="幼圆" pitchFamily="49" charset="-122"/>
                <a:cs typeface="Times New Roman" pitchFamily="18" charset="0"/>
              </a:rPr>
              <a:t>2</a:t>
            </a:r>
            <a:r>
              <a:rPr lang="zh-CN" altLang="en-US" sz="2200" b="0" dirty="0">
                <a:solidFill>
                  <a:schemeClr val="bg1"/>
                </a:solidFill>
                <a:latin typeface="幼圆" pitchFamily="49" charset="-122"/>
                <a:cs typeface="Times New Roman" pitchFamily="18" charset="0"/>
              </a:rPr>
              <a:t>、堆栈属于线性结构。</a:t>
            </a:r>
          </a:p>
          <a:p>
            <a:pPr eaLnBrk="0" hangingPunct="0">
              <a:lnSpc>
                <a:spcPct val="120000"/>
              </a:lnSpc>
            </a:pPr>
            <a:r>
              <a:rPr lang="en-US" altLang="zh-CN" sz="2200" b="0" dirty="0">
                <a:solidFill>
                  <a:schemeClr val="bg1"/>
                </a:solidFill>
                <a:latin typeface="幼圆" pitchFamily="49" charset="-122"/>
                <a:cs typeface="Times New Roman" pitchFamily="18" charset="0"/>
              </a:rPr>
              <a:t>3</a:t>
            </a:r>
            <a:r>
              <a:rPr lang="zh-CN" altLang="en-US" sz="2200" b="0" dirty="0">
                <a:solidFill>
                  <a:schemeClr val="bg1"/>
                </a:solidFill>
                <a:latin typeface="幼圆" pitchFamily="49" charset="-122"/>
                <a:cs typeface="Times New Roman" pitchFamily="18" charset="0"/>
              </a:rPr>
              <a:t>、堆栈的逻辑结构和物理结构</a:t>
            </a:r>
          </a:p>
          <a:p>
            <a:pPr eaLnBrk="0" hangingPunct="0">
              <a:lnSpc>
                <a:spcPct val="120000"/>
              </a:lnSpc>
            </a:pPr>
            <a:r>
              <a:rPr lang="zh-CN" altLang="en-US" sz="2200" b="0" dirty="0">
                <a:solidFill>
                  <a:schemeClr val="bg1"/>
                </a:solidFill>
                <a:latin typeface="幼圆" pitchFamily="49" charset="-122"/>
                <a:cs typeface="Times New Roman" pitchFamily="18" charset="0"/>
              </a:rPr>
              <a:t>   相同。</a:t>
            </a:r>
          </a:p>
          <a:p>
            <a:pPr eaLnBrk="0" hangingPunct="0">
              <a:lnSpc>
                <a:spcPct val="120000"/>
              </a:lnSpc>
            </a:pPr>
            <a:r>
              <a:rPr lang="en-US" altLang="zh-CN" sz="2200" b="0" dirty="0">
                <a:solidFill>
                  <a:schemeClr val="bg1"/>
                </a:solidFill>
                <a:latin typeface="幼圆" pitchFamily="49" charset="-122"/>
                <a:cs typeface="Times New Roman" pitchFamily="18" charset="0"/>
              </a:rPr>
              <a:t>4</a:t>
            </a:r>
            <a:r>
              <a:rPr lang="zh-CN" altLang="en-US" sz="2200" b="0" dirty="0">
                <a:solidFill>
                  <a:schemeClr val="bg1"/>
                </a:solidFill>
                <a:latin typeface="幼圆" pitchFamily="49" charset="-122"/>
                <a:cs typeface="Times New Roman" pitchFamily="18" charset="0"/>
              </a:rPr>
              <a:t>、特点：</a:t>
            </a:r>
            <a:r>
              <a:rPr lang="zh-CN" altLang="en-US" sz="2200" b="0" dirty="0">
                <a:solidFill>
                  <a:srgbClr val="FF0000"/>
                </a:solidFill>
                <a:latin typeface="幼圆" pitchFamily="49" charset="-122"/>
                <a:cs typeface="Times New Roman" pitchFamily="18" charset="0"/>
              </a:rPr>
              <a:t>先进后出，后进先出   </a:t>
            </a:r>
          </a:p>
          <a:p>
            <a:pPr eaLnBrk="0" hangingPunct="0">
              <a:lnSpc>
                <a:spcPct val="120000"/>
              </a:lnSpc>
            </a:pPr>
            <a:r>
              <a:rPr lang="zh-CN" altLang="en-US" sz="2200" b="0" dirty="0">
                <a:solidFill>
                  <a:schemeClr val="bg1"/>
                </a:solidFill>
                <a:latin typeface="幼圆" pitchFamily="49" charset="-122"/>
                <a:cs typeface="Times New Roman" pitchFamily="18" charset="0"/>
              </a:rPr>
              <a:t>   所以堆栈也叫做先进后出表</a:t>
            </a:r>
          </a:p>
          <a:p>
            <a:pPr eaLnBrk="0" hangingPunct="0">
              <a:lnSpc>
                <a:spcPct val="120000"/>
              </a:lnSpc>
            </a:pPr>
            <a:r>
              <a:rPr lang="zh-CN" altLang="en-US" sz="2200" b="0" dirty="0">
                <a:solidFill>
                  <a:schemeClr val="bg1"/>
                </a:solidFill>
                <a:latin typeface="幼圆" pitchFamily="49" charset="-122"/>
                <a:cs typeface="Times New Roman" pitchFamily="18" charset="0"/>
              </a:rPr>
              <a:t>                   （</a:t>
            </a:r>
            <a:r>
              <a:rPr lang="en-US" altLang="zh-CN" sz="2200" b="0" dirty="0">
                <a:solidFill>
                  <a:schemeClr val="bg1"/>
                </a:solidFill>
                <a:latin typeface="幼圆" pitchFamily="49" charset="-122"/>
                <a:cs typeface="Times New Roman" pitchFamily="18" charset="0"/>
              </a:rPr>
              <a:t>FILO</a:t>
            </a:r>
            <a:r>
              <a:rPr lang="zh-CN" altLang="en-US" sz="2200" b="0" dirty="0">
                <a:solidFill>
                  <a:schemeClr val="bg1"/>
                </a:solidFill>
                <a:latin typeface="幼圆" pitchFamily="49" charset="-122"/>
                <a:cs typeface="Times New Roman" pitchFamily="18" charset="0"/>
              </a:rPr>
              <a:t>）</a:t>
            </a:r>
          </a:p>
          <a:p>
            <a:pPr eaLnBrk="0" hangingPunct="0">
              <a:lnSpc>
                <a:spcPct val="120000"/>
              </a:lnSpc>
            </a:pPr>
            <a:r>
              <a:rPr lang="en-US" altLang="zh-CN" sz="2200" b="0" dirty="0">
                <a:solidFill>
                  <a:schemeClr val="bg1"/>
                </a:solidFill>
                <a:latin typeface="幼圆" pitchFamily="49" charset="-122"/>
                <a:cs typeface="Times New Roman" pitchFamily="18" charset="0"/>
              </a:rPr>
              <a:t>5</a:t>
            </a:r>
            <a:r>
              <a:rPr lang="zh-CN" altLang="en-US" sz="2200" b="0" dirty="0">
                <a:solidFill>
                  <a:schemeClr val="bg1"/>
                </a:solidFill>
                <a:latin typeface="幼圆" pitchFamily="49" charset="-122"/>
                <a:cs typeface="Times New Roman" pitchFamily="18" charset="0"/>
              </a:rPr>
              <a:t>、堆栈具备存储功能：函数的</a:t>
            </a:r>
          </a:p>
          <a:p>
            <a:pPr eaLnBrk="0" hangingPunct="0">
              <a:lnSpc>
                <a:spcPct val="120000"/>
              </a:lnSpc>
            </a:pPr>
            <a:r>
              <a:rPr lang="zh-CN" altLang="en-US" sz="2200" b="0" dirty="0">
                <a:solidFill>
                  <a:schemeClr val="bg1"/>
                </a:solidFill>
                <a:latin typeface="幼圆" pitchFamily="49" charset="-122"/>
                <a:cs typeface="Times New Roman" pitchFamily="18" charset="0"/>
              </a:rPr>
              <a:t>   递归调用和表达式求解都用</a:t>
            </a:r>
          </a:p>
          <a:p>
            <a:pPr eaLnBrk="0" hangingPunct="0">
              <a:lnSpc>
                <a:spcPct val="120000"/>
              </a:lnSpc>
            </a:pPr>
            <a:r>
              <a:rPr lang="zh-CN" altLang="en-US" sz="2200" b="0" dirty="0">
                <a:solidFill>
                  <a:schemeClr val="bg1"/>
                </a:solidFill>
                <a:latin typeface="幼圆" pitchFamily="49" charset="-122"/>
                <a:cs typeface="Times New Roman" pitchFamily="18" charset="0"/>
              </a:rPr>
              <a:t>   到了堆栈。</a:t>
            </a:r>
          </a:p>
        </p:txBody>
      </p:sp>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54" name="页脚占位符 2"/>
          <p:cNvSpPr>
            <a:spLocks noGrp="1"/>
          </p:cNvSpPr>
          <p:nvPr>
            <p:ph type="ftr" sz="quarter" idx="11"/>
          </p:nvPr>
        </p:nvSpPr>
        <p:spPr/>
        <p:txBody>
          <a:bodyPr/>
          <a:lstStyle/>
          <a:p>
            <a:pPr>
              <a:defRPr/>
            </a:pPr>
            <a:r>
              <a:rPr lang="en-US" altLang="zh-CN"/>
              <a:t>二级公共基础知识</a:t>
            </a:r>
          </a:p>
        </p:txBody>
      </p:sp>
      <p:sp>
        <p:nvSpPr>
          <p:cNvPr id="55" name="灯片编号占位符 3"/>
          <p:cNvSpPr>
            <a:spLocks noGrp="1"/>
          </p:cNvSpPr>
          <p:nvPr>
            <p:ph type="sldNum" sz="quarter" idx="12"/>
          </p:nvPr>
        </p:nvSpPr>
        <p:spPr/>
        <p:txBody>
          <a:bodyPr/>
          <a:lstStyle/>
          <a:p>
            <a:pPr>
              <a:defRPr/>
            </a:pPr>
            <a:fld id="{3DAA4ED3-4FF3-49C2-B5AB-682702AD1A4E}" type="slidenum">
              <a:rPr lang="en-US" altLang="zh-CN"/>
              <a:pPr>
                <a:defRPr/>
              </a:pPr>
              <a:t>19</a:t>
            </a:fld>
            <a:endParaRPr lang="en-US" altLang="zh-CN"/>
          </a:p>
        </p:txBody>
      </p:sp>
      <p:sp>
        <p:nvSpPr>
          <p:cNvPr id="20485" name="Rectangle 4"/>
          <p:cNvSpPr>
            <a:spLocks noChangeArrowheads="1"/>
          </p:cNvSpPr>
          <p:nvPr/>
        </p:nvSpPr>
        <p:spPr bwMode="auto">
          <a:xfrm>
            <a:off x="900113" y="25384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86" name="Rectangle 5"/>
          <p:cNvSpPr>
            <a:spLocks noChangeArrowheads="1"/>
          </p:cNvSpPr>
          <p:nvPr/>
        </p:nvSpPr>
        <p:spPr bwMode="auto">
          <a:xfrm>
            <a:off x="900113" y="28987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87" name="Rectangle 6"/>
          <p:cNvSpPr>
            <a:spLocks noChangeArrowheads="1"/>
          </p:cNvSpPr>
          <p:nvPr/>
        </p:nvSpPr>
        <p:spPr bwMode="auto">
          <a:xfrm>
            <a:off x="900113" y="325755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88" name="Rectangle 7"/>
          <p:cNvSpPr>
            <a:spLocks noChangeArrowheads="1"/>
          </p:cNvSpPr>
          <p:nvPr/>
        </p:nvSpPr>
        <p:spPr bwMode="auto">
          <a:xfrm>
            <a:off x="900113" y="36179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89" name="Rectangle 8"/>
          <p:cNvSpPr>
            <a:spLocks noChangeArrowheads="1"/>
          </p:cNvSpPr>
          <p:nvPr/>
        </p:nvSpPr>
        <p:spPr bwMode="auto">
          <a:xfrm>
            <a:off x="900113" y="39782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90" name="Rectangle 9"/>
          <p:cNvSpPr>
            <a:spLocks noChangeArrowheads="1"/>
          </p:cNvSpPr>
          <p:nvPr/>
        </p:nvSpPr>
        <p:spPr bwMode="auto">
          <a:xfrm>
            <a:off x="900113" y="4338638"/>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91" name="Rectangle 10"/>
          <p:cNvSpPr>
            <a:spLocks noChangeArrowheads="1"/>
          </p:cNvSpPr>
          <p:nvPr/>
        </p:nvSpPr>
        <p:spPr bwMode="auto">
          <a:xfrm>
            <a:off x="900113" y="469900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92" name="Text Box 11"/>
          <p:cNvSpPr txBox="1">
            <a:spLocks noChangeArrowheads="1"/>
          </p:cNvSpPr>
          <p:nvPr/>
        </p:nvSpPr>
        <p:spPr bwMode="auto">
          <a:xfrm>
            <a:off x="539750" y="1657350"/>
            <a:ext cx="414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latin typeface="幼圆" pitchFamily="49" charset="-122"/>
              </a:rPr>
              <a:t>入栈顺序：</a:t>
            </a:r>
            <a:r>
              <a:rPr lang="en-US" altLang="zh-CN" sz="2400" b="0">
                <a:solidFill>
                  <a:schemeClr val="bg1"/>
                </a:solidFill>
                <a:latin typeface="幼圆" pitchFamily="49" charset="-122"/>
              </a:rPr>
              <a:t>a</a:t>
            </a:r>
            <a:r>
              <a:rPr lang="zh-CN" altLang="en-US" sz="2400" b="0">
                <a:solidFill>
                  <a:schemeClr val="bg1"/>
                </a:solidFill>
                <a:latin typeface="幼圆" pitchFamily="49" charset="-122"/>
              </a:rPr>
              <a:t>、</a:t>
            </a:r>
            <a:r>
              <a:rPr lang="en-US" altLang="zh-CN" sz="2400" b="0">
                <a:solidFill>
                  <a:schemeClr val="bg1"/>
                </a:solidFill>
                <a:latin typeface="幼圆" pitchFamily="49" charset="-122"/>
              </a:rPr>
              <a:t>b</a:t>
            </a:r>
            <a:r>
              <a:rPr lang="zh-CN" altLang="en-US" sz="2400" b="0">
                <a:solidFill>
                  <a:schemeClr val="bg1"/>
                </a:solidFill>
                <a:latin typeface="幼圆" pitchFamily="49" charset="-122"/>
              </a:rPr>
              <a:t>、</a:t>
            </a:r>
            <a:r>
              <a:rPr lang="en-US" altLang="zh-CN" sz="2400" b="0">
                <a:solidFill>
                  <a:schemeClr val="bg1"/>
                </a:solidFill>
                <a:latin typeface="幼圆" pitchFamily="49" charset="-122"/>
              </a:rPr>
              <a:t>c</a:t>
            </a:r>
            <a:r>
              <a:rPr lang="zh-CN" altLang="en-US" sz="2400" b="0">
                <a:solidFill>
                  <a:schemeClr val="bg1"/>
                </a:solidFill>
                <a:latin typeface="幼圆" pitchFamily="49" charset="-122"/>
              </a:rPr>
              <a:t>、</a:t>
            </a:r>
            <a:r>
              <a:rPr lang="en-US" altLang="zh-CN" sz="2400" b="0">
                <a:solidFill>
                  <a:schemeClr val="bg1"/>
                </a:solidFill>
                <a:latin typeface="幼圆" pitchFamily="49" charset="-122"/>
              </a:rPr>
              <a:t>d</a:t>
            </a:r>
            <a:r>
              <a:rPr lang="zh-CN" altLang="en-US" sz="2400" b="0">
                <a:solidFill>
                  <a:schemeClr val="bg1"/>
                </a:solidFill>
                <a:latin typeface="幼圆" pitchFamily="49" charset="-122"/>
              </a:rPr>
              <a:t>、</a:t>
            </a:r>
            <a:r>
              <a:rPr lang="en-US" altLang="zh-CN" sz="2400" b="0">
                <a:solidFill>
                  <a:schemeClr val="bg1"/>
                </a:solidFill>
                <a:latin typeface="幼圆" pitchFamily="49" charset="-122"/>
              </a:rPr>
              <a:t>e</a:t>
            </a:r>
            <a:r>
              <a:rPr lang="zh-CN" altLang="en-US" sz="2400" b="0">
                <a:solidFill>
                  <a:schemeClr val="bg1"/>
                </a:solidFill>
                <a:latin typeface="幼圆" pitchFamily="49" charset="-122"/>
              </a:rPr>
              <a:t>、</a:t>
            </a:r>
            <a:r>
              <a:rPr lang="en-US" altLang="zh-CN" sz="2400" b="0">
                <a:solidFill>
                  <a:schemeClr val="bg1"/>
                </a:solidFill>
                <a:latin typeface="幼圆" pitchFamily="49" charset="-122"/>
              </a:rPr>
              <a:t>f</a:t>
            </a:r>
          </a:p>
        </p:txBody>
      </p:sp>
      <p:sp>
        <p:nvSpPr>
          <p:cNvPr id="20493" name="Text Box 12"/>
          <p:cNvSpPr txBox="1">
            <a:spLocks noChangeArrowheads="1"/>
          </p:cNvSpPr>
          <p:nvPr/>
        </p:nvSpPr>
        <p:spPr bwMode="auto">
          <a:xfrm>
            <a:off x="938213" y="5445125"/>
            <a:ext cx="64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00"/>
                </a:solidFill>
                <a:latin typeface="幼圆" pitchFamily="49" charset="-122"/>
              </a:rPr>
              <a:t>栈空</a:t>
            </a:r>
          </a:p>
        </p:txBody>
      </p:sp>
      <p:sp>
        <p:nvSpPr>
          <p:cNvPr id="20494" name="Rectangle 13"/>
          <p:cNvSpPr>
            <a:spLocks noChangeArrowheads="1"/>
          </p:cNvSpPr>
          <p:nvPr/>
        </p:nvSpPr>
        <p:spPr bwMode="auto">
          <a:xfrm>
            <a:off x="2052638" y="25384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95" name="Rectangle 14"/>
          <p:cNvSpPr>
            <a:spLocks noChangeArrowheads="1"/>
          </p:cNvSpPr>
          <p:nvPr/>
        </p:nvSpPr>
        <p:spPr bwMode="auto">
          <a:xfrm>
            <a:off x="2052638" y="28987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96" name="Rectangle 15"/>
          <p:cNvSpPr>
            <a:spLocks noChangeArrowheads="1"/>
          </p:cNvSpPr>
          <p:nvPr/>
        </p:nvSpPr>
        <p:spPr bwMode="auto">
          <a:xfrm>
            <a:off x="2052638" y="325755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97" name="Rectangle 16"/>
          <p:cNvSpPr>
            <a:spLocks noChangeArrowheads="1"/>
          </p:cNvSpPr>
          <p:nvPr/>
        </p:nvSpPr>
        <p:spPr bwMode="auto">
          <a:xfrm>
            <a:off x="2052638" y="36179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98" name="Rectangle 17"/>
          <p:cNvSpPr>
            <a:spLocks noChangeArrowheads="1"/>
          </p:cNvSpPr>
          <p:nvPr/>
        </p:nvSpPr>
        <p:spPr bwMode="auto">
          <a:xfrm>
            <a:off x="2052638" y="39782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99" name="Rectangle 18"/>
          <p:cNvSpPr>
            <a:spLocks noChangeArrowheads="1"/>
          </p:cNvSpPr>
          <p:nvPr/>
        </p:nvSpPr>
        <p:spPr bwMode="auto">
          <a:xfrm>
            <a:off x="2052638" y="4338638"/>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00" name="Rectangle 19"/>
          <p:cNvSpPr>
            <a:spLocks noChangeArrowheads="1"/>
          </p:cNvSpPr>
          <p:nvPr/>
        </p:nvSpPr>
        <p:spPr bwMode="auto">
          <a:xfrm>
            <a:off x="2052638" y="469900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a:solidFill>
                  <a:srgbClr val="FFFF00"/>
                </a:solidFill>
                <a:ea typeface="宋体" pitchFamily="2" charset="-122"/>
              </a:rPr>
              <a:t>a</a:t>
            </a:r>
          </a:p>
        </p:txBody>
      </p:sp>
      <p:sp>
        <p:nvSpPr>
          <p:cNvPr id="20501" name="Rectangle 20"/>
          <p:cNvSpPr>
            <a:spLocks noChangeArrowheads="1"/>
          </p:cNvSpPr>
          <p:nvPr/>
        </p:nvSpPr>
        <p:spPr bwMode="auto">
          <a:xfrm>
            <a:off x="3132138" y="25384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02" name="Rectangle 21"/>
          <p:cNvSpPr>
            <a:spLocks noChangeArrowheads="1"/>
          </p:cNvSpPr>
          <p:nvPr/>
        </p:nvSpPr>
        <p:spPr bwMode="auto">
          <a:xfrm>
            <a:off x="3132138" y="28987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03" name="Rectangle 22"/>
          <p:cNvSpPr>
            <a:spLocks noChangeArrowheads="1"/>
          </p:cNvSpPr>
          <p:nvPr/>
        </p:nvSpPr>
        <p:spPr bwMode="auto">
          <a:xfrm>
            <a:off x="3132138" y="325755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04" name="Rectangle 23"/>
          <p:cNvSpPr>
            <a:spLocks noChangeArrowheads="1"/>
          </p:cNvSpPr>
          <p:nvPr/>
        </p:nvSpPr>
        <p:spPr bwMode="auto">
          <a:xfrm>
            <a:off x="3132138" y="36179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05" name="Rectangle 24"/>
          <p:cNvSpPr>
            <a:spLocks noChangeArrowheads="1"/>
          </p:cNvSpPr>
          <p:nvPr/>
        </p:nvSpPr>
        <p:spPr bwMode="auto">
          <a:xfrm>
            <a:off x="3132138" y="39782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06" name="Rectangle 25"/>
          <p:cNvSpPr>
            <a:spLocks noChangeArrowheads="1"/>
          </p:cNvSpPr>
          <p:nvPr/>
        </p:nvSpPr>
        <p:spPr bwMode="auto">
          <a:xfrm>
            <a:off x="3132138" y="4338638"/>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a:solidFill>
                  <a:srgbClr val="FFFF00"/>
                </a:solidFill>
                <a:ea typeface="宋体" pitchFamily="2" charset="-122"/>
              </a:rPr>
              <a:t>b</a:t>
            </a:r>
          </a:p>
        </p:txBody>
      </p:sp>
      <p:sp>
        <p:nvSpPr>
          <p:cNvPr id="20507" name="Rectangle 26"/>
          <p:cNvSpPr>
            <a:spLocks noChangeArrowheads="1"/>
          </p:cNvSpPr>
          <p:nvPr/>
        </p:nvSpPr>
        <p:spPr bwMode="auto">
          <a:xfrm>
            <a:off x="3132138" y="469900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a:solidFill>
                  <a:srgbClr val="FFFF00"/>
                </a:solidFill>
                <a:ea typeface="宋体" pitchFamily="2" charset="-122"/>
              </a:rPr>
              <a:t>a</a:t>
            </a:r>
          </a:p>
        </p:txBody>
      </p:sp>
      <p:sp>
        <p:nvSpPr>
          <p:cNvPr id="20508" name="Rectangle 27"/>
          <p:cNvSpPr>
            <a:spLocks noChangeArrowheads="1"/>
          </p:cNvSpPr>
          <p:nvPr/>
        </p:nvSpPr>
        <p:spPr bwMode="auto">
          <a:xfrm>
            <a:off x="4211638" y="25384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09" name="Rectangle 28"/>
          <p:cNvSpPr>
            <a:spLocks noChangeArrowheads="1"/>
          </p:cNvSpPr>
          <p:nvPr/>
        </p:nvSpPr>
        <p:spPr bwMode="auto">
          <a:xfrm>
            <a:off x="4211638" y="28987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10" name="Rectangle 29"/>
          <p:cNvSpPr>
            <a:spLocks noChangeArrowheads="1"/>
          </p:cNvSpPr>
          <p:nvPr/>
        </p:nvSpPr>
        <p:spPr bwMode="auto">
          <a:xfrm>
            <a:off x="4211638" y="325755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11" name="Rectangle 30"/>
          <p:cNvSpPr>
            <a:spLocks noChangeArrowheads="1"/>
          </p:cNvSpPr>
          <p:nvPr/>
        </p:nvSpPr>
        <p:spPr bwMode="auto">
          <a:xfrm>
            <a:off x="4211638" y="36179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12" name="Rectangle 31"/>
          <p:cNvSpPr>
            <a:spLocks noChangeArrowheads="1"/>
          </p:cNvSpPr>
          <p:nvPr/>
        </p:nvSpPr>
        <p:spPr bwMode="auto">
          <a:xfrm>
            <a:off x="4211638" y="39782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a:solidFill>
                  <a:srgbClr val="FFFF00"/>
                </a:solidFill>
                <a:ea typeface="宋体" pitchFamily="2" charset="-122"/>
              </a:rPr>
              <a:t>c</a:t>
            </a:r>
          </a:p>
        </p:txBody>
      </p:sp>
      <p:sp>
        <p:nvSpPr>
          <p:cNvPr id="20513" name="Rectangle 32"/>
          <p:cNvSpPr>
            <a:spLocks noChangeArrowheads="1"/>
          </p:cNvSpPr>
          <p:nvPr/>
        </p:nvSpPr>
        <p:spPr bwMode="auto">
          <a:xfrm>
            <a:off x="4211638" y="4338638"/>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a:solidFill>
                  <a:srgbClr val="FFFF00"/>
                </a:solidFill>
                <a:ea typeface="宋体" pitchFamily="2" charset="-122"/>
              </a:rPr>
              <a:t>b</a:t>
            </a:r>
          </a:p>
        </p:txBody>
      </p:sp>
      <p:sp>
        <p:nvSpPr>
          <p:cNvPr id="20514" name="Rectangle 33"/>
          <p:cNvSpPr>
            <a:spLocks noChangeArrowheads="1"/>
          </p:cNvSpPr>
          <p:nvPr/>
        </p:nvSpPr>
        <p:spPr bwMode="auto">
          <a:xfrm>
            <a:off x="4211638" y="469900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a:solidFill>
                  <a:srgbClr val="FFFF00"/>
                </a:solidFill>
                <a:ea typeface="宋体" pitchFamily="2" charset="-122"/>
              </a:rPr>
              <a:t>a</a:t>
            </a:r>
          </a:p>
        </p:txBody>
      </p:sp>
      <p:sp>
        <p:nvSpPr>
          <p:cNvPr id="20515" name="Rectangle 34"/>
          <p:cNvSpPr>
            <a:spLocks noChangeArrowheads="1"/>
          </p:cNvSpPr>
          <p:nvPr/>
        </p:nvSpPr>
        <p:spPr bwMode="auto">
          <a:xfrm>
            <a:off x="5364163" y="25384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16" name="Rectangle 35"/>
          <p:cNvSpPr>
            <a:spLocks noChangeArrowheads="1"/>
          </p:cNvSpPr>
          <p:nvPr/>
        </p:nvSpPr>
        <p:spPr bwMode="auto">
          <a:xfrm>
            <a:off x="5364163" y="28987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17" name="Rectangle 36"/>
          <p:cNvSpPr>
            <a:spLocks noChangeArrowheads="1"/>
          </p:cNvSpPr>
          <p:nvPr/>
        </p:nvSpPr>
        <p:spPr bwMode="auto">
          <a:xfrm>
            <a:off x="5364163" y="325755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18" name="Rectangle 37"/>
          <p:cNvSpPr>
            <a:spLocks noChangeArrowheads="1"/>
          </p:cNvSpPr>
          <p:nvPr/>
        </p:nvSpPr>
        <p:spPr bwMode="auto">
          <a:xfrm>
            <a:off x="5364163" y="36179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19" name="Rectangle 38"/>
          <p:cNvSpPr>
            <a:spLocks noChangeArrowheads="1"/>
          </p:cNvSpPr>
          <p:nvPr/>
        </p:nvSpPr>
        <p:spPr bwMode="auto">
          <a:xfrm>
            <a:off x="5364163" y="39782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000">
              <a:solidFill>
                <a:srgbClr val="FFFF00"/>
              </a:solidFill>
              <a:ea typeface="宋体" pitchFamily="2" charset="-122"/>
            </a:endParaRPr>
          </a:p>
        </p:txBody>
      </p:sp>
      <p:sp>
        <p:nvSpPr>
          <p:cNvPr id="20520" name="Rectangle 39"/>
          <p:cNvSpPr>
            <a:spLocks noChangeArrowheads="1"/>
          </p:cNvSpPr>
          <p:nvPr/>
        </p:nvSpPr>
        <p:spPr bwMode="auto">
          <a:xfrm>
            <a:off x="5364163" y="4338638"/>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a:solidFill>
                  <a:srgbClr val="FFFF00"/>
                </a:solidFill>
                <a:ea typeface="宋体" pitchFamily="2" charset="-122"/>
              </a:rPr>
              <a:t>b</a:t>
            </a:r>
          </a:p>
        </p:txBody>
      </p:sp>
      <p:sp>
        <p:nvSpPr>
          <p:cNvPr id="20521" name="Rectangle 40"/>
          <p:cNvSpPr>
            <a:spLocks noChangeArrowheads="1"/>
          </p:cNvSpPr>
          <p:nvPr/>
        </p:nvSpPr>
        <p:spPr bwMode="auto">
          <a:xfrm>
            <a:off x="5364163" y="469900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a:solidFill>
                  <a:srgbClr val="FFFF00"/>
                </a:solidFill>
                <a:ea typeface="宋体" pitchFamily="2" charset="-122"/>
              </a:rPr>
              <a:t>a</a:t>
            </a:r>
          </a:p>
        </p:txBody>
      </p:sp>
      <p:sp>
        <p:nvSpPr>
          <p:cNvPr id="20522" name="Rectangle 41"/>
          <p:cNvSpPr>
            <a:spLocks noChangeArrowheads="1"/>
          </p:cNvSpPr>
          <p:nvPr/>
        </p:nvSpPr>
        <p:spPr bwMode="auto">
          <a:xfrm>
            <a:off x="6300788" y="25384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23" name="Rectangle 42"/>
          <p:cNvSpPr>
            <a:spLocks noChangeArrowheads="1"/>
          </p:cNvSpPr>
          <p:nvPr/>
        </p:nvSpPr>
        <p:spPr bwMode="auto">
          <a:xfrm>
            <a:off x="6300788" y="28987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24" name="Rectangle 43"/>
          <p:cNvSpPr>
            <a:spLocks noChangeArrowheads="1"/>
          </p:cNvSpPr>
          <p:nvPr/>
        </p:nvSpPr>
        <p:spPr bwMode="auto">
          <a:xfrm>
            <a:off x="6300788" y="325755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25" name="Rectangle 44"/>
          <p:cNvSpPr>
            <a:spLocks noChangeArrowheads="1"/>
          </p:cNvSpPr>
          <p:nvPr/>
        </p:nvSpPr>
        <p:spPr bwMode="auto">
          <a:xfrm>
            <a:off x="6300788" y="3617913"/>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526" name="Rectangle 45"/>
          <p:cNvSpPr>
            <a:spLocks noChangeArrowheads="1"/>
          </p:cNvSpPr>
          <p:nvPr/>
        </p:nvSpPr>
        <p:spPr bwMode="auto">
          <a:xfrm>
            <a:off x="6300788" y="3978275"/>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a:solidFill>
                  <a:srgbClr val="FFFF00"/>
                </a:solidFill>
                <a:ea typeface="宋体" pitchFamily="2" charset="-122"/>
              </a:rPr>
              <a:t>d</a:t>
            </a:r>
          </a:p>
        </p:txBody>
      </p:sp>
      <p:sp>
        <p:nvSpPr>
          <p:cNvPr id="20527" name="Rectangle 46"/>
          <p:cNvSpPr>
            <a:spLocks noChangeArrowheads="1"/>
          </p:cNvSpPr>
          <p:nvPr/>
        </p:nvSpPr>
        <p:spPr bwMode="auto">
          <a:xfrm>
            <a:off x="6300788" y="4338638"/>
            <a:ext cx="720725" cy="360362"/>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a:solidFill>
                  <a:srgbClr val="FFFF00"/>
                </a:solidFill>
                <a:ea typeface="宋体" pitchFamily="2" charset="-122"/>
              </a:rPr>
              <a:t>b</a:t>
            </a:r>
          </a:p>
        </p:txBody>
      </p:sp>
      <p:sp>
        <p:nvSpPr>
          <p:cNvPr id="20528" name="Rectangle 47"/>
          <p:cNvSpPr>
            <a:spLocks noChangeArrowheads="1"/>
          </p:cNvSpPr>
          <p:nvPr/>
        </p:nvSpPr>
        <p:spPr bwMode="auto">
          <a:xfrm>
            <a:off x="6300788" y="4699000"/>
            <a:ext cx="720725" cy="360363"/>
          </a:xfrm>
          <a:prstGeom prst="rect">
            <a:avLst/>
          </a:prstGeom>
          <a:solidFill>
            <a:schemeClr val="accent2">
              <a:alpha val="45097"/>
            </a:schemeClr>
          </a:solidFill>
          <a:ln w="9525">
            <a:solidFill>
              <a:srgbClr val="FFFF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a:solidFill>
                  <a:srgbClr val="FFFF00"/>
                </a:solidFill>
                <a:ea typeface="宋体" pitchFamily="2" charset="-122"/>
              </a:rPr>
              <a:t>a</a:t>
            </a:r>
          </a:p>
        </p:txBody>
      </p:sp>
      <p:sp>
        <p:nvSpPr>
          <p:cNvPr id="20529" name="Text Box 48"/>
          <p:cNvSpPr txBox="1">
            <a:spLocks noChangeArrowheads="1"/>
          </p:cNvSpPr>
          <p:nvPr/>
        </p:nvSpPr>
        <p:spPr bwMode="auto">
          <a:xfrm>
            <a:off x="7237413" y="3690938"/>
            <a:ext cx="16557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400">
                <a:solidFill>
                  <a:srgbClr val="FFFF00"/>
                </a:solidFill>
                <a:ea typeface="宋体" pitchFamily="2" charset="-122"/>
              </a:rPr>
              <a:t>…………..</a:t>
            </a:r>
          </a:p>
        </p:txBody>
      </p:sp>
      <p:sp>
        <p:nvSpPr>
          <p:cNvPr id="20530" name="Text Box 49"/>
          <p:cNvSpPr txBox="1">
            <a:spLocks noChangeArrowheads="1"/>
          </p:cNvSpPr>
          <p:nvPr/>
        </p:nvSpPr>
        <p:spPr bwMode="auto">
          <a:xfrm>
            <a:off x="2103438" y="5424488"/>
            <a:ext cx="527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00"/>
                </a:solidFill>
                <a:latin typeface="幼圆" pitchFamily="49" charset="-122"/>
              </a:rPr>
              <a:t>入</a:t>
            </a:r>
            <a:r>
              <a:rPr lang="en-US" altLang="zh-CN" b="0">
                <a:solidFill>
                  <a:srgbClr val="FFFF00"/>
                </a:solidFill>
                <a:latin typeface="幼圆" pitchFamily="49" charset="-122"/>
              </a:rPr>
              <a:t>a</a:t>
            </a:r>
          </a:p>
        </p:txBody>
      </p:sp>
      <p:sp>
        <p:nvSpPr>
          <p:cNvPr id="20531" name="Text Box 50"/>
          <p:cNvSpPr txBox="1">
            <a:spLocks noChangeArrowheads="1"/>
          </p:cNvSpPr>
          <p:nvPr/>
        </p:nvSpPr>
        <p:spPr bwMode="auto">
          <a:xfrm>
            <a:off x="3203575" y="5424488"/>
            <a:ext cx="527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00"/>
                </a:solidFill>
                <a:latin typeface="幼圆" pitchFamily="49" charset="-122"/>
              </a:rPr>
              <a:t>入</a:t>
            </a:r>
            <a:r>
              <a:rPr lang="en-US" altLang="zh-CN" b="0">
                <a:solidFill>
                  <a:srgbClr val="FFFF00"/>
                </a:solidFill>
                <a:latin typeface="幼圆" pitchFamily="49" charset="-122"/>
              </a:rPr>
              <a:t>b</a:t>
            </a:r>
          </a:p>
        </p:txBody>
      </p:sp>
      <p:sp>
        <p:nvSpPr>
          <p:cNvPr id="20532" name="Text Box 51"/>
          <p:cNvSpPr txBox="1">
            <a:spLocks noChangeArrowheads="1"/>
          </p:cNvSpPr>
          <p:nvPr/>
        </p:nvSpPr>
        <p:spPr bwMode="auto">
          <a:xfrm>
            <a:off x="4284663" y="5424488"/>
            <a:ext cx="527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00"/>
                </a:solidFill>
                <a:latin typeface="幼圆" pitchFamily="49" charset="-122"/>
              </a:rPr>
              <a:t>入</a:t>
            </a:r>
            <a:r>
              <a:rPr lang="en-US" altLang="zh-CN" b="0">
                <a:solidFill>
                  <a:srgbClr val="FFFF00"/>
                </a:solidFill>
                <a:latin typeface="幼圆" pitchFamily="49" charset="-122"/>
              </a:rPr>
              <a:t>c</a:t>
            </a:r>
          </a:p>
        </p:txBody>
      </p:sp>
      <p:sp>
        <p:nvSpPr>
          <p:cNvPr id="20533" name="Text Box 52"/>
          <p:cNvSpPr txBox="1">
            <a:spLocks noChangeArrowheads="1"/>
          </p:cNvSpPr>
          <p:nvPr/>
        </p:nvSpPr>
        <p:spPr bwMode="auto">
          <a:xfrm>
            <a:off x="5437188" y="5424488"/>
            <a:ext cx="527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00"/>
                </a:solidFill>
                <a:latin typeface="幼圆" pitchFamily="49" charset="-122"/>
              </a:rPr>
              <a:t>出</a:t>
            </a:r>
            <a:r>
              <a:rPr lang="en-US" altLang="zh-CN" b="0">
                <a:solidFill>
                  <a:srgbClr val="FFFF00"/>
                </a:solidFill>
                <a:latin typeface="幼圆" pitchFamily="49" charset="-122"/>
              </a:rPr>
              <a:t>c</a:t>
            </a:r>
          </a:p>
        </p:txBody>
      </p:sp>
      <p:sp>
        <p:nvSpPr>
          <p:cNvPr id="20534" name="Text Box 53"/>
          <p:cNvSpPr txBox="1">
            <a:spLocks noChangeArrowheads="1"/>
          </p:cNvSpPr>
          <p:nvPr/>
        </p:nvSpPr>
        <p:spPr bwMode="auto">
          <a:xfrm>
            <a:off x="6372225" y="5424488"/>
            <a:ext cx="527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00"/>
                </a:solidFill>
                <a:latin typeface="幼圆" pitchFamily="49" charset="-122"/>
              </a:rPr>
              <a:t>入</a:t>
            </a:r>
            <a:r>
              <a:rPr lang="en-US" altLang="zh-CN" b="0">
                <a:solidFill>
                  <a:srgbClr val="FFFF00"/>
                </a:solidFill>
                <a:latin typeface="幼圆" pitchFamily="49" charset="-122"/>
              </a:rPr>
              <a:t>d</a:t>
            </a:r>
          </a:p>
        </p:txBody>
      </p:sp>
      <p:sp>
        <p:nvSpPr>
          <p:cNvPr id="20535" name="Text Box 54"/>
          <p:cNvSpPr txBox="1">
            <a:spLocks noChangeArrowheads="1"/>
          </p:cNvSpPr>
          <p:nvPr/>
        </p:nvSpPr>
        <p:spPr bwMode="auto">
          <a:xfrm>
            <a:off x="250825" y="990600"/>
            <a:ext cx="5540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rgbClr val="FFFF00"/>
                </a:solidFill>
                <a:latin typeface="Arial Black" pitchFamily="34" charset="0"/>
              </a:rPr>
              <a:t>模拟堆栈的数据出入过程：</a:t>
            </a:r>
          </a:p>
        </p:txBody>
      </p:sp>
      <p:sp>
        <p:nvSpPr>
          <p:cNvPr id="20536" name="矩形 1"/>
          <p:cNvSpPr>
            <a:spLocks noChangeArrowheads="1"/>
          </p:cNvSpPr>
          <p:nvPr/>
        </p:nvSpPr>
        <p:spPr bwMode="auto">
          <a:xfrm>
            <a:off x="355600" y="376238"/>
            <a:ext cx="3149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FF66"/>
                </a:solidFill>
                <a:latin typeface="Arial Black" pitchFamily="34" charset="0"/>
              </a:rPr>
              <a:t>四、堆栈</a:t>
            </a:r>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6A312E1D-2EEA-4F20-B955-06F2B81F262E}" type="slidenum">
              <a:rPr lang="en-US" altLang="zh-CN"/>
              <a:pPr>
                <a:defRPr/>
              </a:pPr>
              <a:t>20</a:t>
            </a:fld>
            <a:endParaRPr lang="en-US" altLang="zh-CN"/>
          </a:p>
        </p:txBody>
      </p:sp>
      <p:sp>
        <p:nvSpPr>
          <p:cNvPr id="21509" name="Rectangle 4"/>
          <p:cNvSpPr>
            <a:spLocks noChangeArrowheads="1"/>
          </p:cNvSpPr>
          <p:nvPr/>
        </p:nvSpPr>
        <p:spPr bwMode="auto">
          <a:xfrm>
            <a:off x="263525" y="873592"/>
            <a:ext cx="872807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0000"/>
              </a:lnSpc>
            </a:pPr>
            <a:r>
              <a:rPr lang="en-US" altLang="zh-CN" sz="2000" b="0" dirty="0">
                <a:solidFill>
                  <a:schemeClr val="bg1"/>
                </a:solidFill>
                <a:latin typeface="幼圆" pitchFamily="49" charset="-122"/>
                <a:cs typeface="Times New Roman" pitchFamily="18" charset="0"/>
              </a:rPr>
              <a:t>【</a:t>
            </a:r>
            <a:r>
              <a:rPr lang="zh-CN" altLang="en-US" sz="2000" b="0" dirty="0">
                <a:solidFill>
                  <a:schemeClr val="bg1"/>
                </a:solidFill>
                <a:latin typeface="幼圆" pitchFamily="49" charset="-122"/>
                <a:cs typeface="Times New Roman" pitchFamily="18" charset="0"/>
              </a:rPr>
              <a:t>典型题型</a:t>
            </a:r>
            <a:r>
              <a:rPr lang="en-US" altLang="zh-CN" sz="2000" b="0" dirty="0">
                <a:solidFill>
                  <a:schemeClr val="bg1"/>
                </a:solidFill>
                <a:latin typeface="幼圆" pitchFamily="49" charset="-122"/>
                <a:cs typeface="Times New Roman" pitchFamily="18" charset="0"/>
              </a:rPr>
              <a:t>】</a:t>
            </a:r>
          </a:p>
          <a:p>
            <a:pPr>
              <a:lnSpc>
                <a:spcPct val="120000"/>
              </a:lnSpc>
            </a:pPr>
            <a:r>
              <a:rPr lang="zh-CN" altLang="en-US" sz="2000" b="0" dirty="0">
                <a:solidFill>
                  <a:schemeClr val="bg1"/>
                </a:solidFill>
                <a:latin typeface="幼圆" pitchFamily="49" charset="-122"/>
                <a:cs typeface="Times New Roman" pitchFamily="18" charset="0"/>
              </a:rPr>
              <a:t>假设一个堆栈，入栈顺序为</a:t>
            </a:r>
            <a:r>
              <a:rPr lang="en-US" altLang="zh-CN" sz="2000" b="0" dirty="0" err="1">
                <a:solidFill>
                  <a:schemeClr val="bg1"/>
                </a:solidFill>
                <a:latin typeface="幼圆" pitchFamily="49" charset="-122"/>
                <a:cs typeface="Times New Roman" pitchFamily="18" charset="0"/>
              </a:rPr>
              <a:t>abcde</a:t>
            </a:r>
            <a:r>
              <a:rPr lang="zh-CN" altLang="en-US" sz="2000" b="0" dirty="0">
                <a:solidFill>
                  <a:schemeClr val="bg1"/>
                </a:solidFill>
                <a:latin typeface="幼圆" pitchFamily="49" charset="-122"/>
                <a:cs typeface="Times New Roman" pitchFamily="18" charset="0"/>
              </a:rPr>
              <a:t>，认为在任何时刻均允许出栈，下列选项中不可能的出栈顺序为</a:t>
            </a:r>
            <a:r>
              <a:rPr lang="zh-CN" altLang="en-US" sz="2000" b="0" dirty="0">
                <a:solidFill>
                  <a:schemeClr val="bg1"/>
                </a:solidFill>
                <a:latin typeface="幼圆" pitchFamily="49" charset="-122"/>
                <a:cs typeface="Times New Roman" pitchFamily="18" charset="0"/>
                <a:sym typeface="Wingdings" pitchFamily="2" charset="2"/>
              </a:rPr>
              <a:t>（      ）</a:t>
            </a:r>
            <a:endParaRPr lang="zh-CN" altLang="en-US" sz="2000" b="0" dirty="0">
              <a:solidFill>
                <a:schemeClr val="bg1"/>
              </a:solidFill>
              <a:latin typeface="幼圆" pitchFamily="49" charset="-122"/>
              <a:cs typeface="Times New Roman" pitchFamily="18" charset="0"/>
            </a:endParaRPr>
          </a:p>
          <a:p>
            <a:pPr>
              <a:lnSpc>
                <a:spcPct val="120000"/>
              </a:lnSpc>
            </a:pPr>
            <a:r>
              <a:rPr lang="en-US" altLang="zh-CN" sz="2000" b="0" dirty="0">
                <a:solidFill>
                  <a:schemeClr val="bg1"/>
                </a:solidFill>
                <a:latin typeface="幼圆" pitchFamily="49" charset="-122"/>
                <a:cs typeface="Times New Roman" pitchFamily="18" charset="0"/>
              </a:rPr>
              <a:t>A</a:t>
            </a:r>
            <a:r>
              <a:rPr lang="zh-CN" altLang="en-US" sz="2000" b="0" dirty="0">
                <a:solidFill>
                  <a:schemeClr val="bg1"/>
                </a:solidFill>
                <a:latin typeface="幼圆" pitchFamily="49" charset="-122"/>
                <a:cs typeface="Times New Roman" pitchFamily="18" charset="0"/>
              </a:rPr>
              <a:t>）</a:t>
            </a:r>
            <a:r>
              <a:rPr lang="en-US" altLang="zh-CN" sz="2000" b="0" dirty="0" err="1">
                <a:solidFill>
                  <a:schemeClr val="bg1"/>
                </a:solidFill>
                <a:latin typeface="幼圆" pitchFamily="49" charset="-122"/>
                <a:cs typeface="Times New Roman" pitchFamily="18" charset="0"/>
              </a:rPr>
              <a:t>abcde</a:t>
            </a:r>
            <a:r>
              <a:rPr lang="zh-CN" altLang="en-US" sz="2000" b="0" dirty="0">
                <a:solidFill>
                  <a:schemeClr val="bg1"/>
                </a:solidFill>
                <a:latin typeface="幼圆" pitchFamily="49" charset="-122"/>
                <a:cs typeface="Times New Roman" pitchFamily="18" charset="0"/>
              </a:rPr>
              <a:t>（可能）         </a:t>
            </a:r>
            <a:r>
              <a:rPr lang="en-US" altLang="zh-CN" sz="2000" b="0" dirty="0">
                <a:solidFill>
                  <a:schemeClr val="bg1"/>
                </a:solidFill>
                <a:latin typeface="幼圆" pitchFamily="49" charset="-122"/>
                <a:cs typeface="Times New Roman" pitchFamily="18" charset="0"/>
              </a:rPr>
              <a:t>B</a:t>
            </a:r>
            <a:r>
              <a:rPr lang="zh-CN" altLang="en-US" sz="2000" b="0" dirty="0">
                <a:solidFill>
                  <a:schemeClr val="bg1"/>
                </a:solidFill>
                <a:latin typeface="幼圆" pitchFamily="49" charset="-122"/>
                <a:cs typeface="Times New Roman" pitchFamily="18" charset="0"/>
              </a:rPr>
              <a:t>）</a:t>
            </a:r>
            <a:r>
              <a:rPr lang="en-US" altLang="zh-CN" sz="2000" b="0" dirty="0" err="1">
                <a:solidFill>
                  <a:schemeClr val="bg1"/>
                </a:solidFill>
                <a:latin typeface="幼圆" pitchFamily="49" charset="-122"/>
                <a:cs typeface="Times New Roman" pitchFamily="18" charset="0"/>
              </a:rPr>
              <a:t>edcba</a:t>
            </a:r>
            <a:r>
              <a:rPr lang="zh-CN" altLang="en-US" sz="2000" b="0" dirty="0">
                <a:solidFill>
                  <a:schemeClr val="bg1"/>
                </a:solidFill>
                <a:latin typeface="幼圆" pitchFamily="49" charset="-122"/>
                <a:cs typeface="Times New Roman" pitchFamily="18" charset="0"/>
              </a:rPr>
              <a:t>（可能） </a:t>
            </a:r>
          </a:p>
          <a:p>
            <a:pPr eaLnBrk="0" hangingPunct="0">
              <a:lnSpc>
                <a:spcPct val="120000"/>
              </a:lnSpc>
            </a:pPr>
            <a:r>
              <a:rPr lang="en-US" altLang="zh-CN" sz="2000" b="0" dirty="0">
                <a:solidFill>
                  <a:schemeClr val="bg1"/>
                </a:solidFill>
                <a:latin typeface="幼圆" pitchFamily="49" charset="-122"/>
                <a:cs typeface="Times New Roman" pitchFamily="18" charset="0"/>
              </a:rPr>
              <a:t>C</a:t>
            </a:r>
            <a:r>
              <a:rPr lang="zh-CN" altLang="en-US" sz="2000" b="0" dirty="0">
                <a:solidFill>
                  <a:schemeClr val="bg1"/>
                </a:solidFill>
                <a:latin typeface="幼圆" pitchFamily="49" charset="-122"/>
                <a:cs typeface="Times New Roman" pitchFamily="18" charset="0"/>
              </a:rPr>
              <a:t>）</a:t>
            </a:r>
            <a:r>
              <a:rPr lang="en-US" altLang="zh-CN" sz="2000" b="0" dirty="0" err="1">
                <a:solidFill>
                  <a:schemeClr val="bg1"/>
                </a:solidFill>
                <a:latin typeface="幼圆" pitchFamily="49" charset="-122"/>
                <a:cs typeface="Times New Roman" pitchFamily="18" charset="0"/>
              </a:rPr>
              <a:t>cdeba</a:t>
            </a:r>
            <a:r>
              <a:rPr lang="zh-CN" altLang="en-US" sz="2000" b="0" dirty="0">
                <a:solidFill>
                  <a:schemeClr val="bg1"/>
                </a:solidFill>
                <a:latin typeface="幼圆" pitchFamily="49" charset="-122"/>
                <a:cs typeface="Times New Roman" pitchFamily="18" charset="0"/>
              </a:rPr>
              <a:t>（可能）         </a:t>
            </a:r>
            <a:r>
              <a:rPr lang="en-US" altLang="zh-CN" sz="2000" b="0" dirty="0">
                <a:solidFill>
                  <a:schemeClr val="bg1"/>
                </a:solidFill>
                <a:latin typeface="幼圆" pitchFamily="49" charset="-122"/>
                <a:cs typeface="Times New Roman" pitchFamily="18" charset="0"/>
              </a:rPr>
              <a:t>D</a:t>
            </a:r>
            <a:r>
              <a:rPr lang="zh-CN" altLang="en-US" sz="2000" b="0" dirty="0">
                <a:solidFill>
                  <a:schemeClr val="bg1"/>
                </a:solidFill>
                <a:latin typeface="幼圆" pitchFamily="49" charset="-122"/>
                <a:cs typeface="Times New Roman" pitchFamily="18" charset="0"/>
              </a:rPr>
              <a:t>）</a:t>
            </a:r>
            <a:r>
              <a:rPr lang="en-US" altLang="zh-CN" sz="2000" b="0" dirty="0" err="1">
                <a:solidFill>
                  <a:schemeClr val="bg1"/>
                </a:solidFill>
                <a:latin typeface="幼圆" pitchFamily="49" charset="-122"/>
                <a:cs typeface="Times New Roman" pitchFamily="18" charset="0"/>
              </a:rPr>
              <a:t>cdeab</a:t>
            </a:r>
            <a:r>
              <a:rPr lang="zh-CN" altLang="en-US" sz="2000" b="0" dirty="0">
                <a:solidFill>
                  <a:schemeClr val="bg1"/>
                </a:solidFill>
                <a:latin typeface="幼圆" pitchFamily="49" charset="-122"/>
                <a:cs typeface="Times New Roman" pitchFamily="18" charset="0"/>
              </a:rPr>
              <a:t>（不可能）</a:t>
            </a:r>
          </a:p>
        </p:txBody>
      </p:sp>
      <p:sp>
        <p:nvSpPr>
          <p:cNvPr id="33797" name="Rectangle 5"/>
          <p:cNvSpPr>
            <a:spLocks noChangeArrowheads="1"/>
          </p:cNvSpPr>
          <p:nvPr/>
        </p:nvSpPr>
        <p:spPr bwMode="auto">
          <a:xfrm>
            <a:off x="263525" y="2895600"/>
            <a:ext cx="7848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defRPr/>
            </a:pPr>
            <a:r>
              <a:rPr kumimoji="1" lang="zh-CN" altLang="en-US" sz="2000" b="0" dirty="0">
                <a:solidFill>
                  <a:srgbClr val="FFFFCC"/>
                </a:solidFill>
                <a:effectLst>
                  <a:outerShdw blurRad="38100" dist="38100" dir="2700000" algn="tl">
                    <a:srgbClr val="000000"/>
                  </a:outerShdw>
                </a:effectLst>
                <a:latin typeface="幼圆" pitchFamily="49" charset="-122"/>
              </a:rPr>
              <a:t>如果进栈序列为</a:t>
            </a:r>
            <a:r>
              <a:rPr kumimoji="1" lang="en-US" altLang="zh-CN" sz="2000" b="0" dirty="0">
                <a:solidFill>
                  <a:srgbClr val="FFFFCC"/>
                </a:solidFill>
                <a:effectLst>
                  <a:outerShdw blurRad="38100" dist="38100" dir="2700000" algn="tl">
                    <a:srgbClr val="000000"/>
                  </a:outerShdw>
                </a:effectLst>
                <a:latin typeface="幼圆" pitchFamily="49" charset="-122"/>
              </a:rPr>
              <a:t>e1,e2,e3,e4</a:t>
            </a:r>
            <a:r>
              <a:rPr kumimoji="1" lang="zh-CN" altLang="en-US" sz="2000" b="0" dirty="0">
                <a:solidFill>
                  <a:srgbClr val="FFFFCC"/>
                </a:solidFill>
                <a:effectLst>
                  <a:outerShdw blurRad="38100" dist="38100" dir="2700000" algn="tl">
                    <a:srgbClr val="000000"/>
                  </a:outerShdw>
                </a:effectLst>
                <a:latin typeface="幼圆" pitchFamily="49" charset="-122"/>
              </a:rPr>
              <a:t>，则可能的出栈序列是（      ）</a:t>
            </a:r>
          </a:p>
          <a:p>
            <a:pPr>
              <a:lnSpc>
                <a:spcPct val="120000"/>
              </a:lnSpc>
              <a:defRPr/>
            </a:pPr>
            <a:r>
              <a:rPr kumimoji="1" lang="en-US" altLang="zh-CN" sz="2000" b="0" dirty="0">
                <a:solidFill>
                  <a:srgbClr val="FFFFCC"/>
                </a:solidFill>
                <a:effectLst>
                  <a:outerShdw blurRad="38100" dist="38100" dir="2700000" algn="tl">
                    <a:srgbClr val="000000"/>
                  </a:outerShdw>
                </a:effectLst>
                <a:latin typeface="幼圆" pitchFamily="49" charset="-122"/>
              </a:rPr>
              <a:t>A) e3,e1,e4,e2 	B) e2,e4,e3,e1  </a:t>
            </a:r>
          </a:p>
          <a:p>
            <a:pPr>
              <a:lnSpc>
                <a:spcPct val="120000"/>
              </a:lnSpc>
              <a:defRPr/>
            </a:pPr>
            <a:r>
              <a:rPr kumimoji="1" lang="en-US" altLang="zh-CN" sz="2000" b="0" dirty="0">
                <a:solidFill>
                  <a:srgbClr val="FFFFCC"/>
                </a:solidFill>
                <a:effectLst>
                  <a:outerShdw blurRad="38100" dist="38100" dir="2700000" algn="tl">
                    <a:srgbClr val="000000"/>
                  </a:outerShdw>
                </a:effectLst>
                <a:latin typeface="幼圆" pitchFamily="49" charset="-122"/>
              </a:rPr>
              <a:t>C) e3,e4,e1,e2		D) </a:t>
            </a:r>
            <a:r>
              <a:rPr kumimoji="1" lang="zh-CN" altLang="en-US" sz="2000" b="0" dirty="0">
                <a:solidFill>
                  <a:srgbClr val="FFFFCC"/>
                </a:solidFill>
                <a:effectLst>
                  <a:outerShdw blurRad="38100" dist="38100" dir="2700000" algn="tl">
                    <a:srgbClr val="000000"/>
                  </a:outerShdw>
                </a:effectLst>
                <a:latin typeface="幼圆" pitchFamily="49" charset="-122"/>
              </a:rPr>
              <a:t>任意顺序</a:t>
            </a:r>
          </a:p>
        </p:txBody>
      </p:sp>
      <p:sp>
        <p:nvSpPr>
          <p:cNvPr id="33798" name="Rectangle 6"/>
          <p:cNvSpPr>
            <a:spLocks noChangeArrowheads="1"/>
          </p:cNvSpPr>
          <p:nvPr/>
        </p:nvSpPr>
        <p:spPr bwMode="auto">
          <a:xfrm>
            <a:off x="263525" y="4419600"/>
            <a:ext cx="8305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defRPr/>
            </a:pPr>
            <a:r>
              <a:rPr kumimoji="1" lang="zh-CN" altLang="en-US" sz="2000" b="0" dirty="0">
                <a:solidFill>
                  <a:srgbClr val="FFFFCC"/>
                </a:solidFill>
                <a:effectLst>
                  <a:outerShdw blurRad="38100" dist="38100" dir="2700000" algn="tl">
                    <a:srgbClr val="000000"/>
                  </a:outerShdw>
                </a:effectLst>
                <a:latin typeface="幼圆" pitchFamily="49" charset="-122"/>
              </a:rPr>
              <a:t>栈底至栈顶依次存放元素</a:t>
            </a:r>
            <a:r>
              <a:rPr kumimoji="1" lang="en-US" altLang="zh-CN" sz="2000" b="0" dirty="0">
                <a:solidFill>
                  <a:srgbClr val="FFFFCC"/>
                </a:solidFill>
                <a:effectLst>
                  <a:outerShdw blurRad="38100" dist="38100" dir="2700000" algn="tl">
                    <a:srgbClr val="000000"/>
                  </a:outerShdw>
                </a:effectLst>
                <a:latin typeface="幼圆" pitchFamily="49" charset="-122"/>
              </a:rPr>
              <a:t>A</a:t>
            </a:r>
            <a:r>
              <a:rPr kumimoji="1" lang="zh-CN" altLang="en-US"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B</a:t>
            </a:r>
            <a:r>
              <a:rPr kumimoji="1" lang="zh-CN" altLang="en-US"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C</a:t>
            </a:r>
            <a:r>
              <a:rPr kumimoji="1" lang="zh-CN" altLang="en-US"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D</a:t>
            </a:r>
            <a:r>
              <a:rPr kumimoji="1" lang="zh-CN" altLang="en-US" sz="2000" b="0" dirty="0">
                <a:solidFill>
                  <a:srgbClr val="FFFFCC"/>
                </a:solidFill>
                <a:effectLst>
                  <a:outerShdw blurRad="38100" dist="38100" dir="2700000" algn="tl">
                    <a:srgbClr val="000000"/>
                  </a:outerShdw>
                </a:effectLst>
                <a:latin typeface="幼圆" pitchFamily="49" charset="-122"/>
              </a:rPr>
              <a:t>，在第五个元素</a:t>
            </a:r>
            <a:r>
              <a:rPr kumimoji="1" lang="en-US" altLang="zh-CN" sz="2000" b="0" dirty="0">
                <a:solidFill>
                  <a:srgbClr val="FFFFCC"/>
                </a:solidFill>
                <a:effectLst>
                  <a:outerShdw blurRad="38100" dist="38100" dir="2700000" algn="tl">
                    <a:srgbClr val="000000"/>
                  </a:outerShdw>
                </a:effectLst>
                <a:latin typeface="幼圆" pitchFamily="49" charset="-122"/>
              </a:rPr>
              <a:t>E</a:t>
            </a:r>
            <a:r>
              <a:rPr kumimoji="1" lang="zh-CN" altLang="en-US" sz="2000" b="0" dirty="0">
                <a:solidFill>
                  <a:srgbClr val="FFFFCC"/>
                </a:solidFill>
                <a:effectLst>
                  <a:outerShdw blurRad="38100" dist="38100" dir="2700000" algn="tl">
                    <a:srgbClr val="000000"/>
                  </a:outerShdw>
                </a:effectLst>
                <a:latin typeface="幼圆" pitchFamily="49" charset="-122"/>
              </a:rPr>
              <a:t>入栈前，栈中元素可以出栈，则出栈序列可能是（      ）</a:t>
            </a:r>
          </a:p>
          <a:p>
            <a:pPr>
              <a:lnSpc>
                <a:spcPct val="120000"/>
              </a:lnSpc>
              <a:defRPr/>
            </a:pPr>
            <a:r>
              <a:rPr kumimoji="1" lang="en-US" altLang="zh-CN" sz="2000" b="0" dirty="0">
                <a:solidFill>
                  <a:srgbClr val="FFFFCC"/>
                </a:solidFill>
                <a:effectLst>
                  <a:outerShdw blurRad="38100" dist="38100" dir="2700000" algn="tl">
                    <a:srgbClr val="000000"/>
                  </a:outerShdw>
                </a:effectLst>
                <a:latin typeface="幼圆" pitchFamily="49" charset="-122"/>
              </a:rPr>
              <a:t>A) ABCED	              B) DCBEA            </a:t>
            </a:r>
          </a:p>
          <a:p>
            <a:pPr>
              <a:lnSpc>
                <a:spcPct val="120000"/>
              </a:lnSpc>
              <a:defRPr/>
            </a:pPr>
            <a:r>
              <a:rPr kumimoji="1" lang="en-US" altLang="zh-CN" sz="2000" b="0" dirty="0">
                <a:solidFill>
                  <a:srgbClr val="FFFFCC"/>
                </a:solidFill>
                <a:effectLst>
                  <a:outerShdw blurRad="38100" dist="38100" dir="2700000" algn="tl">
                    <a:srgbClr val="000000"/>
                  </a:outerShdw>
                </a:effectLst>
                <a:latin typeface="幼圆" pitchFamily="49" charset="-122"/>
              </a:rPr>
              <a:t>C) DBCEA	              D) CDABE</a:t>
            </a:r>
          </a:p>
        </p:txBody>
      </p:sp>
      <p:sp>
        <p:nvSpPr>
          <p:cNvPr id="21512" name="矩形 1"/>
          <p:cNvSpPr>
            <a:spLocks noChangeArrowheads="1"/>
          </p:cNvSpPr>
          <p:nvPr/>
        </p:nvSpPr>
        <p:spPr bwMode="auto">
          <a:xfrm>
            <a:off x="381000" y="381000"/>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FF66"/>
                </a:solidFill>
                <a:latin typeface="Arial Black" pitchFamily="34" charset="0"/>
              </a:rPr>
              <a:t>四、堆栈</a:t>
            </a:r>
          </a:p>
        </p:txBody>
      </p:sp>
      <p:sp>
        <p:nvSpPr>
          <p:cNvPr id="2" name="TextBox 1"/>
          <p:cNvSpPr txBox="1"/>
          <p:nvPr/>
        </p:nvSpPr>
        <p:spPr>
          <a:xfrm>
            <a:off x="3124200" y="1676400"/>
            <a:ext cx="370614" cy="400110"/>
          </a:xfrm>
          <a:prstGeom prst="rect">
            <a:avLst/>
          </a:prstGeom>
          <a:noFill/>
        </p:spPr>
        <p:txBody>
          <a:bodyPr wrap="none" rtlCol="0">
            <a:spAutoFit/>
          </a:bodyPr>
          <a:lstStyle/>
          <a:p>
            <a:r>
              <a:rPr lang="en-US" altLang="zh-CN" sz="2000" dirty="0">
                <a:solidFill>
                  <a:srgbClr val="FF0000"/>
                </a:solidFill>
              </a:rPr>
              <a:t>D</a:t>
            </a:r>
            <a:endParaRPr lang="zh-CN" altLang="en-US" sz="2000" dirty="0">
              <a:solidFill>
                <a:srgbClr val="FF0000"/>
              </a:solidFill>
            </a:endParaRPr>
          </a:p>
        </p:txBody>
      </p:sp>
      <p:sp>
        <p:nvSpPr>
          <p:cNvPr id="10" name="TextBox 9"/>
          <p:cNvSpPr txBox="1"/>
          <p:nvPr/>
        </p:nvSpPr>
        <p:spPr>
          <a:xfrm>
            <a:off x="6553200" y="2952690"/>
            <a:ext cx="370614" cy="400110"/>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
        <p:nvSpPr>
          <p:cNvPr id="11" name="TextBox 10"/>
          <p:cNvSpPr txBox="1"/>
          <p:nvPr/>
        </p:nvSpPr>
        <p:spPr>
          <a:xfrm>
            <a:off x="4114800" y="4837685"/>
            <a:ext cx="370614" cy="440121"/>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7" name="页脚占位符 2"/>
          <p:cNvSpPr>
            <a:spLocks noGrp="1"/>
          </p:cNvSpPr>
          <p:nvPr>
            <p:ph type="ftr" sz="quarter" idx="11"/>
          </p:nvPr>
        </p:nvSpPr>
        <p:spPr/>
        <p:txBody>
          <a:bodyPr/>
          <a:lstStyle/>
          <a:p>
            <a:pPr>
              <a:defRPr/>
            </a:pPr>
            <a:r>
              <a:rPr lang="en-US" altLang="zh-CN"/>
              <a:t>二级公共基础知识</a:t>
            </a:r>
          </a:p>
        </p:txBody>
      </p:sp>
      <p:sp>
        <p:nvSpPr>
          <p:cNvPr id="18" name="灯片编号占位符 3"/>
          <p:cNvSpPr>
            <a:spLocks noGrp="1"/>
          </p:cNvSpPr>
          <p:nvPr>
            <p:ph type="sldNum" sz="quarter" idx="12"/>
          </p:nvPr>
        </p:nvSpPr>
        <p:spPr/>
        <p:txBody>
          <a:bodyPr/>
          <a:lstStyle/>
          <a:p>
            <a:pPr>
              <a:defRPr/>
            </a:pPr>
            <a:fld id="{C3B72CAC-DB95-4D86-81D9-6F54E790866E}" type="slidenum">
              <a:rPr lang="en-US" altLang="zh-CN"/>
              <a:pPr>
                <a:defRPr/>
              </a:pPr>
              <a:t>21</a:t>
            </a:fld>
            <a:endParaRPr lang="en-US" altLang="zh-CN"/>
          </a:p>
        </p:txBody>
      </p:sp>
      <p:sp>
        <p:nvSpPr>
          <p:cNvPr id="22533" name="Text Box 4"/>
          <p:cNvSpPr txBox="1">
            <a:spLocks noChangeArrowheads="1"/>
          </p:cNvSpPr>
          <p:nvPr/>
        </p:nvSpPr>
        <p:spPr bwMode="auto">
          <a:xfrm>
            <a:off x="250825" y="381000"/>
            <a:ext cx="4854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a:solidFill>
                  <a:srgbClr val="FFFF00"/>
                </a:solidFill>
                <a:latin typeface="Arial Black" pitchFamily="34" charset="0"/>
              </a:rPr>
              <a:t>五、队列</a:t>
            </a:r>
          </a:p>
        </p:txBody>
      </p:sp>
      <p:grpSp>
        <p:nvGrpSpPr>
          <p:cNvPr id="22534" name="Group 17"/>
          <p:cNvGrpSpPr>
            <a:grpSpLocks/>
          </p:cNvGrpSpPr>
          <p:nvPr/>
        </p:nvGrpSpPr>
        <p:grpSpPr bwMode="auto">
          <a:xfrm>
            <a:off x="617538" y="1219200"/>
            <a:ext cx="7993062" cy="2514600"/>
            <a:chOff x="437" y="816"/>
            <a:chExt cx="5035" cy="1584"/>
          </a:xfrm>
        </p:grpSpPr>
        <p:sp>
          <p:nvSpPr>
            <p:cNvPr id="22536" name="Rectangle 15"/>
            <p:cNvSpPr>
              <a:spLocks noChangeArrowheads="1"/>
            </p:cNvSpPr>
            <p:nvPr/>
          </p:nvSpPr>
          <p:spPr bwMode="auto">
            <a:xfrm>
              <a:off x="437" y="816"/>
              <a:ext cx="4848" cy="1584"/>
            </a:xfrm>
            <a:prstGeom prst="rect">
              <a:avLst/>
            </a:prstGeom>
            <a:solidFill>
              <a:schemeClr val="accent2">
                <a:alpha val="45882"/>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537" name="Line 5"/>
            <p:cNvSpPr>
              <a:spLocks noChangeShapeType="1"/>
            </p:cNvSpPr>
            <p:nvPr/>
          </p:nvSpPr>
          <p:spPr bwMode="auto">
            <a:xfrm>
              <a:off x="1121" y="983"/>
              <a:ext cx="3402" cy="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538" name="Line 6"/>
            <p:cNvSpPr>
              <a:spLocks noChangeShapeType="1"/>
            </p:cNvSpPr>
            <p:nvPr/>
          </p:nvSpPr>
          <p:spPr bwMode="auto">
            <a:xfrm>
              <a:off x="1121" y="1392"/>
              <a:ext cx="3402" cy="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539" name="Text Box 7"/>
            <p:cNvSpPr txBox="1">
              <a:spLocks noChangeArrowheads="1"/>
            </p:cNvSpPr>
            <p:nvPr/>
          </p:nvSpPr>
          <p:spPr bwMode="auto">
            <a:xfrm>
              <a:off x="1248" y="2055"/>
              <a:ext cx="10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b="0">
                  <a:solidFill>
                    <a:srgbClr val="FFFFCC"/>
                  </a:solidFill>
                  <a:ea typeface="宋体" pitchFamily="2" charset="-122"/>
                </a:rPr>
                <a:t>队头</a:t>
              </a:r>
              <a:r>
                <a:rPr lang="en-US" altLang="zh-CN" b="0">
                  <a:solidFill>
                    <a:srgbClr val="FFFFCC"/>
                  </a:solidFill>
                  <a:ea typeface="宋体" pitchFamily="2" charset="-122"/>
                </a:rPr>
                <a:t>front</a:t>
              </a:r>
            </a:p>
          </p:txBody>
        </p:sp>
        <p:sp>
          <p:nvSpPr>
            <p:cNvPr id="22540" name="Line 8"/>
            <p:cNvSpPr>
              <a:spLocks noChangeShapeType="1"/>
            </p:cNvSpPr>
            <p:nvPr/>
          </p:nvSpPr>
          <p:spPr bwMode="auto">
            <a:xfrm flipV="1">
              <a:off x="1258" y="1488"/>
              <a:ext cx="0" cy="771"/>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541" name="Text Box 9"/>
            <p:cNvSpPr txBox="1">
              <a:spLocks noChangeArrowheads="1"/>
            </p:cNvSpPr>
            <p:nvPr/>
          </p:nvSpPr>
          <p:spPr bwMode="auto">
            <a:xfrm>
              <a:off x="4305" y="2016"/>
              <a:ext cx="72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b="0">
                  <a:solidFill>
                    <a:srgbClr val="FFFFCC"/>
                  </a:solidFill>
                  <a:ea typeface="宋体" pitchFamily="2" charset="-122"/>
                </a:rPr>
                <a:t>队尾</a:t>
              </a:r>
              <a:r>
                <a:rPr lang="en-US" altLang="zh-CN" b="0">
                  <a:solidFill>
                    <a:srgbClr val="FFFFCC"/>
                  </a:solidFill>
                  <a:ea typeface="宋体" pitchFamily="2" charset="-122"/>
                </a:rPr>
                <a:t>rear</a:t>
              </a:r>
            </a:p>
          </p:txBody>
        </p:sp>
        <p:sp>
          <p:nvSpPr>
            <p:cNvPr id="22542" name="Line 10"/>
            <p:cNvSpPr>
              <a:spLocks noChangeShapeType="1"/>
            </p:cNvSpPr>
            <p:nvPr/>
          </p:nvSpPr>
          <p:spPr bwMode="auto">
            <a:xfrm flipV="1">
              <a:off x="4291" y="1488"/>
              <a:ext cx="0" cy="771"/>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543" name="Line 11"/>
            <p:cNvSpPr>
              <a:spLocks noChangeShapeType="1"/>
            </p:cNvSpPr>
            <p:nvPr/>
          </p:nvSpPr>
          <p:spPr bwMode="auto">
            <a:xfrm flipH="1">
              <a:off x="4325" y="1188"/>
              <a:ext cx="680"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544" name="Text Box 12"/>
            <p:cNvSpPr txBox="1">
              <a:spLocks noChangeArrowheads="1"/>
            </p:cNvSpPr>
            <p:nvPr/>
          </p:nvSpPr>
          <p:spPr bwMode="auto">
            <a:xfrm>
              <a:off x="4565" y="1229"/>
              <a:ext cx="90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a:solidFill>
                    <a:srgbClr val="FFFFCC"/>
                  </a:solidFill>
                  <a:ea typeface="宋体" pitchFamily="2" charset="-122"/>
                </a:rPr>
                <a:t>入队</a:t>
              </a:r>
            </a:p>
          </p:txBody>
        </p:sp>
        <p:sp>
          <p:nvSpPr>
            <p:cNvPr id="22545" name="Line 13"/>
            <p:cNvSpPr>
              <a:spLocks noChangeShapeType="1"/>
            </p:cNvSpPr>
            <p:nvPr/>
          </p:nvSpPr>
          <p:spPr bwMode="auto">
            <a:xfrm flipH="1">
              <a:off x="577" y="1188"/>
              <a:ext cx="680"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546" name="Text Box 14"/>
            <p:cNvSpPr txBox="1">
              <a:spLocks noChangeArrowheads="1"/>
            </p:cNvSpPr>
            <p:nvPr/>
          </p:nvSpPr>
          <p:spPr bwMode="auto">
            <a:xfrm>
              <a:off x="668" y="1233"/>
              <a:ext cx="90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a:solidFill>
                    <a:srgbClr val="FFFFCC"/>
                  </a:solidFill>
                  <a:ea typeface="宋体" pitchFamily="2" charset="-122"/>
                </a:rPr>
                <a:t>出队</a:t>
              </a:r>
            </a:p>
          </p:txBody>
        </p:sp>
      </p:grpSp>
      <p:sp>
        <p:nvSpPr>
          <p:cNvPr id="22535" name="Rectangle 16"/>
          <p:cNvSpPr>
            <a:spLocks noChangeArrowheads="1"/>
          </p:cNvSpPr>
          <p:nvPr/>
        </p:nvSpPr>
        <p:spPr bwMode="auto">
          <a:xfrm>
            <a:off x="914400" y="3962400"/>
            <a:ext cx="7315200" cy="210026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indent="88900">
              <a:lnSpc>
                <a:spcPct val="120000"/>
              </a:lnSpc>
            </a:pPr>
            <a:r>
              <a:rPr lang="en-US" altLang="zh-CN" sz="2200" b="0">
                <a:solidFill>
                  <a:schemeClr val="bg1"/>
                </a:solidFill>
                <a:latin typeface="幼圆" pitchFamily="49" charset="-122"/>
                <a:cs typeface="Times New Roman" pitchFamily="18" charset="0"/>
              </a:rPr>
              <a:t>1</a:t>
            </a:r>
            <a:r>
              <a:rPr lang="zh-CN" altLang="en-US" sz="2200" b="0">
                <a:solidFill>
                  <a:schemeClr val="bg1"/>
                </a:solidFill>
                <a:latin typeface="幼圆" pitchFamily="49" charset="-122"/>
                <a:cs typeface="Times New Roman" pitchFamily="18" charset="0"/>
              </a:rPr>
              <a:t>、队列属于线性结构。</a:t>
            </a:r>
          </a:p>
          <a:p>
            <a:pPr indent="88900" eaLnBrk="0" hangingPunct="0">
              <a:lnSpc>
                <a:spcPct val="120000"/>
              </a:lnSpc>
            </a:pPr>
            <a:r>
              <a:rPr lang="en-US" altLang="zh-CN" sz="2200" b="0">
                <a:solidFill>
                  <a:schemeClr val="bg1"/>
                </a:solidFill>
                <a:latin typeface="幼圆" pitchFamily="49" charset="-122"/>
                <a:cs typeface="Times New Roman" pitchFamily="18" charset="0"/>
              </a:rPr>
              <a:t>2</a:t>
            </a:r>
            <a:r>
              <a:rPr lang="zh-CN" altLang="en-US" sz="2200" b="0">
                <a:solidFill>
                  <a:schemeClr val="bg1"/>
                </a:solidFill>
                <a:latin typeface="幼圆" pitchFamily="49" charset="-122"/>
                <a:cs typeface="Times New Roman" pitchFamily="18" charset="0"/>
              </a:rPr>
              <a:t>、队列的逻辑结构和物理结构相同。</a:t>
            </a:r>
          </a:p>
          <a:p>
            <a:pPr indent="88900" eaLnBrk="0" hangingPunct="0">
              <a:lnSpc>
                <a:spcPct val="120000"/>
              </a:lnSpc>
            </a:pPr>
            <a:r>
              <a:rPr lang="en-US" altLang="zh-CN" sz="2200" b="0">
                <a:solidFill>
                  <a:schemeClr val="bg1"/>
                </a:solidFill>
                <a:latin typeface="幼圆" pitchFamily="49" charset="-122"/>
                <a:cs typeface="Times New Roman" pitchFamily="18" charset="0"/>
              </a:rPr>
              <a:t>3</a:t>
            </a:r>
            <a:r>
              <a:rPr lang="zh-CN" altLang="en-US" sz="2200" b="0">
                <a:solidFill>
                  <a:schemeClr val="bg1"/>
                </a:solidFill>
                <a:latin typeface="幼圆" pitchFamily="49" charset="-122"/>
                <a:cs typeface="Times New Roman" pitchFamily="18" charset="0"/>
              </a:rPr>
              <a:t>、定义：入队操作发生在队尾，出队操作发生在队头。</a:t>
            </a:r>
          </a:p>
          <a:p>
            <a:pPr indent="88900" eaLnBrk="0" hangingPunct="0">
              <a:lnSpc>
                <a:spcPct val="120000"/>
              </a:lnSpc>
            </a:pPr>
            <a:r>
              <a:rPr lang="en-US" altLang="zh-CN" sz="2200" b="0">
                <a:solidFill>
                  <a:schemeClr val="bg1"/>
                </a:solidFill>
                <a:latin typeface="幼圆" pitchFamily="49" charset="-122"/>
                <a:cs typeface="Times New Roman" pitchFamily="18" charset="0"/>
              </a:rPr>
              <a:t>4</a:t>
            </a:r>
            <a:r>
              <a:rPr lang="zh-CN" altLang="en-US" sz="2200" b="0">
                <a:solidFill>
                  <a:schemeClr val="bg1"/>
                </a:solidFill>
                <a:latin typeface="幼圆" pitchFamily="49" charset="-122"/>
                <a:cs typeface="Times New Roman" pitchFamily="18" charset="0"/>
              </a:rPr>
              <a:t>、特点：先进先出，后进后出，所以队列也叫做先进先</a:t>
            </a:r>
          </a:p>
          <a:p>
            <a:pPr indent="88900" eaLnBrk="0" hangingPunct="0">
              <a:lnSpc>
                <a:spcPct val="120000"/>
              </a:lnSpc>
            </a:pPr>
            <a:r>
              <a:rPr lang="zh-CN" altLang="en-US" sz="2200" b="0">
                <a:solidFill>
                  <a:schemeClr val="bg1"/>
                </a:solidFill>
                <a:latin typeface="幼圆" pitchFamily="49" charset="-122"/>
                <a:cs typeface="Times New Roman" pitchFamily="18" charset="0"/>
              </a:rPr>
              <a:t>   出表（</a:t>
            </a:r>
            <a:r>
              <a:rPr lang="en-US" altLang="zh-CN" sz="2200" b="0">
                <a:solidFill>
                  <a:schemeClr val="bg1"/>
                </a:solidFill>
                <a:latin typeface="幼圆" pitchFamily="49" charset="-122"/>
                <a:cs typeface="Times New Roman" pitchFamily="18" charset="0"/>
              </a:rPr>
              <a:t>FIFO</a:t>
            </a:r>
            <a:r>
              <a:rPr lang="zh-CN" altLang="en-US" sz="2200" b="0">
                <a:solidFill>
                  <a:schemeClr val="bg1"/>
                </a:solidFill>
                <a:latin typeface="幼圆" pitchFamily="49" charset="-122"/>
                <a:cs typeface="Times New Roman" pitchFamily="18" charset="0"/>
              </a:rPr>
              <a:t>）。</a:t>
            </a:r>
          </a:p>
        </p:txBody>
      </p: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D3A171B9-CD15-4A1C-A91D-9DCD71014CD1}" type="slidenum">
              <a:rPr lang="en-US" altLang="zh-CN"/>
              <a:pPr>
                <a:defRPr/>
              </a:pPr>
              <a:t>22</a:t>
            </a:fld>
            <a:endParaRPr lang="en-US" altLang="zh-CN"/>
          </a:p>
        </p:txBody>
      </p:sp>
      <p:sp>
        <p:nvSpPr>
          <p:cNvPr id="35844" name="Rectangle 4"/>
          <p:cNvSpPr>
            <a:spLocks noChangeArrowheads="1"/>
          </p:cNvSpPr>
          <p:nvPr/>
        </p:nvSpPr>
        <p:spPr bwMode="auto">
          <a:xfrm>
            <a:off x="323850" y="1022350"/>
            <a:ext cx="8591550" cy="499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0000"/>
              </a:lnSpc>
              <a:buClr>
                <a:schemeClr val="folHlink"/>
              </a:buClr>
              <a:buFont typeface="Wingdings" pitchFamily="2" charset="2"/>
              <a:buNone/>
              <a:defRPr/>
            </a:pPr>
            <a:r>
              <a:rPr kumimoji="1" lang="en-US" altLang="zh-CN" sz="2000" b="0" dirty="0">
                <a:solidFill>
                  <a:srgbClr val="FFFFCC"/>
                </a:solidFill>
                <a:effectLst>
                  <a:outerShdw blurRad="38100" dist="38100" dir="2700000" algn="tl">
                    <a:srgbClr val="000000"/>
                  </a:outerShdw>
                </a:effectLst>
                <a:latin typeface="幼圆" pitchFamily="49" charset="-122"/>
              </a:rPr>
              <a:t>1</a:t>
            </a:r>
            <a:r>
              <a:rPr kumimoji="1" lang="zh-CN" altLang="en-US" sz="2000" b="0" dirty="0">
                <a:solidFill>
                  <a:srgbClr val="FFFFCC"/>
                </a:solidFill>
                <a:effectLst>
                  <a:outerShdw blurRad="38100" dist="38100" dir="2700000" algn="tl">
                    <a:srgbClr val="000000"/>
                  </a:outerShdw>
                </a:effectLst>
                <a:latin typeface="幼圆" pitchFamily="49" charset="-122"/>
              </a:rPr>
              <a:t>、栈和队列的共同特点是（      ）</a:t>
            </a:r>
          </a:p>
          <a:p>
            <a:pPr marL="609600" indent="-609600">
              <a:lnSpc>
                <a:spcPct val="120000"/>
              </a:lnSpc>
              <a:buClr>
                <a:schemeClr val="folHlink"/>
              </a:buClr>
              <a:buFont typeface="Wingdings" pitchFamily="2" charset="2"/>
              <a:buNone/>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A)</a:t>
            </a:r>
            <a:r>
              <a:rPr kumimoji="1" lang="zh-CN" altLang="en-US" sz="2000" b="0" dirty="0">
                <a:solidFill>
                  <a:srgbClr val="FFFFCC"/>
                </a:solidFill>
                <a:effectLst>
                  <a:outerShdw blurRad="38100" dist="38100" dir="2700000" algn="tl">
                    <a:srgbClr val="000000"/>
                  </a:outerShdw>
                </a:effectLst>
                <a:latin typeface="幼圆" pitchFamily="49" charset="-122"/>
              </a:rPr>
              <a:t>都是先进先出        </a:t>
            </a:r>
            <a:r>
              <a:rPr kumimoji="1" lang="en-US" altLang="zh-CN" sz="2000" b="0" dirty="0">
                <a:solidFill>
                  <a:srgbClr val="FFFFCC"/>
                </a:solidFill>
                <a:effectLst>
                  <a:outerShdw blurRad="38100" dist="38100" dir="2700000" algn="tl">
                    <a:srgbClr val="000000"/>
                  </a:outerShdw>
                </a:effectLst>
                <a:latin typeface="幼圆" pitchFamily="49" charset="-122"/>
              </a:rPr>
              <a:t>B) </a:t>
            </a:r>
            <a:r>
              <a:rPr kumimoji="1" lang="zh-CN" altLang="en-US" sz="2000" b="0" dirty="0">
                <a:solidFill>
                  <a:srgbClr val="FFFFCC"/>
                </a:solidFill>
                <a:effectLst>
                  <a:outerShdw blurRad="38100" dist="38100" dir="2700000" algn="tl">
                    <a:srgbClr val="000000"/>
                  </a:outerShdw>
                </a:effectLst>
                <a:latin typeface="幼圆" pitchFamily="49" charset="-122"/>
              </a:rPr>
              <a:t>都是先进后出 </a:t>
            </a:r>
          </a:p>
          <a:p>
            <a:pPr marL="609600" indent="-609600">
              <a:lnSpc>
                <a:spcPct val="120000"/>
              </a:lnSpc>
              <a:buClr>
                <a:schemeClr val="folHlink"/>
              </a:buClr>
              <a:buFont typeface="Wingdings" pitchFamily="2" charset="2"/>
              <a:buNone/>
              <a:defRPr/>
            </a:pPr>
            <a:r>
              <a:rPr kumimoji="1" lang="zh-CN" altLang="en-US" sz="2000" b="0" dirty="0">
                <a:solidFill>
                  <a:srgbClr val="FF3300"/>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C) </a:t>
            </a:r>
            <a:r>
              <a:rPr kumimoji="1" lang="zh-CN" altLang="en-US" sz="2000" b="0" dirty="0">
                <a:solidFill>
                  <a:srgbClr val="FFFFCC"/>
                </a:solidFill>
                <a:effectLst>
                  <a:outerShdw blurRad="38100" dist="38100" dir="2700000" algn="tl">
                    <a:srgbClr val="000000"/>
                  </a:outerShdw>
                </a:effectLst>
                <a:latin typeface="幼圆" pitchFamily="49" charset="-122"/>
              </a:rPr>
              <a:t>只允许在端点处插入和删除元素  </a:t>
            </a:r>
          </a:p>
          <a:p>
            <a:pPr marL="609600" indent="-609600">
              <a:lnSpc>
                <a:spcPct val="120000"/>
              </a:lnSpc>
              <a:buClr>
                <a:schemeClr val="folHlink"/>
              </a:buClr>
              <a:buFont typeface="Wingdings" pitchFamily="2" charset="2"/>
              <a:buNone/>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D) </a:t>
            </a:r>
            <a:r>
              <a:rPr kumimoji="1" lang="zh-CN" altLang="en-US" sz="2000" b="0" dirty="0">
                <a:solidFill>
                  <a:srgbClr val="FFFFCC"/>
                </a:solidFill>
                <a:effectLst>
                  <a:outerShdw blurRad="38100" dist="38100" dir="2700000" algn="tl">
                    <a:srgbClr val="000000"/>
                  </a:outerShdw>
                </a:effectLst>
                <a:latin typeface="幼圆" pitchFamily="49" charset="-122"/>
              </a:rPr>
              <a:t>没有共同点</a:t>
            </a:r>
          </a:p>
          <a:p>
            <a:pPr marL="609600" indent="-609600">
              <a:lnSpc>
                <a:spcPct val="120000"/>
              </a:lnSpc>
              <a:buClr>
                <a:schemeClr val="folHlink"/>
              </a:buClr>
              <a:buFont typeface="Wingdings" pitchFamily="2" charset="2"/>
              <a:buNone/>
              <a:defRPr/>
            </a:pPr>
            <a:r>
              <a:rPr kumimoji="1" lang="en-US" altLang="zh-CN" sz="2000" b="0" dirty="0">
                <a:solidFill>
                  <a:srgbClr val="FFFFCC"/>
                </a:solidFill>
                <a:effectLst>
                  <a:outerShdw blurRad="38100" dist="38100" dir="2700000" algn="tl">
                    <a:srgbClr val="000000"/>
                  </a:outerShdw>
                </a:effectLst>
                <a:latin typeface="幼圆" pitchFamily="49" charset="-122"/>
              </a:rPr>
              <a:t>2</a:t>
            </a:r>
            <a:r>
              <a:rPr kumimoji="1" lang="zh-CN" altLang="en-US" sz="2000" b="0" dirty="0">
                <a:solidFill>
                  <a:srgbClr val="FFFFCC"/>
                </a:solidFill>
                <a:effectLst>
                  <a:outerShdw blurRad="38100" dist="38100" dir="2700000" algn="tl">
                    <a:srgbClr val="000000"/>
                  </a:outerShdw>
                </a:effectLst>
                <a:latin typeface="幼圆" pitchFamily="49" charset="-122"/>
              </a:rPr>
              <a:t>、一些重要的程序语言</a:t>
            </a:r>
            <a:r>
              <a:rPr kumimoji="1" lang="en-US" altLang="zh-CN" sz="2000" b="0" dirty="0">
                <a:solidFill>
                  <a:srgbClr val="FFFFCC"/>
                </a:solidFill>
                <a:effectLst>
                  <a:outerShdw blurRad="38100" dist="38100" dir="2700000" algn="tl">
                    <a:srgbClr val="000000"/>
                  </a:outerShdw>
                </a:effectLst>
                <a:latin typeface="幼圆" pitchFamily="49" charset="-122"/>
              </a:rPr>
              <a:t>(</a:t>
            </a:r>
            <a:r>
              <a:rPr kumimoji="1" lang="zh-CN" altLang="en-US" sz="2000" b="0" dirty="0">
                <a:solidFill>
                  <a:srgbClr val="FFFFCC"/>
                </a:solidFill>
                <a:effectLst>
                  <a:outerShdw blurRad="38100" dist="38100" dir="2700000" algn="tl">
                    <a:srgbClr val="000000"/>
                  </a:outerShdw>
                </a:effectLst>
                <a:latin typeface="幼圆" pitchFamily="49" charset="-122"/>
              </a:rPr>
              <a:t>如</a:t>
            </a:r>
            <a:r>
              <a:rPr kumimoji="1" lang="en-US" altLang="zh-CN" sz="2000" b="0" dirty="0">
                <a:solidFill>
                  <a:srgbClr val="FFFFCC"/>
                </a:solidFill>
                <a:effectLst>
                  <a:outerShdw blurRad="38100" dist="38100" dir="2700000" algn="tl">
                    <a:srgbClr val="000000"/>
                  </a:outerShdw>
                </a:effectLst>
                <a:latin typeface="幼圆" pitchFamily="49" charset="-122"/>
              </a:rPr>
              <a:t>C</a:t>
            </a:r>
            <a:r>
              <a:rPr kumimoji="1" lang="zh-CN" altLang="en-US" sz="2000" b="0" dirty="0">
                <a:solidFill>
                  <a:srgbClr val="FFFFCC"/>
                </a:solidFill>
                <a:effectLst>
                  <a:outerShdw blurRad="38100" dist="38100" dir="2700000" algn="tl">
                    <a:srgbClr val="000000"/>
                  </a:outerShdw>
                </a:effectLst>
                <a:latin typeface="幼圆" pitchFamily="49" charset="-122"/>
              </a:rPr>
              <a:t>语言和</a:t>
            </a:r>
            <a:r>
              <a:rPr kumimoji="1" lang="en-US" altLang="zh-CN" sz="2000" b="0" dirty="0">
                <a:solidFill>
                  <a:srgbClr val="FFFFCC"/>
                </a:solidFill>
                <a:effectLst>
                  <a:outerShdw blurRad="38100" dist="38100" dir="2700000" algn="tl">
                    <a:srgbClr val="000000"/>
                  </a:outerShdw>
                </a:effectLst>
                <a:latin typeface="幼圆" pitchFamily="49" charset="-122"/>
              </a:rPr>
              <a:t>Pascal</a:t>
            </a:r>
            <a:r>
              <a:rPr kumimoji="1" lang="zh-CN" altLang="en-US" sz="2000" b="0" dirty="0">
                <a:solidFill>
                  <a:srgbClr val="FFFFCC"/>
                </a:solidFill>
                <a:effectLst>
                  <a:outerShdw blurRad="38100" dist="38100" dir="2700000" algn="tl">
                    <a:srgbClr val="000000"/>
                  </a:outerShdw>
                </a:effectLst>
                <a:latin typeface="幼圆" pitchFamily="49" charset="-122"/>
              </a:rPr>
              <a:t>语言</a:t>
            </a:r>
            <a:r>
              <a:rPr kumimoji="1" lang="en-US" altLang="zh-CN" sz="2000" b="0" dirty="0">
                <a:solidFill>
                  <a:srgbClr val="FFFFCC"/>
                </a:solidFill>
                <a:effectLst>
                  <a:outerShdw blurRad="38100" dist="38100" dir="2700000" algn="tl">
                    <a:srgbClr val="000000"/>
                  </a:outerShdw>
                </a:effectLst>
                <a:latin typeface="幼圆" pitchFamily="49" charset="-122"/>
              </a:rPr>
              <a:t>) </a:t>
            </a:r>
            <a:r>
              <a:rPr kumimoji="1" lang="zh-CN" altLang="en-US" sz="2000" b="0" dirty="0">
                <a:solidFill>
                  <a:srgbClr val="FFFFCC"/>
                </a:solidFill>
                <a:effectLst>
                  <a:outerShdw blurRad="38100" dist="38100" dir="2700000" algn="tl">
                    <a:srgbClr val="000000"/>
                  </a:outerShdw>
                </a:effectLst>
                <a:latin typeface="幼圆" pitchFamily="49" charset="-122"/>
              </a:rPr>
              <a:t>允许过程的递归调用。而</a:t>
            </a:r>
          </a:p>
          <a:p>
            <a:pPr marL="609600" indent="-609600">
              <a:lnSpc>
                <a:spcPct val="120000"/>
              </a:lnSpc>
              <a:buClr>
                <a:schemeClr val="folHlink"/>
              </a:buClr>
              <a:buFont typeface="Wingdings" pitchFamily="2" charset="2"/>
              <a:buNone/>
              <a:defRPr/>
            </a:pPr>
            <a:r>
              <a:rPr kumimoji="1" lang="zh-CN" altLang="en-US" sz="2000" b="0" dirty="0">
                <a:solidFill>
                  <a:srgbClr val="FFFFCC"/>
                </a:solidFill>
                <a:effectLst>
                  <a:outerShdw blurRad="38100" dist="38100" dir="2700000" algn="tl">
                    <a:srgbClr val="000000"/>
                  </a:outerShdw>
                </a:effectLst>
                <a:latin typeface="幼圆" pitchFamily="49" charset="-122"/>
              </a:rPr>
              <a:t>   实现递归调用中的存储分配通常用（      ）</a:t>
            </a:r>
          </a:p>
          <a:p>
            <a:pPr marL="609600" indent="-609600">
              <a:lnSpc>
                <a:spcPct val="120000"/>
              </a:lnSpc>
              <a:buClr>
                <a:schemeClr val="folHlink"/>
              </a:buClr>
              <a:buFont typeface="Wingdings" pitchFamily="2" charset="2"/>
              <a:buNone/>
              <a:defRPr/>
            </a:pPr>
            <a:r>
              <a:rPr kumimoji="1" lang="zh-CN" altLang="en-US" sz="2000" b="0" dirty="0">
                <a:solidFill>
                  <a:srgbClr val="FF3300"/>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A) </a:t>
            </a:r>
            <a:r>
              <a:rPr kumimoji="1" lang="zh-CN" altLang="en-US" sz="2000" b="0" dirty="0">
                <a:solidFill>
                  <a:srgbClr val="FFFFCC"/>
                </a:solidFill>
                <a:effectLst>
                  <a:outerShdw blurRad="38100" dist="38100" dir="2700000" algn="tl">
                    <a:srgbClr val="000000"/>
                  </a:outerShdw>
                </a:effectLst>
                <a:latin typeface="幼圆" pitchFamily="49" charset="-122"/>
              </a:rPr>
              <a:t>栈     </a:t>
            </a:r>
            <a:r>
              <a:rPr kumimoji="1" lang="en-US" altLang="zh-CN" sz="2000" b="0" dirty="0">
                <a:solidFill>
                  <a:srgbClr val="FFFFCC"/>
                </a:solidFill>
                <a:effectLst>
                  <a:outerShdw blurRad="38100" dist="38100" dir="2700000" algn="tl">
                    <a:srgbClr val="000000"/>
                  </a:outerShdw>
                </a:effectLst>
                <a:latin typeface="幼圆" pitchFamily="49" charset="-122"/>
              </a:rPr>
              <a:t>B) </a:t>
            </a:r>
            <a:r>
              <a:rPr kumimoji="1" lang="zh-CN" altLang="en-US" sz="2000" b="0" dirty="0">
                <a:solidFill>
                  <a:srgbClr val="FFFFCC"/>
                </a:solidFill>
                <a:effectLst>
                  <a:outerShdw blurRad="38100" dist="38100" dir="2700000" algn="tl">
                    <a:srgbClr val="000000"/>
                  </a:outerShdw>
                </a:effectLst>
                <a:latin typeface="幼圆" pitchFamily="49" charset="-122"/>
              </a:rPr>
              <a:t>堆        </a:t>
            </a:r>
            <a:r>
              <a:rPr kumimoji="1" lang="en-US" altLang="zh-CN" sz="2000" b="0" dirty="0">
                <a:solidFill>
                  <a:srgbClr val="FFFFCC"/>
                </a:solidFill>
                <a:effectLst>
                  <a:outerShdw blurRad="38100" dist="38100" dir="2700000" algn="tl">
                    <a:srgbClr val="000000"/>
                  </a:outerShdw>
                </a:effectLst>
                <a:latin typeface="幼圆" pitchFamily="49" charset="-122"/>
              </a:rPr>
              <a:t>C) </a:t>
            </a:r>
            <a:r>
              <a:rPr kumimoji="1" lang="zh-CN" altLang="en-US" sz="2000" b="0" dirty="0">
                <a:solidFill>
                  <a:srgbClr val="FFFFCC"/>
                </a:solidFill>
                <a:effectLst>
                  <a:outerShdw blurRad="38100" dist="38100" dir="2700000" algn="tl">
                    <a:srgbClr val="000000"/>
                  </a:outerShdw>
                </a:effectLst>
                <a:latin typeface="幼圆" pitchFamily="49" charset="-122"/>
              </a:rPr>
              <a:t>数组    </a:t>
            </a:r>
            <a:r>
              <a:rPr kumimoji="1" lang="en-US" altLang="zh-CN" sz="2000" b="0" dirty="0">
                <a:solidFill>
                  <a:srgbClr val="FFFFCC"/>
                </a:solidFill>
                <a:effectLst>
                  <a:outerShdw blurRad="38100" dist="38100" dir="2700000" algn="tl">
                    <a:srgbClr val="000000"/>
                  </a:outerShdw>
                </a:effectLst>
                <a:latin typeface="幼圆" pitchFamily="49" charset="-122"/>
              </a:rPr>
              <a:t>D) </a:t>
            </a:r>
            <a:r>
              <a:rPr kumimoji="1" lang="zh-CN" altLang="en-US" sz="2000" b="0" dirty="0">
                <a:solidFill>
                  <a:srgbClr val="FFFFCC"/>
                </a:solidFill>
                <a:effectLst>
                  <a:outerShdw blurRad="38100" dist="38100" dir="2700000" algn="tl">
                    <a:srgbClr val="000000"/>
                  </a:outerShdw>
                </a:effectLst>
                <a:latin typeface="幼圆" pitchFamily="49" charset="-122"/>
              </a:rPr>
              <a:t>链表</a:t>
            </a:r>
          </a:p>
          <a:p>
            <a:pPr marL="609600" indent="-609600">
              <a:lnSpc>
                <a:spcPct val="120000"/>
              </a:lnSpc>
              <a:buClr>
                <a:schemeClr val="folHlink"/>
              </a:buClr>
              <a:buFont typeface="Wingdings" pitchFamily="2" charset="2"/>
              <a:buNone/>
              <a:defRPr/>
            </a:pPr>
            <a:r>
              <a:rPr kumimoji="1" lang="en-US" altLang="zh-CN" sz="2000" b="0" dirty="0">
                <a:solidFill>
                  <a:srgbClr val="FFFFCC"/>
                </a:solidFill>
                <a:effectLst>
                  <a:outerShdw blurRad="38100" dist="38100" dir="2700000" algn="tl">
                    <a:srgbClr val="000000"/>
                  </a:outerShdw>
                </a:effectLst>
                <a:latin typeface="幼圆" pitchFamily="49" charset="-122"/>
              </a:rPr>
              <a:t>3</a:t>
            </a:r>
            <a:r>
              <a:rPr kumimoji="1" lang="zh-CN" altLang="en-US" sz="2000" b="0" dirty="0">
                <a:solidFill>
                  <a:srgbClr val="FFFFCC"/>
                </a:solidFill>
                <a:effectLst>
                  <a:outerShdw blurRad="38100" dist="38100" dir="2700000" algn="tl">
                    <a:srgbClr val="000000"/>
                  </a:outerShdw>
                </a:effectLst>
                <a:latin typeface="幼圆" pitchFamily="49" charset="-122"/>
              </a:rPr>
              <a:t>、下列关于栈的叙述中正确的是（      ）</a:t>
            </a:r>
          </a:p>
          <a:p>
            <a:pPr marL="609600" indent="-609600">
              <a:lnSpc>
                <a:spcPct val="120000"/>
              </a:lnSpc>
              <a:buClr>
                <a:schemeClr val="folHlink"/>
              </a:buClr>
              <a:buFont typeface="Wingdings" pitchFamily="2" charset="2"/>
              <a:buNone/>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A)</a:t>
            </a:r>
            <a:r>
              <a:rPr kumimoji="1" lang="zh-CN" altLang="en-US" sz="2000" b="0" dirty="0">
                <a:solidFill>
                  <a:srgbClr val="FFFFCC"/>
                </a:solidFill>
                <a:effectLst>
                  <a:outerShdw blurRad="38100" dist="38100" dir="2700000" algn="tl">
                    <a:srgbClr val="000000"/>
                  </a:outerShdw>
                </a:effectLst>
                <a:latin typeface="幼圆" pitchFamily="49" charset="-122"/>
              </a:rPr>
              <a:t>在栈中只能插入数据          </a:t>
            </a:r>
            <a:r>
              <a:rPr kumimoji="1" lang="en-US" altLang="zh-CN" sz="2000" b="0" dirty="0">
                <a:solidFill>
                  <a:srgbClr val="FFFFCC"/>
                </a:solidFill>
                <a:effectLst>
                  <a:outerShdw blurRad="38100" dist="38100" dir="2700000" algn="tl">
                    <a:srgbClr val="000000"/>
                  </a:outerShdw>
                </a:effectLst>
                <a:latin typeface="幼圆" pitchFamily="49" charset="-122"/>
              </a:rPr>
              <a:t>B)</a:t>
            </a:r>
            <a:r>
              <a:rPr kumimoji="1" lang="zh-CN" altLang="en-US" sz="2000" b="0" dirty="0">
                <a:solidFill>
                  <a:srgbClr val="FFFFCC"/>
                </a:solidFill>
                <a:effectLst>
                  <a:outerShdw blurRad="38100" dist="38100" dir="2700000" algn="tl">
                    <a:srgbClr val="000000"/>
                  </a:outerShdw>
                </a:effectLst>
                <a:latin typeface="幼圆" pitchFamily="49" charset="-122"/>
              </a:rPr>
              <a:t>在栈中只能删除数据</a:t>
            </a:r>
          </a:p>
          <a:p>
            <a:pPr marL="609600" indent="-609600">
              <a:lnSpc>
                <a:spcPct val="120000"/>
              </a:lnSpc>
              <a:buClr>
                <a:schemeClr val="folHlink"/>
              </a:buClr>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C)</a:t>
            </a:r>
            <a:r>
              <a:rPr kumimoji="1" lang="zh-CN" altLang="en-US" sz="2000" b="0" dirty="0">
                <a:solidFill>
                  <a:srgbClr val="FFFFCC"/>
                </a:solidFill>
                <a:effectLst>
                  <a:outerShdw blurRad="38100" dist="38100" dir="2700000" algn="tl">
                    <a:srgbClr val="000000"/>
                  </a:outerShdw>
                </a:effectLst>
                <a:latin typeface="幼圆" pitchFamily="49" charset="-122"/>
              </a:rPr>
              <a:t>栈是先进先出的线性表        </a:t>
            </a:r>
            <a:r>
              <a:rPr kumimoji="1" lang="en-US" altLang="zh-CN" sz="2000" b="0" dirty="0">
                <a:solidFill>
                  <a:srgbClr val="FFFFCC"/>
                </a:solidFill>
                <a:effectLst>
                  <a:outerShdw blurRad="38100" dist="38100" dir="2700000" algn="tl">
                    <a:srgbClr val="000000"/>
                  </a:outerShdw>
                </a:effectLst>
                <a:latin typeface="幼圆" pitchFamily="49" charset="-122"/>
              </a:rPr>
              <a:t>D)</a:t>
            </a:r>
            <a:r>
              <a:rPr kumimoji="1" lang="zh-CN" altLang="en-US" sz="2000" b="0" dirty="0">
                <a:solidFill>
                  <a:srgbClr val="FFFFCC"/>
                </a:solidFill>
                <a:effectLst>
                  <a:outerShdw blurRad="38100" dist="38100" dir="2700000" algn="tl">
                    <a:srgbClr val="000000"/>
                  </a:outerShdw>
                </a:effectLst>
                <a:latin typeface="幼圆" pitchFamily="49" charset="-122"/>
              </a:rPr>
              <a:t>栈是后进先出的线性表</a:t>
            </a:r>
          </a:p>
          <a:p>
            <a:pPr marL="609600" indent="-609600">
              <a:lnSpc>
                <a:spcPct val="120000"/>
              </a:lnSpc>
              <a:buClr>
                <a:schemeClr val="folHlink"/>
              </a:buClr>
              <a:buFont typeface="Wingdings" pitchFamily="2" charset="2"/>
              <a:buNone/>
              <a:defRPr/>
            </a:pPr>
            <a:r>
              <a:rPr kumimoji="1" lang="en-US" altLang="zh-CN" sz="2000" b="0" dirty="0">
                <a:solidFill>
                  <a:srgbClr val="FFFFCC"/>
                </a:solidFill>
                <a:effectLst>
                  <a:outerShdw blurRad="38100" dist="38100" dir="2700000" algn="tl">
                    <a:srgbClr val="000000"/>
                  </a:outerShdw>
                </a:effectLst>
                <a:latin typeface="幼圆" pitchFamily="49" charset="-122"/>
              </a:rPr>
              <a:t>4</a:t>
            </a:r>
            <a:r>
              <a:rPr kumimoji="1" lang="zh-CN" altLang="en-US" sz="2000" b="0" dirty="0">
                <a:solidFill>
                  <a:srgbClr val="FFFFCC"/>
                </a:solidFill>
                <a:effectLst>
                  <a:outerShdw blurRad="38100" dist="38100" dir="2700000" algn="tl">
                    <a:srgbClr val="000000"/>
                  </a:outerShdw>
                </a:effectLst>
                <a:latin typeface="幼圆" pitchFamily="49" charset="-122"/>
              </a:rPr>
              <a:t>、下列关于队列的叙述中正确的是（      ）</a:t>
            </a:r>
          </a:p>
          <a:p>
            <a:pPr marL="609600" indent="-609600">
              <a:lnSpc>
                <a:spcPct val="120000"/>
              </a:lnSpc>
              <a:buClr>
                <a:schemeClr val="folHlink"/>
              </a:buClr>
              <a:buFont typeface="Wingdings" pitchFamily="2" charset="2"/>
              <a:buNone/>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A)</a:t>
            </a:r>
            <a:r>
              <a:rPr kumimoji="1" lang="zh-CN" altLang="en-US" sz="2000" b="0" dirty="0">
                <a:solidFill>
                  <a:srgbClr val="FFFFCC"/>
                </a:solidFill>
                <a:effectLst>
                  <a:outerShdw blurRad="38100" dist="38100" dir="2700000" algn="tl">
                    <a:srgbClr val="000000"/>
                  </a:outerShdw>
                </a:effectLst>
                <a:latin typeface="幼圆" pitchFamily="49" charset="-122"/>
              </a:rPr>
              <a:t>在队列中只能插入数据        </a:t>
            </a:r>
            <a:r>
              <a:rPr kumimoji="1" lang="en-US" altLang="zh-CN" sz="2000" b="0" dirty="0">
                <a:solidFill>
                  <a:srgbClr val="FFFFCC"/>
                </a:solidFill>
                <a:effectLst>
                  <a:outerShdw blurRad="38100" dist="38100" dir="2700000" algn="tl">
                    <a:srgbClr val="000000"/>
                  </a:outerShdw>
                </a:effectLst>
                <a:latin typeface="幼圆" pitchFamily="49" charset="-122"/>
              </a:rPr>
              <a:t>B)</a:t>
            </a:r>
            <a:r>
              <a:rPr kumimoji="1" lang="zh-CN" altLang="en-US" sz="2000" b="0" dirty="0">
                <a:solidFill>
                  <a:srgbClr val="FFFFCC"/>
                </a:solidFill>
                <a:effectLst>
                  <a:outerShdw blurRad="38100" dist="38100" dir="2700000" algn="tl">
                    <a:srgbClr val="000000"/>
                  </a:outerShdw>
                </a:effectLst>
                <a:latin typeface="幼圆" pitchFamily="49" charset="-122"/>
              </a:rPr>
              <a:t>在队列中只能删除数据</a:t>
            </a:r>
          </a:p>
          <a:p>
            <a:pPr marL="609600" indent="-609600">
              <a:lnSpc>
                <a:spcPct val="120000"/>
              </a:lnSpc>
              <a:buClr>
                <a:schemeClr val="folHlink"/>
              </a:buClr>
              <a:buFont typeface="Wingdings" pitchFamily="2" charset="2"/>
              <a:buNone/>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C)</a:t>
            </a:r>
            <a:r>
              <a:rPr kumimoji="1" lang="zh-CN" altLang="en-US" sz="2000" b="0" dirty="0">
                <a:solidFill>
                  <a:srgbClr val="FFFFCC"/>
                </a:solidFill>
                <a:effectLst>
                  <a:outerShdw blurRad="38100" dist="38100" dir="2700000" algn="tl">
                    <a:srgbClr val="000000"/>
                  </a:outerShdw>
                </a:effectLst>
                <a:latin typeface="幼圆" pitchFamily="49" charset="-122"/>
              </a:rPr>
              <a:t>队列是先进先出的线性表      </a:t>
            </a:r>
            <a:r>
              <a:rPr kumimoji="1" lang="en-US" altLang="zh-CN" sz="2000" b="0" dirty="0">
                <a:solidFill>
                  <a:srgbClr val="FFFFCC"/>
                </a:solidFill>
                <a:effectLst>
                  <a:outerShdw blurRad="38100" dist="38100" dir="2700000" algn="tl">
                    <a:srgbClr val="000000"/>
                  </a:outerShdw>
                </a:effectLst>
                <a:latin typeface="幼圆" pitchFamily="49" charset="-122"/>
              </a:rPr>
              <a:t>D)</a:t>
            </a:r>
            <a:r>
              <a:rPr kumimoji="1" lang="zh-CN" altLang="en-US" sz="2000" b="0" dirty="0">
                <a:solidFill>
                  <a:srgbClr val="FFFFCC"/>
                </a:solidFill>
                <a:effectLst>
                  <a:outerShdw blurRad="38100" dist="38100" dir="2700000" algn="tl">
                    <a:srgbClr val="000000"/>
                  </a:outerShdw>
                </a:effectLst>
                <a:latin typeface="幼圆" pitchFamily="49" charset="-122"/>
              </a:rPr>
              <a:t>队列是后进先出的线性表</a:t>
            </a:r>
          </a:p>
        </p:txBody>
      </p:sp>
      <p:sp>
        <p:nvSpPr>
          <p:cNvPr id="23558" name="矩形 1"/>
          <p:cNvSpPr>
            <a:spLocks noChangeArrowheads="1"/>
          </p:cNvSpPr>
          <p:nvPr/>
        </p:nvSpPr>
        <p:spPr bwMode="auto">
          <a:xfrm>
            <a:off x="381000" y="381000"/>
            <a:ext cx="2819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FF00"/>
                </a:solidFill>
                <a:latin typeface="Arial Black" pitchFamily="34" charset="0"/>
              </a:rPr>
              <a:t>五、队列</a:t>
            </a:r>
          </a:p>
        </p:txBody>
      </p:sp>
      <p:sp>
        <p:nvSpPr>
          <p:cNvPr id="2" name="TextBox 1"/>
          <p:cNvSpPr txBox="1"/>
          <p:nvPr/>
        </p:nvSpPr>
        <p:spPr>
          <a:xfrm>
            <a:off x="3810000" y="1084064"/>
            <a:ext cx="370614" cy="363736"/>
          </a:xfrm>
          <a:prstGeom prst="rect">
            <a:avLst/>
          </a:prstGeom>
          <a:noFill/>
        </p:spPr>
        <p:txBody>
          <a:bodyPr wrap="none" rtlCol="0">
            <a:spAutoFit/>
          </a:bodyPr>
          <a:lstStyle/>
          <a:p>
            <a:r>
              <a:rPr lang="en-US" altLang="zh-CN" sz="2000" dirty="0">
                <a:solidFill>
                  <a:srgbClr val="FF0000"/>
                </a:solidFill>
              </a:rPr>
              <a:t>C</a:t>
            </a:r>
            <a:endParaRPr lang="zh-CN" altLang="en-US" sz="2000" dirty="0">
              <a:solidFill>
                <a:srgbClr val="FF0000"/>
              </a:solidFill>
            </a:endParaRPr>
          </a:p>
        </p:txBody>
      </p:sp>
      <p:sp>
        <p:nvSpPr>
          <p:cNvPr id="8" name="TextBox 7"/>
          <p:cNvSpPr txBox="1"/>
          <p:nvPr/>
        </p:nvSpPr>
        <p:spPr>
          <a:xfrm>
            <a:off x="5115786" y="2895600"/>
            <a:ext cx="370614" cy="400110"/>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
        <p:nvSpPr>
          <p:cNvPr id="9" name="TextBox 8"/>
          <p:cNvSpPr txBox="1"/>
          <p:nvPr/>
        </p:nvSpPr>
        <p:spPr>
          <a:xfrm>
            <a:off x="4619625" y="3638490"/>
            <a:ext cx="370614" cy="400110"/>
          </a:xfrm>
          <a:prstGeom prst="rect">
            <a:avLst/>
          </a:prstGeom>
          <a:noFill/>
        </p:spPr>
        <p:txBody>
          <a:bodyPr wrap="none" rtlCol="0">
            <a:spAutoFit/>
          </a:bodyPr>
          <a:lstStyle/>
          <a:p>
            <a:r>
              <a:rPr lang="en-US" altLang="zh-CN" sz="2000" dirty="0">
                <a:solidFill>
                  <a:srgbClr val="FF0000"/>
                </a:solidFill>
              </a:rPr>
              <a:t>D</a:t>
            </a:r>
            <a:endParaRPr lang="zh-CN" altLang="en-US" sz="2000" dirty="0">
              <a:solidFill>
                <a:srgbClr val="FF0000"/>
              </a:solidFill>
            </a:endParaRPr>
          </a:p>
        </p:txBody>
      </p:sp>
      <p:sp>
        <p:nvSpPr>
          <p:cNvPr id="10" name="TextBox 9"/>
          <p:cNvSpPr txBox="1"/>
          <p:nvPr/>
        </p:nvSpPr>
        <p:spPr>
          <a:xfrm>
            <a:off x="4804932" y="4724400"/>
            <a:ext cx="370614" cy="400110"/>
          </a:xfrm>
          <a:prstGeom prst="rect">
            <a:avLst/>
          </a:prstGeom>
          <a:noFill/>
        </p:spPr>
        <p:txBody>
          <a:bodyPr wrap="none" rtlCol="0">
            <a:spAutoFit/>
          </a:bodyPr>
          <a:lstStyle/>
          <a:p>
            <a:r>
              <a:rPr lang="en-US" altLang="zh-CN" sz="2000" dirty="0">
                <a:solidFill>
                  <a:srgbClr val="FF0000"/>
                </a:solidFill>
              </a:rPr>
              <a:t>C</a:t>
            </a:r>
            <a:endParaRPr lang="zh-CN" altLang="en-US" sz="2000" dirty="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20" name="页脚占位符 2"/>
          <p:cNvSpPr>
            <a:spLocks noGrp="1"/>
          </p:cNvSpPr>
          <p:nvPr>
            <p:ph type="ftr" sz="quarter" idx="11"/>
          </p:nvPr>
        </p:nvSpPr>
        <p:spPr/>
        <p:txBody>
          <a:bodyPr/>
          <a:lstStyle/>
          <a:p>
            <a:pPr>
              <a:defRPr/>
            </a:pPr>
            <a:r>
              <a:rPr lang="en-US" altLang="zh-CN"/>
              <a:t>二级公共基础知识</a:t>
            </a:r>
          </a:p>
        </p:txBody>
      </p:sp>
      <p:sp>
        <p:nvSpPr>
          <p:cNvPr id="21" name="灯片编号占位符 3"/>
          <p:cNvSpPr>
            <a:spLocks noGrp="1"/>
          </p:cNvSpPr>
          <p:nvPr>
            <p:ph type="sldNum" sz="quarter" idx="12"/>
          </p:nvPr>
        </p:nvSpPr>
        <p:spPr/>
        <p:txBody>
          <a:bodyPr/>
          <a:lstStyle/>
          <a:p>
            <a:pPr>
              <a:defRPr/>
            </a:pPr>
            <a:fld id="{B83B6AE5-3F3B-4611-8D47-B7CE108DCC92}" type="slidenum">
              <a:rPr lang="en-US" altLang="zh-CN"/>
              <a:pPr>
                <a:defRPr/>
              </a:pPr>
              <a:t>23</a:t>
            </a:fld>
            <a:endParaRPr lang="en-US" altLang="zh-CN"/>
          </a:p>
        </p:txBody>
      </p:sp>
      <p:sp>
        <p:nvSpPr>
          <p:cNvPr id="24581" name="Text Box 4"/>
          <p:cNvSpPr txBox="1">
            <a:spLocks noChangeArrowheads="1"/>
          </p:cNvSpPr>
          <p:nvPr/>
        </p:nvSpPr>
        <p:spPr bwMode="auto">
          <a:xfrm>
            <a:off x="250825" y="381000"/>
            <a:ext cx="4854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a:solidFill>
                  <a:srgbClr val="FFFF00"/>
                </a:solidFill>
                <a:latin typeface="Arial Black" pitchFamily="34" charset="0"/>
              </a:rPr>
              <a:t>六、循环队列</a:t>
            </a:r>
          </a:p>
        </p:txBody>
      </p:sp>
      <p:grpSp>
        <p:nvGrpSpPr>
          <p:cNvPr id="24582" name="Group 37"/>
          <p:cNvGrpSpPr>
            <a:grpSpLocks/>
          </p:cNvGrpSpPr>
          <p:nvPr/>
        </p:nvGrpSpPr>
        <p:grpSpPr bwMode="auto">
          <a:xfrm>
            <a:off x="2514600" y="1295400"/>
            <a:ext cx="4033838" cy="4033838"/>
            <a:chOff x="1292" y="572"/>
            <a:chExt cx="3131" cy="3131"/>
          </a:xfrm>
        </p:grpSpPr>
        <p:sp>
          <p:nvSpPr>
            <p:cNvPr id="24587" name="Oval 38"/>
            <p:cNvSpPr>
              <a:spLocks noChangeArrowheads="1"/>
            </p:cNvSpPr>
            <p:nvPr/>
          </p:nvSpPr>
          <p:spPr bwMode="auto">
            <a:xfrm>
              <a:off x="1767" y="1047"/>
              <a:ext cx="2180" cy="2180"/>
            </a:xfrm>
            <a:prstGeom prst="ellips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88" name="Oval 39"/>
            <p:cNvSpPr>
              <a:spLocks noChangeArrowheads="1"/>
            </p:cNvSpPr>
            <p:nvPr/>
          </p:nvSpPr>
          <p:spPr bwMode="auto">
            <a:xfrm>
              <a:off x="1292" y="572"/>
              <a:ext cx="3130" cy="3130"/>
            </a:xfrm>
            <a:prstGeom prst="ellips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89" name="Line 40"/>
            <p:cNvSpPr>
              <a:spLocks noChangeShapeType="1"/>
            </p:cNvSpPr>
            <p:nvPr/>
          </p:nvSpPr>
          <p:spPr bwMode="auto">
            <a:xfrm>
              <a:off x="1292"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90" name="Line 41"/>
            <p:cNvSpPr>
              <a:spLocks noChangeShapeType="1"/>
            </p:cNvSpPr>
            <p:nvPr/>
          </p:nvSpPr>
          <p:spPr bwMode="auto">
            <a:xfrm rot="-5400000">
              <a:off x="1292"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91" name="Line 42"/>
            <p:cNvSpPr>
              <a:spLocks noChangeShapeType="1"/>
            </p:cNvSpPr>
            <p:nvPr/>
          </p:nvSpPr>
          <p:spPr bwMode="auto">
            <a:xfrm rot="4264047" flipH="1">
              <a:off x="1293"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92" name="Line 43"/>
            <p:cNvSpPr>
              <a:spLocks noChangeShapeType="1"/>
            </p:cNvSpPr>
            <p:nvPr/>
          </p:nvSpPr>
          <p:spPr bwMode="auto">
            <a:xfrm rot="-4264047">
              <a:off x="1293"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93" name="Line 44"/>
            <p:cNvSpPr>
              <a:spLocks noChangeShapeType="1"/>
            </p:cNvSpPr>
            <p:nvPr/>
          </p:nvSpPr>
          <p:spPr bwMode="auto">
            <a:xfrm rot="7901146" flipH="1">
              <a:off x="1293" y="2138"/>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94" name="Line 45"/>
            <p:cNvSpPr>
              <a:spLocks noChangeShapeType="1"/>
            </p:cNvSpPr>
            <p:nvPr/>
          </p:nvSpPr>
          <p:spPr bwMode="auto">
            <a:xfrm rot="-1474985">
              <a:off x="1293" y="2137"/>
              <a:ext cx="3130" cy="1"/>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95" name="Line 46"/>
            <p:cNvSpPr>
              <a:spLocks noChangeShapeType="1"/>
            </p:cNvSpPr>
            <p:nvPr/>
          </p:nvSpPr>
          <p:spPr bwMode="auto">
            <a:xfrm rot="-7901146">
              <a:off x="1293" y="2138"/>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96" name="Line 47"/>
            <p:cNvSpPr>
              <a:spLocks noChangeShapeType="1"/>
            </p:cNvSpPr>
            <p:nvPr/>
          </p:nvSpPr>
          <p:spPr bwMode="auto">
            <a:xfrm rot="1474985" flipH="1">
              <a:off x="1293" y="2137"/>
              <a:ext cx="3130" cy="1"/>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97" name="Oval 48"/>
            <p:cNvSpPr>
              <a:spLocks noChangeArrowheads="1"/>
            </p:cNvSpPr>
            <p:nvPr/>
          </p:nvSpPr>
          <p:spPr bwMode="auto">
            <a:xfrm>
              <a:off x="1767" y="1047"/>
              <a:ext cx="2180" cy="2180"/>
            </a:xfrm>
            <a:prstGeom prst="ellipse">
              <a:avLst/>
            </a:prstGeom>
            <a:solidFill>
              <a:srgbClr val="000099"/>
            </a:solidFill>
            <a:ln w="12700" cap="sq">
              <a:solidFill>
                <a:srgbClr val="FFFF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4583" name="Line 49"/>
          <p:cNvSpPr>
            <a:spLocks noChangeShapeType="1"/>
          </p:cNvSpPr>
          <p:nvPr/>
        </p:nvSpPr>
        <p:spPr bwMode="auto">
          <a:xfrm flipV="1">
            <a:off x="3865563" y="5443538"/>
            <a:ext cx="144462" cy="360362"/>
          </a:xfrm>
          <a:prstGeom prst="line">
            <a:avLst/>
          </a:prstGeom>
          <a:noFill/>
          <a:ln w="12700" cap="sq">
            <a:solidFill>
              <a:srgbClr val="FF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84" name="Line 50"/>
          <p:cNvSpPr>
            <a:spLocks noChangeShapeType="1"/>
          </p:cNvSpPr>
          <p:nvPr/>
        </p:nvSpPr>
        <p:spPr bwMode="auto">
          <a:xfrm flipV="1">
            <a:off x="4038600" y="5486400"/>
            <a:ext cx="144463" cy="360363"/>
          </a:xfrm>
          <a:prstGeom prst="line">
            <a:avLst/>
          </a:prstGeom>
          <a:noFill/>
          <a:ln w="12700" cap="sq">
            <a:solidFill>
              <a:srgbClr val="FF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85" name="Text Box 51"/>
          <p:cNvSpPr txBox="1">
            <a:spLocks noChangeArrowheads="1"/>
          </p:cNvSpPr>
          <p:nvPr/>
        </p:nvSpPr>
        <p:spPr bwMode="auto">
          <a:xfrm>
            <a:off x="3162300" y="5688013"/>
            <a:ext cx="727075" cy="4572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400" b="0">
                <a:solidFill>
                  <a:srgbClr val="FFFFFF"/>
                </a:solidFill>
                <a:ea typeface="宋体" pitchFamily="2" charset="-122"/>
              </a:rPr>
              <a:t>rear</a:t>
            </a:r>
          </a:p>
        </p:txBody>
      </p:sp>
      <p:sp>
        <p:nvSpPr>
          <p:cNvPr id="24586" name="Text Box 52"/>
          <p:cNvSpPr txBox="1">
            <a:spLocks noChangeArrowheads="1"/>
          </p:cNvSpPr>
          <p:nvPr/>
        </p:nvSpPr>
        <p:spPr bwMode="auto">
          <a:xfrm>
            <a:off x="3797300" y="5807075"/>
            <a:ext cx="793750" cy="4572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400" b="0">
                <a:solidFill>
                  <a:srgbClr val="FFFFFF"/>
                </a:solidFill>
                <a:ea typeface="宋体" pitchFamily="2" charset="-122"/>
              </a:rPr>
              <a:t>front</a:t>
            </a:r>
          </a:p>
        </p:txBody>
      </p:sp>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78" name="页脚占位符 2"/>
          <p:cNvSpPr>
            <a:spLocks noGrp="1"/>
          </p:cNvSpPr>
          <p:nvPr>
            <p:ph type="ftr" sz="quarter" idx="11"/>
          </p:nvPr>
        </p:nvSpPr>
        <p:spPr/>
        <p:txBody>
          <a:bodyPr/>
          <a:lstStyle/>
          <a:p>
            <a:pPr>
              <a:defRPr/>
            </a:pPr>
            <a:r>
              <a:rPr lang="en-US" altLang="zh-CN"/>
              <a:t>二级公共基础知识</a:t>
            </a:r>
          </a:p>
        </p:txBody>
      </p:sp>
      <p:sp>
        <p:nvSpPr>
          <p:cNvPr id="79" name="灯片编号占位符 3"/>
          <p:cNvSpPr>
            <a:spLocks noGrp="1"/>
          </p:cNvSpPr>
          <p:nvPr>
            <p:ph type="sldNum" sz="quarter" idx="12"/>
          </p:nvPr>
        </p:nvSpPr>
        <p:spPr/>
        <p:txBody>
          <a:bodyPr/>
          <a:lstStyle/>
          <a:p>
            <a:pPr>
              <a:defRPr/>
            </a:pPr>
            <a:fld id="{8577A3E7-8DF5-4011-B5DD-AFAD24903E0B}" type="slidenum">
              <a:rPr lang="en-US" altLang="zh-CN"/>
              <a:pPr>
                <a:defRPr/>
              </a:pPr>
              <a:t>24</a:t>
            </a:fld>
            <a:endParaRPr lang="en-US" altLang="zh-CN"/>
          </a:p>
        </p:txBody>
      </p:sp>
      <p:grpSp>
        <p:nvGrpSpPr>
          <p:cNvPr id="25605" name="Group 78"/>
          <p:cNvGrpSpPr>
            <a:grpSpLocks/>
          </p:cNvGrpSpPr>
          <p:nvPr/>
        </p:nvGrpSpPr>
        <p:grpSpPr bwMode="auto">
          <a:xfrm>
            <a:off x="403225" y="2425700"/>
            <a:ext cx="1943100" cy="1943100"/>
            <a:chOff x="1292" y="572"/>
            <a:chExt cx="3131" cy="3131"/>
          </a:xfrm>
        </p:grpSpPr>
        <p:sp>
          <p:nvSpPr>
            <p:cNvPr id="25670" name="Oval 79"/>
            <p:cNvSpPr>
              <a:spLocks noChangeArrowheads="1"/>
            </p:cNvSpPr>
            <p:nvPr/>
          </p:nvSpPr>
          <p:spPr bwMode="auto">
            <a:xfrm>
              <a:off x="1767" y="1047"/>
              <a:ext cx="2180" cy="2180"/>
            </a:xfrm>
            <a:prstGeom prst="ellips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71" name="Oval 80"/>
            <p:cNvSpPr>
              <a:spLocks noChangeArrowheads="1"/>
            </p:cNvSpPr>
            <p:nvPr/>
          </p:nvSpPr>
          <p:spPr bwMode="auto">
            <a:xfrm>
              <a:off x="1292" y="572"/>
              <a:ext cx="3130" cy="3130"/>
            </a:xfrm>
            <a:prstGeom prst="ellips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72" name="Line 81"/>
            <p:cNvSpPr>
              <a:spLocks noChangeShapeType="1"/>
            </p:cNvSpPr>
            <p:nvPr/>
          </p:nvSpPr>
          <p:spPr bwMode="auto">
            <a:xfrm>
              <a:off x="1292"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73" name="Line 82"/>
            <p:cNvSpPr>
              <a:spLocks noChangeShapeType="1"/>
            </p:cNvSpPr>
            <p:nvPr/>
          </p:nvSpPr>
          <p:spPr bwMode="auto">
            <a:xfrm rot="-5400000">
              <a:off x="1292"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74" name="Line 83"/>
            <p:cNvSpPr>
              <a:spLocks noChangeShapeType="1"/>
            </p:cNvSpPr>
            <p:nvPr/>
          </p:nvSpPr>
          <p:spPr bwMode="auto">
            <a:xfrm rot="4264047" flipH="1">
              <a:off x="1293"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75" name="Line 84"/>
            <p:cNvSpPr>
              <a:spLocks noChangeShapeType="1"/>
            </p:cNvSpPr>
            <p:nvPr/>
          </p:nvSpPr>
          <p:spPr bwMode="auto">
            <a:xfrm rot="-4264047">
              <a:off x="1293"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76" name="Line 85"/>
            <p:cNvSpPr>
              <a:spLocks noChangeShapeType="1"/>
            </p:cNvSpPr>
            <p:nvPr/>
          </p:nvSpPr>
          <p:spPr bwMode="auto">
            <a:xfrm rot="7901146" flipH="1">
              <a:off x="1293" y="2138"/>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77" name="Line 86"/>
            <p:cNvSpPr>
              <a:spLocks noChangeShapeType="1"/>
            </p:cNvSpPr>
            <p:nvPr/>
          </p:nvSpPr>
          <p:spPr bwMode="auto">
            <a:xfrm rot="-1474985">
              <a:off x="1293" y="2137"/>
              <a:ext cx="3130" cy="1"/>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78" name="Line 87"/>
            <p:cNvSpPr>
              <a:spLocks noChangeShapeType="1"/>
            </p:cNvSpPr>
            <p:nvPr/>
          </p:nvSpPr>
          <p:spPr bwMode="auto">
            <a:xfrm rot="-7901146">
              <a:off x="1293" y="2138"/>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79" name="Line 88"/>
            <p:cNvSpPr>
              <a:spLocks noChangeShapeType="1"/>
            </p:cNvSpPr>
            <p:nvPr/>
          </p:nvSpPr>
          <p:spPr bwMode="auto">
            <a:xfrm rot="1474985" flipH="1">
              <a:off x="1293" y="2137"/>
              <a:ext cx="3130" cy="1"/>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80" name="Oval 89"/>
            <p:cNvSpPr>
              <a:spLocks noChangeArrowheads="1"/>
            </p:cNvSpPr>
            <p:nvPr/>
          </p:nvSpPr>
          <p:spPr bwMode="auto">
            <a:xfrm>
              <a:off x="1767" y="1047"/>
              <a:ext cx="2180" cy="2180"/>
            </a:xfrm>
            <a:prstGeom prst="ellipse">
              <a:avLst/>
            </a:prstGeom>
            <a:solidFill>
              <a:srgbClr val="000099"/>
            </a:solidFill>
            <a:ln w="12700" cap="sq">
              <a:solidFill>
                <a:srgbClr val="FFFF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5606" name="Text Box 90"/>
          <p:cNvSpPr txBox="1">
            <a:spLocks noChangeArrowheads="1"/>
          </p:cNvSpPr>
          <p:nvPr/>
        </p:nvSpPr>
        <p:spPr bwMode="auto">
          <a:xfrm>
            <a:off x="692150" y="1584325"/>
            <a:ext cx="3486150" cy="39687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000" b="0">
                <a:solidFill>
                  <a:srgbClr val="FFFFFF"/>
                </a:solidFill>
                <a:latin typeface="幼圆" pitchFamily="49" charset="-122"/>
              </a:rPr>
              <a:t>入队顺序：</a:t>
            </a:r>
            <a:r>
              <a:rPr lang="en-US" altLang="zh-CN" sz="2000" b="0">
                <a:solidFill>
                  <a:srgbClr val="FFFFFF"/>
                </a:solidFill>
                <a:latin typeface="幼圆" pitchFamily="49" charset="-122"/>
              </a:rPr>
              <a:t>a</a:t>
            </a:r>
            <a:r>
              <a:rPr lang="zh-CN" altLang="en-US" sz="2000" b="0">
                <a:solidFill>
                  <a:srgbClr val="FFFFFF"/>
                </a:solidFill>
                <a:latin typeface="幼圆" pitchFamily="49" charset="-122"/>
              </a:rPr>
              <a:t>、</a:t>
            </a:r>
            <a:r>
              <a:rPr lang="en-US" altLang="zh-CN" sz="2000" b="0">
                <a:solidFill>
                  <a:srgbClr val="FFFFFF"/>
                </a:solidFill>
                <a:latin typeface="幼圆" pitchFamily="49" charset="-122"/>
              </a:rPr>
              <a:t>b</a:t>
            </a:r>
            <a:r>
              <a:rPr lang="zh-CN" altLang="en-US" sz="2000" b="0">
                <a:solidFill>
                  <a:srgbClr val="FFFFFF"/>
                </a:solidFill>
                <a:latin typeface="幼圆" pitchFamily="49" charset="-122"/>
              </a:rPr>
              <a:t>、</a:t>
            </a:r>
            <a:r>
              <a:rPr lang="en-US" altLang="zh-CN" sz="2000" b="0">
                <a:solidFill>
                  <a:srgbClr val="FFFFFF"/>
                </a:solidFill>
                <a:latin typeface="幼圆" pitchFamily="49" charset="-122"/>
              </a:rPr>
              <a:t>c</a:t>
            </a:r>
            <a:r>
              <a:rPr lang="zh-CN" altLang="en-US" sz="2000" b="0">
                <a:solidFill>
                  <a:srgbClr val="FFFFFF"/>
                </a:solidFill>
                <a:latin typeface="幼圆" pitchFamily="49" charset="-122"/>
              </a:rPr>
              <a:t>、</a:t>
            </a:r>
            <a:r>
              <a:rPr lang="en-US" altLang="zh-CN" sz="2000" b="0">
                <a:solidFill>
                  <a:srgbClr val="FFFFFF"/>
                </a:solidFill>
                <a:latin typeface="幼圆" pitchFamily="49" charset="-122"/>
              </a:rPr>
              <a:t>d</a:t>
            </a:r>
            <a:r>
              <a:rPr lang="zh-CN" altLang="en-US" sz="2000" b="0">
                <a:solidFill>
                  <a:srgbClr val="FFFFFF"/>
                </a:solidFill>
                <a:latin typeface="幼圆" pitchFamily="49" charset="-122"/>
              </a:rPr>
              <a:t>、</a:t>
            </a:r>
            <a:r>
              <a:rPr lang="en-US" altLang="zh-CN" sz="2000" b="0">
                <a:solidFill>
                  <a:srgbClr val="FFFFFF"/>
                </a:solidFill>
                <a:latin typeface="幼圆" pitchFamily="49" charset="-122"/>
              </a:rPr>
              <a:t>e</a:t>
            </a:r>
            <a:r>
              <a:rPr lang="zh-CN" altLang="en-US" sz="2000" b="0">
                <a:solidFill>
                  <a:srgbClr val="FFFFFF"/>
                </a:solidFill>
                <a:latin typeface="幼圆" pitchFamily="49" charset="-122"/>
              </a:rPr>
              <a:t>、</a:t>
            </a:r>
            <a:r>
              <a:rPr lang="en-US" altLang="zh-CN" sz="2000" b="0">
                <a:solidFill>
                  <a:srgbClr val="FFFFFF"/>
                </a:solidFill>
                <a:latin typeface="幼圆" pitchFamily="49" charset="-122"/>
              </a:rPr>
              <a:t>f</a:t>
            </a:r>
          </a:p>
        </p:txBody>
      </p:sp>
      <p:sp>
        <p:nvSpPr>
          <p:cNvPr id="25607" name="Text Box 91"/>
          <p:cNvSpPr txBox="1">
            <a:spLocks noChangeArrowheads="1"/>
          </p:cNvSpPr>
          <p:nvPr/>
        </p:nvSpPr>
        <p:spPr bwMode="auto">
          <a:xfrm>
            <a:off x="403225" y="990600"/>
            <a:ext cx="698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a:solidFill>
                  <a:srgbClr val="FFFF00"/>
                </a:solidFill>
                <a:latin typeface="幼圆" pitchFamily="49" charset="-122"/>
              </a:rPr>
              <a:t>模拟循环队列的数据出入过程：</a:t>
            </a:r>
          </a:p>
        </p:txBody>
      </p:sp>
      <p:sp>
        <p:nvSpPr>
          <p:cNvPr id="25608" name="Text Box 92"/>
          <p:cNvSpPr txBox="1">
            <a:spLocks noChangeArrowheads="1"/>
          </p:cNvSpPr>
          <p:nvPr/>
        </p:nvSpPr>
        <p:spPr bwMode="auto">
          <a:xfrm>
            <a:off x="731838" y="5461000"/>
            <a:ext cx="1327150" cy="64135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ctr" eaLnBrk="1" hangingPunct="1"/>
            <a:r>
              <a:rPr lang="zh-CN" altLang="en-US" b="0">
                <a:solidFill>
                  <a:srgbClr val="FFFFFF"/>
                </a:solidFill>
                <a:latin typeface="幼圆" pitchFamily="49" charset="-122"/>
              </a:rPr>
              <a:t>循环队列空</a:t>
            </a:r>
          </a:p>
          <a:p>
            <a:pPr algn="ctr" eaLnBrk="1" hangingPunct="1"/>
            <a:r>
              <a:rPr lang="en-US" altLang="zh-CN" b="0">
                <a:solidFill>
                  <a:srgbClr val="FFFFFF"/>
                </a:solidFill>
                <a:latin typeface="幼圆" pitchFamily="49" charset="-122"/>
              </a:rPr>
              <a:t>front=rear</a:t>
            </a:r>
          </a:p>
        </p:txBody>
      </p:sp>
      <p:sp>
        <p:nvSpPr>
          <p:cNvPr id="25609" name="Line 93"/>
          <p:cNvSpPr>
            <a:spLocks noChangeShapeType="1"/>
          </p:cNvSpPr>
          <p:nvPr/>
        </p:nvSpPr>
        <p:spPr bwMode="auto">
          <a:xfrm flipV="1">
            <a:off x="950913" y="4402138"/>
            <a:ext cx="144462" cy="360362"/>
          </a:xfrm>
          <a:prstGeom prst="line">
            <a:avLst/>
          </a:prstGeom>
          <a:noFill/>
          <a:ln w="12700" cap="sq">
            <a:solidFill>
              <a:srgbClr val="FF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10" name="Line 94"/>
          <p:cNvSpPr>
            <a:spLocks noChangeShapeType="1"/>
          </p:cNvSpPr>
          <p:nvPr/>
        </p:nvSpPr>
        <p:spPr bwMode="auto">
          <a:xfrm flipV="1">
            <a:off x="1123950" y="4445000"/>
            <a:ext cx="144463" cy="360363"/>
          </a:xfrm>
          <a:prstGeom prst="line">
            <a:avLst/>
          </a:prstGeom>
          <a:noFill/>
          <a:ln w="12700" cap="sq">
            <a:solidFill>
              <a:srgbClr val="FF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11" name="Text Box 95"/>
          <p:cNvSpPr txBox="1">
            <a:spLocks noChangeArrowheads="1"/>
          </p:cNvSpPr>
          <p:nvPr/>
        </p:nvSpPr>
        <p:spPr bwMode="auto">
          <a:xfrm>
            <a:off x="476250" y="4646613"/>
            <a:ext cx="641350" cy="36671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rear</a:t>
            </a:r>
          </a:p>
        </p:txBody>
      </p:sp>
      <p:sp>
        <p:nvSpPr>
          <p:cNvPr id="25612" name="Text Box 96"/>
          <p:cNvSpPr txBox="1">
            <a:spLocks noChangeArrowheads="1"/>
          </p:cNvSpPr>
          <p:nvPr/>
        </p:nvSpPr>
        <p:spPr bwMode="auto">
          <a:xfrm>
            <a:off x="966788" y="4703763"/>
            <a:ext cx="755650" cy="36671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front</a:t>
            </a:r>
          </a:p>
        </p:txBody>
      </p:sp>
      <p:grpSp>
        <p:nvGrpSpPr>
          <p:cNvPr id="25613" name="Group 97"/>
          <p:cNvGrpSpPr>
            <a:grpSpLocks/>
          </p:cNvGrpSpPr>
          <p:nvPr/>
        </p:nvGrpSpPr>
        <p:grpSpPr bwMode="auto">
          <a:xfrm>
            <a:off x="2563813" y="2425700"/>
            <a:ext cx="1943100" cy="1943100"/>
            <a:chOff x="1292" y="572"/>
            <a:chExt cx="3131" cy="3131"/>
          </a:xfrm>
        </p:grpSpPr>
        <p:sp>
          <p:nvSpPr>
            <p:cNvPr id="25659" name="Oval 98"/>
            <p:cNvSpPr>
              <a:spLocks noChangeArrowheads="1"/>
            </p:cNvSpPr>
            <p:nvPr/>
          </p:nvSpPr>
          <p:spPr bwMode="auto">
            <a:xfrm>
              <a:off x="1767" y="1047"/>
              <a:ext cx="2180" cy="2180"/>
            </a:xfrm>
            <a:prstGeom prst="ellips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60" name="Oval 99"/>
            <p:cNvSpPr>
              <a:spLocks noChangeArrowheads="1"/>
            </p:cNvSpPr>
            <p:nvPr/>
          </p:nvSpPr>
          <p:spPr bwMode="auto">
            <a:xfrm>
              <a:off x="1292" y="572"/>
              <a:ext cx="3130" cy="3130"/>
            </a:xfrm>
            <a:prstGeom prst="ellips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61" name="Line 100"/>
            <p:cNvSpPr>
              <a:spLocks noChangeShapeType="1"/>
            </p:cNvSpPr>
            <p:nvPr/>
          </p:nvSpPr>
          <p:spPr bwMode="auto">
            <a:xfrm>
              <a:off x="1292"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62" name="Line 101"/>
            <p:cNvSpPr>
              <a:spLocks noChangeShapeType="1"/>
            </p:cNvSpPr>
            <p:nvPr/>
          </p:nvSpPr>
          <p:spPr bwMode="auto">
            <a:xfrm rot="-5400000">
              <a:off x="1292"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63" name="Line 102"/>
            <p:cNvSpPr>
              <a:spLocks noChangeShapeType="1"/>
            </p:cNvSpPr>
            <p:nvPr/>
          </p:nvSpPr>
          <p:spPr bwMode="auto">
            <a:xfrm rot="4264047" flipH="1">
              <a:off x="1293"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64" name="Line 103"/>
            <p:cNvSpPr>
              <a:spLocks noChangeShapeType="1"/>
            </p:cNvSpPr>
            <p:nvPr/>
          </p:nvSpPr>
          <p:spPr bwMode="auto">
            <a:xfrm rot="-4264047">
              <a:off x="1293"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65" name="Line 104"/>
            <p:cNvSpPr>
              <a:spLocks noChangeShapeType="1"/>
            </p:cNvSpPr>
            <p:nvPr/>
          </p:nvSpPr>
          <p:spPr bwMode="auto">
            <a:xfrm rot="7901146" flipH="1">
              <a:off x="1293" y="2138"/>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66" name="Line 105"/>
            <p:cNvSpPr>
              <a:spLocks noChangeShapeType="1"/>
            </p:cNvSpPr>
            <p:nvPr/>
          </p:nvSpPr>
          <p:spPr bwMode="auto">
            <a:xfrm rot="-1474985">
              <a:off x="1293" y="2137"/>
              <a:ext cx="3130" cy="1"/>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67" name="Line 106"/>
            <p:cNvSpPr>
              <a:spLocks noChangeShapeType="1"/>
            </p:cNvSpPr>
            <p:nvPr/>
          </p:nvSpPr>
          <p:spPr bwMode="auto">
            <a:xfrm rot="-7901146">
              <a:off x="1293" y="2138"/>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68" name="Line 107"/>
            <p:cNvSpPr>
              <a:spLocks noChangeShapeType="1"/>
            </p:cNvSpPr>
            <p:nvPr/>
          </p:nvSpPr>
          <p:spPr bwMode="auto">
            <a:xfrm rot="1474985" flipH="1">
              <a:off x="1293" y="2137"/>
              <a:ext cx="3130" cy="1"/>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69" name="Oval 108"/>
            <p:cNvSpPr>
              <a:spLocks noChangeArrowheads="1"/>
            </p:cNvSpPr>
            <p:nvPr/>
          </p:nvSpPr>
          <p:spPr bwMode="auto">
            <a:xfrm>
              <a:off x="1767" y="1047"/>
              <a:ext cx="2180" cy="2180"/>
            </a:xfrm>
            <a:prstGeom prst="ellipse">
              <a:avLst/>
            </a:prstGeom>
            <a:solidFill>
              <a:srgbClr val="000099"/>
            </a:solidFill>
            <a:ln w="12700" cap="sq">
              <a:solidFill>
                <a:srgbClr val="FFFF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5614" name="Text Box 109"/>
          <p:cNvSpPr txBox="1">
            <a:spLocks noChangeArrowheads="1"/>
          </p:cNvSpPr>
          <p:nvPr/>
        </p:nvSpPr>
        <p:spPr bwMode="auto">
          <a:xfrm>
            <a:off x="3240088" y="3990975"/>
            <a:ext cx="298450" cy="36671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a</a:t>
            </a:r>
          </a:p>
        </p:txBody>
      </p:sp>
      <p:sp>
        <p:nvSpPr>
          <p:cNvPr id="25615" name="Line 110"/>
          <p:cNvSpPr>
            <a:spLocks noChangeShapeType="1"/>
          </p:cNvSpPr>
          <p:nvPr/>
        </p:nvSpPr>
        <p:spPr bwMode="auto">
          <a:xfrm flipV="1">
            <a:off x="3225800" y="4445000"/>
            <a:ext cx="144463" cy="360363"/>
          </a:xfrm>
          <a:prstGeom prst="line">
            <a:avLst/>
          </a:prstGeom>
          <a:noFill/>
          <a:ln w="12700" cap="sq">
            <a:solidFill>
              <a:srgbClr val="FF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16" name="Text Box 111"/>
          <p:cNvSpPr txBox="1">
            <a:spLocks noChangeArrowheads="1"/>
          </p:cNvSpPr>
          <p:nvPr/>
        </p:nvSpPr>
        <p:spPr bwMode="auto">
          <a:xfrm>
            <a:off x="3068638" y="4703763"/>
            <a:ext cx="755650" cy="36671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front</a:t>
            </a:r>
          </a:p>
        </p:txBody>
      </p:sp>
      <p:sp>
        <p:nvSpPr>
          <p:cNvPr id="25617" name="Line 112"/>
          <p:cNvSpPr>
            <a:spLocks noChangeShapeType="1"/>
          </p:cNvSpPr>
          <p:nvPr/>
        </p:nvSpPr>
        <p:spPr bwMode="auto">
          <a:xfrm flipV="1">
            <a:off x="2822575" y="4259263"/>
            <a:ext cx="144463" cy="360362"/>
          </a:xfrm>
          <a:prstGeom prst="line">
            <a:avLst/>
          </a:prstGeom>
          <a:noFill/>
          <a:ln w="12700" cap="sq">
            <a:solidFill>
              <a:srgbClr val="FF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18" name="Text Box 113"/>
          <p:cNvSpPr txBox="1">
            <a:spLocks noChangeArrowheads="1"/>
          </p:cNvSpPr>
          <p:nvPr/>
        </p:nvSpPr>
        <p:spPr bwMode="auto">
          <a:xfrm>
            <a:off x="2347913" y="4503738"/>
            <a:ext cx="641350" cy="36671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rear</a:t>
            </a:r>
          </a:p>
        </p:txBody>
      </p:sp>
      <p:sp>
        <p:nvSpPr>
          <p:cNvPr id="25619" name="Text Box 114"/>
          <p:cNvSpPr txBox="1">
            <a:spLocks noChangeArrowheads="1"/>
          </p:cNvSpPr>
          <p:nvPr/>
        </p:nvSpPr>
        <p:spPr bwMode="auto">
          <a:xfrm>
            <a:off x="2836863" y="5461000"/>
            <a:ext cx="1212850" cy="36671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ctr" eaLnBrk="1" hangingPunct="1"/>
            <a:r>
              <a:rPr lang="zh-CN" altLang="en-US" b="0">
                <a:solidFill>
                  <a:srgbClr val="FFFFFF"/>
                </a:solidFill>
                <a:latin typeface="幼圆" pitchFamily="49" charset="-122"/>
              </a:rPr>
              <a:t>数据</a:t>
            </a:r>
            <a:r>
              <a:rPr lang="en-US" altLang="zh-CN" b="0">
                <a:solidFill>
                  <a:srgbClr val="FFFFFF"/>
                </a:solidFill>
                <a:latin typeface="幼圆" pitchFamily="49" charset="-122"/>
              </a:rPr>
              <a:t>a</a:t>
            </a:r>
            <a:r>
              <a:rPr lang="zh-CN" altLang="en-US" b="0">
                <a:solidFill>
                  <a:srgbClr val="FFFFFF"/>
                </a:solidFill>
                <a:latin typeface="幼圆" pitchFamily="49" charset="-122"/>
              </a:rPr>
              <a:t>入队</a:t>
            </a:r>
          </a:p>
        </p:txBody>
      </p:sp>
      <p:grpSp>
        <p:nvGrpSpPr>
          <p:cNvPr id="25620" name="Group 115"/>
          <p:cNvGrpSpPr>
            <a:grpSpLocks/>
          </p:cNvGrpSpPr>
          <p:nvPr/>
        </p:nvGrpSpPr>
        <p:grpSpPr bwMode="auto">
          <a:xfrm>
            <a:off x="4652963" y="2425700"/>
            <a:ext cx="1943100" cy="1943100"/>
            <a:chOff x="1292" y="572"/>
            <a:chExt cx="3131" cy="3131"/>
          </a:xfrm>
        </p:grpSpPr>
        <p:sp>
          <p:nvSpPr>
            <p:cNvPr id="25648" name="Oval 116"/>
            <p:cNvSpPr>
              <a:spLocks noChangeArrowheads="1"/>
            </p:cNvSpPr>
            <p:nvPr/>
          </p:nvSpPr>
          <p:spPr bwMode="auto">
            <a:xfrm>
              <a:off x="1767" y="1047"/>
              <a:ext cx="2180" cy="2180"/>
            </a:xfrm>
            <a:prstGeom prst="ellips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49" name="Oval 117"/>
            <p:cNvSpPr>
              <a:spLocks noChangeArrowheads="1"/>
            </p:cNvSpPr>
            <p:nvPr/>
          </p:nvSpPr>
          <p:spPr bwMode="auto">
            <a:xfrm>
              <a:off x="1292" y="572"/>
              <a:ext cx="3130" cy="3130"/>
            </a:xfrm>
            <a:prstGeom prst="ellips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50" name="Line 118"/>
            <p:cNvSpPr>
              <a:spLocks noChangeShapeType="1"/>
            </p:cNvSpPr>
            <p:nvPr/>
          </p:nvSpPr>
          <p:spPr bwMode="auto">
            <a:xfrm>
              <a:off x="1292"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51" name="Line 119"/>
            <p:cNvSpPr>
              <a:spLocks noChangeShapeType="1"/>
            </p:cNvSpPr>
            <p:nvPr/>
          </p:nvSpPr>
          <p:spPr bwMode="auto">
            <a:xfrm rot="-5400000">
              <a:off x="1292"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52" name="Line 120"/>
            <p:cNvSpPr>
              <a:spLocks noChangeShapeType="1"/>
            </p:cNvSpPr>
            <p:nvPr/>
          </p:nvSpPr>
          <p:spPr bwMode="auto">
            <a:xfrm rot="4264047" flipH="1">
              <a:off x="1293"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53" name="Line 121"/>
            <p:cNvSpPr>
              <a:spLocks noChangeShapeType="1"/>
            </p:cNvSpPr>
            <p:nvPr/>
          </p:nvSpPr>
          <p:spPr bwMode="auto">
            <a:xfrm rot="-4264047">
              <a:off x="1293"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54" name="Line 122"/>
            <p:cNvSpPr>
              <a:spLocks noChangeShapeType="1"/>
            </p:cNvSpPr>
            <p:nvPr/>
          </p:nvSpPr>
          <p:spPr bwMode="auto">
            <a:xfrm rot="7901146" flipH="1">
              <a:off x="1293" y="2138"/>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55" name="Line 123"/>
            <p:cNvSpPr>
              <a:spLocks noChangeShapeType="1"/>
            </p:cNvSpPr>
            <p:nvPr/>
          </p:nvSpPr>
          <p:spPr bwMode="auto">
            <a:xfrm rot="-1474985">
              <a:off x="1293" y="2137"/>
              <a:ext cx="3130" cy="1"/>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56" name="Line 124"/>
            <p:cNvSpPr>
              <a:spLocks noChangeShapeType="1"/>
            </p:cNvSpPr>
            <p:nvPr/>
          </p:nvSpPr>
          <p:spPr bwMode="auto">
            <a:xfrm rot="-7901146">
              <a:off x="1293" y="2138"/>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57" name="Line 125"/>
            <p:cNvSpPr>
              <a:spLocks noChangeShapeType="1"/>
            </p:cNvSpPr>
            <p:nvPr/>
          </p:nvSpPr>
          <p:spPr bwMode="auto">
            <a:xfrm rot="1474985" flipH="1">
              <a:off x="1293" y="2137"/>
              <a:ext cx="3130" cy="1"/>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58" name="Oval 126"/>
            <p:cNvSpPr>
              <a:spLocks noChangeArrowheads="1"/>
            </p:cNvSpPr>
            <p:nvPr/>
          </p:nvSpPr>
          <p:spPr bwMode="auto">
            <a:xfrm>
              <a:off x="1767" y="1047"/>
              <a:ext cx="2180" cy="2180"/>
            </a:xfrm>
            <a:prstGeom prst="ellipse">
              <a:avLst/>
            </a:prstGeom>
            <a:solidFill>
              <a:srgbClr val="000099"/>
            </a:solidFill>
            <a:ln w="12700" cap="sq">
              <a:solidFill>
                <a:srgbClr val="FFFF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5621" name="Text Box 127"/>
          <p:cNvSpPr txBox="1">
            <a:spLocks noChangeArrowheads="1"/>
          </p:cNvSpPr>
          <p:nvPr/>
        </p:nvSpPr>
        <p:spPr bwMode="auto">
          <a:xfrm>
            <a:off x="5329238" y="3990975"/>
            <a:ext cx="298450" cy="36671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a</a:t>
            </a:r>
          </a:p>
        </p:txBody>
      </p:sp>
      <p:sp>
        <p:nvSpPr>
          <p:cNvPr id="25622" name="Line 128"/>
          <p:cNvSpPr>
            <a:spLocks noChangeShapeType="1"/>
          </p:cNvSpPr>
          <p:nvPr/>
        </p:nvSpPr>
        <p:spPr bwMode="auto">
          <a:xfrm flipV="1">
            <a:off x="5314950" y="4445000"/>
            <a:ext cx="144463" cy="360363"/>
          </a:xfrm>
          <a:prstGeom prst="line">
            <a:avLst/>
          </a:prstGeom>
          <a:noFill/>
          <a:ln w="12700" cap="sq">
            <a:solidFill>
              <a:srgbClr val="FF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23" name="Text Box 129"/>
          <p:cNvSpPr txBox="1">
            <a:spLocks noChangeArrowheads="1"/>
          </p:cNvSpPr>
          <p:nvPr/>
        </p:nvSpPr>
        <p:spPr bwMode="auto">
          <a:xfrm>
            <a:off x="5157788" y="4703763"/>
            <a:ext cx="755650" cy="36671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front</a:t>
            </a:r>
          </a:p>
        </p:txBody>
      </p:sp>
      <p:sp>
        <p:nvSpPr>
          <p:cNvPr id="25624" name="Line 130"/>
          <p:cNvSpPr>
            <a:spLocks noChangeShapeType="1"/>
          </p:cNvSpPr>
          <p:nvPr/>
        </p:nvSpPr>
        <p:spPr bwMode="auto">
          <a:xfrm flipV="1">
            <a:off x="4694238" y="4043363"/>
            <a:ext cx="144462" cy="360362"/>
          </a:xfrm>
          <a:prstGeom prst="line">
            <a:avLst/>
          </a:prstGeom>
          <a:noFill/>
          <a:ln w="12700" cap="sq">
            <a:solidFill>
              <a:srgbClr val="FF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25" name="Text Box 131"/>
          <p:cNvSpPr txBox="1">
            <a:spLocks noChangeArrowheads="1"/>
          </p:cNvSpPr>
          <p:nvPr/>
        </p:nvSpPr>
        <p:spPr bwMode="auto">
          <a:xfrm>
            <a:off x="4219575" y="4287838"/>
            <a:ext cx="641350" cy="36671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rear</a:t>
            </a:r>
          </a:p>
        </p:txBody>
      </p:sp>
      <p:sp>
        <p:nvSpPr>
          <p:cNvPr id="25626" name="Text Box 132"/>
          <p:cNvSpPr txBox="1">
            <a:spLocks noChangeArrowheads="1"/>
          </p:cNvSpPr>
          <p:nvPr/>
        </p:nvSpPr>
        <p:spPr bwMode="auto">
          <a:xfrm>
            <a:off x="5056188" y="3903663"/>
            <a:ext cx="298450" cy="36671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b</a:t>
            </a:r>
          </a:p>
        </p:txBody>
      </p:sp>
      <p:sp>
        <p:nvSpPr>
          <p:cNvPr id="25627" name="Text Box 133"/>
          <p:cNvSpPr txBox="1">
            <a:spLocks noChangeArrowheads="1"/>
          </p:cNvSpPr>
          <p:nvPr/>
        </p:nvSpPr>
        <p:spPr bwMode="auto">
          <a:xfrm>
            <a:off x="5091113" y="5461000"/>
            <a:ext cx="1212850" cy="36671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ctr" eaLnBrk="1" hangingPunct="1"/>
            <a:r>
              <a:rPr lang="zh-CN" altLang="en-US" b="0">
                <a:solidFill>
                  <a:srgbClr val="FFFFFF"/>
                </a:solidFill>
                <a:latin typeface="幼圆" pitchFamily="49" charset="-122"/>
              </a:rPr>
              <a:t>数据</a:t>
            </a:r>
            <a:r>
              <a:rPr lang="en-US" altLang="zh-CN" b="0">
                <a:solidFill>
                  <a:srgbClr val="FFFFFF"/>
                </a:solidFill>
                <a:latin typeface="幼圆" pitchFamily="49" charset="-122"/>
              </a:rPr>
              <a:t>b</a:t>
            </a:r>
            <a:r>
              <a:rPr lang="zh-CN" altLang="en-US" b="0">
                <a:solidFill>
                  <a:srgbClr val="FFFFFF"/>
                </a:solidFill>
                <a:latin typeface="幼圆" pitchFamily="49" charset="-122"/>
              </a:rPr>
              <a:t>入队</a:t>
            </a:r>
          </a:p>
        </p:txBody>
      </p:sp>
      <p:grpSp>
        <p:nvGrpSpPr>
          <p:cNvPr id="25628" name="Group 134"/>
          <p:cNvGrpSpPr>
            <a:grpSpLocks/>
          </p:cNvGrpSpPr>
          <p:nvPr/>
        </p:nvGrpSpPr>
        <p:grpSpPr bwMode="auto">
          <a:xfrm>
            <a:off x="6884988" y="2425700"/>
            <a:ext cx="1943100" cy="1943100"/>
            <a:chOff x="1292" y="572"/>
            <a:chExt cx="3131" cy="3131"/>
          </a:xfrm>
        </p:grpSpPr>
        <p:sp>
          <p:nvSpPr>
            <p:cNvPr id="25637" name="Oval 135"/>
            <p:cNvSpPr>
              <a:spLocks noChangeArrowheads="1"/>
            </p:cNvSpPr>
            <p:nvPr/>
          </p:nvSpPr>
          <p:spPr bwMode="auto">
            <a:xfrm>
              <a:off x="1767" y="1047"/>
              <a:ext cx="2180" cy="2180"/>
            </a:xfrm>
            <a:prstGeom prst="ellips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38" name="Oval 136"/>
            <p:cNvSpPr>
              <a:spLocks noChangeArrowheads="1"/>
            </p:cNvSpPr>
            <p:nvPr/>
          </p:nvSpPr>
          <p:spPr bwMode="auto">
            <a:xfrm>
              <a:off x="1292" y="572"/>
              <a:ext cx="3130" cy="3130"/>
            </a:xfrm>
            <a:prstGeom prst="ellips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39" name="Line 137"/>
            <p:cNvSpPr>
              <a:spLocks noChangeShapeType="1"/>
            </p:cNvSpPr>
            <p:nvPr/>
          </p:nvSpPr>
          <p:spPr bwMode="auto">
            <a:xfrm>
              <a:off x="1292"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40" name="Line 138"/>
            <p:cNvSpPr>
              <a:spLocks noChangeShapeType="1"/>
            </p:cNvSpPr>
            <p:nvPr/>
          </p:nvSpPr>
          <p:spPr bwMode="auto">
            <a:xfrm rot="-5400000">
              <a:off x="1292"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41" name="Line 139"/>
            <p:cNvSpPr>
              <a:spLocks noChangeShapeType="1"/>
            </p:cNvSpPr>
            <p:nvPr/>
          </p:nvSpPr>
          <p:spPr bwMode="auto">
            <a:xfrm rot="4264047" flipH="1">
              <a:off x="1293"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42" name="Line 140"/>
            <p:cNvSpPr>
              <a:spLocks noChangeShapeType="1"/>
            </p:cNvSpPr>
            <p:nvPr/>
          </p:nvSpPr>
          <p:spPr bwMode="auto">
            <a:xfrm rot="-4264047">
              <a:off x="1293" y="2137"/>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43" name="Line 141"/>
            <p:cNvSpPr>
              <a:spLocks noChangeShapeType="1"/>
            </p:cNvSpPr>
            <p:nvPr/>
          </p:nvSpPr>
          <p:spPr bwMode="auto">
            <a:xfrm rot="7901146" flipH="1">
              <a:off x="1293" y="2138"/>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44" name="Line 142"/>
            <p:cNvSpPr>
              <a:spLocks noChangeShapeType="1"/>
            </p:cNvSpPr>
            <p:nvPr/>
          </p:nvSpPr>
          <p:spPr bwMode="auto">
            <a:xfrm rot="-1474985">
              <a:off x="1293" y="2137"/>
              <a:ext cx="3130" cy="1"/>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45" name="Line 143"/>
            <p:cNvSpPr>
              <a:spLocks noChangeShapeType="1"/>
            </p:cNvSpPr>
            <p:nvPr/>
          </p:nvSpPr>
          <p:spPr bwMode="auto">
            <a:xfrm rot="-7901146">
              <a:off x="1293" y="2138"/>
              <a:ext cx="3130"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46" name="Line 144"/>
            <p:cNvSpPr>
              <a:spLocks noChangeShapeType="1"/>
            </p:cNvSpPr>
            <p:nvPr/>
          </p:nvSpPr>
          <p:spPr bwMode="auto">
            <a:xfrm rot="1474985" flipH="1">
              <a:off x="1293" y="2137"/>
              <a:ext cx="3130" cy="1"/>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47" name="Oval 145"/>
            <p:cNvSpPr>
              <a:spLocks noChangeArrowheads="1"/>
            </p:cNvSpPr>
            <p:nvPr/>
          </p:nvSpPr>
          <p:spPr bwMode="auto">
            <a:xfrm>
              <a:off x="1767" y="1047"/>
              <a:ext cx="2180" cy="2180"/>
            </a:xfrm>
            <a:prstGeom prst="ellipse">
              <a:avLst/>
            </a:prstGeom>
            <a:solidFill>
              <a:srgbClr val="000099"/>
            </a:solidFill>
            <a:ln w="12700" cap="sq">
              <a:solidFill>
                <a:srgbClr val="FFFF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5629" name="Line 146"/>
          <p:cNvSpPr>
            <a:spLocks noChangeShapeType="1"/>
          </p:cNvSpPr>
          <p:nvPr/>
        </p:nvSpPr>
        <p:spPr bwMode="auto">
          <a:xfrm flipV="1">
            <a:off x="7258050" y="4316413"/>
            <a:ext cx="144463" cy="360362"/>
          </a:xfrm>
          <a:prstGeom prst="line">
            <a:avLst/>
          </a:prstGeom>
          <a:noFill/>
          <a:ln w="12700" cap="sq">
            <a:solidFill>
              <a:srgbClr val="FF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30" name="Text Box 147"/>
          <p:cNvSpPr txBox="1">
            <a:spLocks noChangeArrowheads="1"/>
          </p:cNvSpPr>
          <p:nvPr/>
        </p:nvSpPr>
        <p:spPr bwMode="auto">
          <a:xfrm>
            <a:off x="7100888" y="4575175"/>
            <a:ext cx="755650" cy="36671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front</a:t>
            </a:r>
          </a:p>
        </p:txBody>
      </p:sp>
      <p:sp>
        <p:nvSpPr>
          <p:cNvPr id="25631" name="Line 148"/>
          <p:cNvSpPr>
            <a:spLocks noChangeShapeType="1"/>
          </p:cNvSpPr>
          <p:nvPr/>
        </p:nvSpPr>
        <p:spPr bwMode="auto">
          <a:xfrm flipV="1">
            <a:off x="6926263" y="4043363"/>
            <a:ext cx="144462" cy="360362"/>
          </a:xfrm>
          <a:prstGeom prst="line">
            <a:avLst/>
          </a:prstGeom>
          <a:noFill/>
          <a:ln w="12700" cap="sq">
            <a:solidFill>
              <a:srgbClr val="FF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32" name="Text Box 149"/>
          <p:cNvSpPr txBox="1">
            <a:spLocks noChangeArrowheads="1"/>
          </p:cNvSpPr>
          <p:nvPr/>
        </p:nvSpPr>
        <p:spPr bwMode="auto">
          <a:xfrm>
            <a:off x="6451600" y="4287838"/>
            <a:ext cx="641350" cy="36671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rear</a:t>
            </a:r>
          </a:p>
        </p:txBody>
      </p:sp>
      <p:sp>
        <p:nvSpPr>
          <p:cNvPr id="25633" name="Text Box 150"/>
          <p:cNvSpPr txBox="1">
            <a:spLocks noChangeArrowheads="1"/>
          </p:cNvSpPr>
          <p:nvPr/>
        </p:nvSpPr>
        <p:spPr bwMode="auto">
          <a:xfrm>
            <a:off x="7288213" y="3903663"/>
            <a:ext cx="298450" cy="36671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FF"/>
                </a:solidFill>
                <a:latin typeface="幼圆" pitchFamily="49" charset="-122"/>
              </a:rPr>
              <a:t>b</a:t>
            </a:r>
          </a:p>
        </p:txBody>
      </p:sp>
      <p:sp>
        <p:nvSpPr>
          <p:cNvPr id="25634" name="Text Box 151"/>
          <p:cNvSpPr txBox="1">
            <a:spLocks noChangeArrowheads="1"/>
          </p:cNvSpPr>
          <p:nvPr/>
        </p:nvSpPr>
        <p:spPr bwMode="auto">
          <a:xfrm>
            <a:off x="7251700" y="5461000"/>
            <a:ext cx="1212850" cy="36671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ctr" eaLnBrk="1" hangingPunct="1"/>
            <a:r>
              <a:rPr lang="zh-CN" altLang="en-US" b="0">
                <a:solidFill>
                  <a:srgbClr val="FFFFFF"/>
                </a:solidFill>
                <a:latin typeface="幼圆" pitchFamily="49" charset="-122"/>
              </a:rPr>
              <a:t>数据</a:t>
            </a:r>
            <a:r>
              <a:rPr lang="en-US" altLang="zh-CN" b="0">
                <a:solidFill>
                  <a:srgbClr val="FFFFFF"/>
                </a:solidFill>
                <a:latin typeface="幼圆" pitchFamily="49" charset="-122"/>
              </a:rPr>
              <a:t>a</a:t>
            </a:r>
            <a:r>
              <a:rPr lang="zh-CN" altLang="en-US" b="0">
                <a:solidFill>
                  <a:srgbClr val="FFFFFF"/>
                </a:solidFill>
                <a:latin typeface="幼圆" pitchFamily="49" charset="-122"/>
              </a:rPr>
              <a:t>出队</a:t>
            </a:r>
          </a:p>
        </p:txBody>
      </p:sp>
      <p:sp>
        <p:nvSpPr>
          <p:cNvPr id="25635" name="Rectangle 152"/>
          <p:cNvSpPr>
            <a:spLocks noChangeArrowheads="1"/>
          </p:cNvSpPr>
          <p:nvPr/>
        </p:nvSpPr>
        <p:spPr bwMode="auto">
          <a:xfrm>
            <a:off x="5562600" y="990600"/>
            <a:ext cx="34290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a:solidFill>
                  <a:srgbClr val="FF3300"/>
                </a:solidFill>
              </a:rPr>
              <a:t>入队运算是往队列队尾插入一个数据元素；退队运算是从队列的队头删除一个数据元素。 </a:t>
            </a:r>
          </a:p>
        </p:txBody>
      </p:sp>
      <p:sp>
        <p:nvSpPr>
          <p:cNvPr id="25636" name="矩形 1"/>
          <p:cNvSpPr>
            <a:spLocks noChangeArrowheads="1"/>
          </p:cNvSpPr>
          <p:nvPr/>
        </p:nvSpPr>
        <p:spPr bwMode="auto">
          <a:xfrm>
            <a:off x="292100" y="381000"/>
            <a:ext cx="3517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FF00"/>
                </a:solidFill>
                <a:latin typeface="Arial Black" pitchFamily="34" charset="0"/>
              </a:rPr>
              <a:t>六、循环队列</a:t>
            </a:r>
          </a:p>
        </p:txBody>
      </p:sp>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25" name="页脚占位符 2"/>
          <p:cNvSpPr>
            <a:spLocks noGrp="1"/>
          </p:cNvSpPr>
          <p:nvPr>
            <p:ph type="ftr" sz="quarter" idx="11"/>
          </p:nvPr>
        </p:nvSpPr>
        <p:spPr/>
        <p:txBody>
          <a:bodyPr/>
          <a:lstStyle/>
          <a:p>
            <a:pPr>
              <a:defRPr/>
            </a:pPr>
            <a:r>
              <a:rPr lang="en-US" altLang="zh-CN"/>
              <a:t>二级公共基础知识</a:t>
            </a:r>
          </a:p>
        </p:txBody>
      </p:sp>
      <p:sp>
        <p:nvSpPr>
          <p:cNvPr id="26" name="灯片编号占位符 3"/>
          <p:cNvSpPr>
            <a:spLocks noGrp="1"/>
          </p:cNvSpPr>
          <p:nvPr>
            <p:ph type="sldNum" sz="quarter" idx="12"/>
          </p:nvPr>
        </p:nvSpPr>
        <p:spPr/>
        <p:txBody>
          <a:bodyPr/>
          <a:lstStyle/>
          <a:p>
            <a:pPr>
              <a:defRPr/>
            </a:pPr>
            <a:fld id="{D95BE6A6-4E3F-49EB-B473-885A1D7385EA}" type="slidenum">
              <a:rPr lang="en-US" altLang="zh-CN"/>
              <a:pPr>
                <a:defRPr/>
              </a:pPr>
              <a:t>25</a:t>
            </a:fld>
            <a:endParaRPr lang="en-US" altLang="zh-CN"/>
          </a:p>
        </p:txBody>
      </p:sp>
      <p:sp>
        <p:nvSpPr>
          <p:cNvPr id="26629" name="Text Box 4"/>
          <p:cNvSpPr txBox="1">
            <a:spLocks noChangeArrowheads="1"/>
          </p:cNvSpPr>
          <p:nvPr/>
        </p:nvSpPr>
        <p:spPr bwMode="auto">
          <a:xfrm>
            <a:off x="250825" y="381000"/>
            <a:ext cx="4854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a:solidFill>
                  <a:srgbClr val="FFFF00"/>
                </a:solidFill>
                <a:latin typeface="Arial Black" pitchFamily="34" charset="0"/>
              </a:rPr>
              <a:t>七、线性链表</a:t>
            </a:r>
          </a:p>
        </p:txBody>
      </p:sp>
      <p:sp>
        <p:nvSpPr>
          <p:cNvPr id="26630" name="Rectangle 6"/>
          <p:cNvSpPr>
            <a:spLocks noChangeArrowheads="1"/>
          </p:cNvSpPr>
          <p:nvPr/>
        </p:nvSpPr>
        <p:spPr bwMode="auto">
          <a:xfrm>
            <a:off x="425450" y="1031875"/>
            <a:ext cx="8870950" cy="315912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nSpc>
                <a:spcPct val="120000"/>
              </a:lnSpc>
            </a:pPr>
            <a:r>
              <a:rPr lang="en-US" altLang="zh-CN" sz="2400" b="0">
                <a:solidFill>
                  <a:srgbClr val="FFFFFF"/>
                </a:solidFill>
                <a:latin typeface="幼圆" pitchFamily="49" charset="-122"/>
                <a:cs typeface="Times New Roman" pitchFamily="18" charset="0"/>
              </a:rPr>
              <a:t>1</a:t>
            </a:r>
            <a:r>
              <a:rPr lang="zh-CN" altLang="en-US" sz="2400" b="0">
                <a:solidFill>
                  <a:srgbClr val="FFFFFF"/>
                </a:solidFill>
                <a:latin typeface="幼圆" pitchFamily="49" charset="-122"/>
                <a:cs typeface="Times New Roman" pitchFamily="18" charset="0"/>
              </a:rPr>
              <a:t>、链表属于线性结构。</a:t>
            </a:r>
          </a:p>
          <a:p>
            <a:pPr eaLnBrk="0" hangingPunct="0">
              <a:lnSpc>
                <a:spcPct val="120000"/>
              </a:lnSpc>
            </a:pPr>
            <a:r>
              <a:rPr lang="en-US" altLang="zh-CN" sz="2400" b="0">
                <a:solidFill>
                  <a:srgbClr val="FFFFFF"/>
                </a:solidFill>
                <a:latin typeface="幼圆" pitchFamily="49" charset="-122"/>
                <a:cs typeface="Times New Roman" pitchFamily="18" charset="0"/>
              </a:rPr>
              <a:t>2</a:t>
            </a:r>
            <a:r>
              <a:rPr lang="zh-CN" altLang="en-US" sz="2400" b="0">
                <a:solidFill>
                  <a:srgbClr val="FFFFFF"/>
                </a:solidFill>
                <a:latin typeface="幼圆" pitchFamily="49" charset="-122"/>
                <a:cs typeface="Times New Roman" pitchFamily="18" charset="0"/>
              </a:rPr>
              <a:t>、链表的逻辑结构和物理结构不相同。</a:t>
            </a:r>
          </a:p>
          <a:p>
            <a:pPr eaLnBrk="0" hangingPunct="0">
              <a:lnSpc>
                <a:spcPct val="120000"/>
              </a:lnSpc>
            </a:pPr>
            <a:r>
              <a:rPr lang="en-US" altLang="zh-CN" sz="2400" b="0">
                <a:solidFill>
                  <a:srgbClr val="FFFFFF"/>
                </a:solidFill>
                <a:latin typeface="幼圆" pitchFamily="49" charset="-122"/>
                <a:cs typeface="Times New Roman" pitchFamily="18" charset="0"/>
              </a:rPr>
              <a:t>3</a:t>
            </a:r>
            <a:r>
              <a:rPr lang="zh-CN" altLang="en-US" sz="2400" b="0">
                <a:solidFill>
                  <a:srgbClr val="FFFFFF"/>
                </a:solidFill>
                <a:latin typeface="幼圆" pitchFamily="49" charset="-122"/>
                <a:cs typeface="Times New Roman" pitchFamily="18" charset="0"/>
              </a:rPr>
              <a:t>、线性链表由</a:t>
            </a:r>
            <a:r>
              <a:rPr lang="zh-CN" altLang="en-US" sz="2400" b="0">
                <a:solidFill>
                  <a:srgbClr val="FFFF00"/>
                </a:solidFill>
                <a:latin typeface="幼圆" pitchFamily="49" charset="-122"/>
                <a:cs typeface="Times New Roman" pitchFamily="18" charset="0"/>
              </a:rPr>
              <a:t>结点</a:t>
            </a:r>
            <a:r>
              <a:rPr lang="zh-CN" altLang="en-US" sz="2400" b="0">
                <a:solidFill>
                  <a:srgbClr val="FFFFFF"/>
                </a:solidFill>
                <a:latin typeface="幼圆" pitchFamily="49" charset="-122"/>
                <a:cs typeface="Times New Roman" pitchFamily="18" charset="0"/>
              </a:rPr>
              <a:t>组成：</a:t>
            </a:r>
          </a:p>
          <a:p>
            <a:pPr eaLnBrk="0" hangingPunct="0">
              <a:lnSpc>
                <a:spcPct val="120000"/>
              </a:lnSpc>
            </a:pPr>
            <a:r>
              <a:rPr lang="zh-CN" altLang="en-US" sz="2400" b="0">
                <a:solidFill>
                  <a:srgbClr val="FFFFFF"/>
                </a:solidFill>
                <a:latin typeface="幼圆" pitchFamily="49" charset="-122"/>
                <a:cs typeface="Times New Roman" pitchFamily="18" charset="0"/>
              </a:rPr>
              <a:t>   每个结点有两个区域：数据域，指针域。</a:t>
            </a:r>
          </a:p>
          <a:p>
            <a:pPr eaLnBrk="0" hangingPunct="0">
              <a:lnSpc>
                <a:spcPct val="120000"/>
              </a:lnSpc>
            </a:pPr>
            <a:r>
              <a:rPr lang="zh-CN" altLang="en-US" sz="2400" b="0">
                <a:solidFill>
                  <a:srgbClr val="FFFFFF"/>
                </a:solidFill>
                <a:latin typeface="幼圆" pitchFamily="49" charset="-122"/>
                <a:cs typeface="Times New Roman" pitchFamily="18" charset="0"/>
              </a:rPr>
              <a:t>   </a:t>
            </a:r>
            <a:r>
              <a:rPr lang="en-US" altLang="zh-CN" sz="2400" b="0">
                <a:solidFill>
                  <a:srgbClr val="FFFFFF"/>
                </a:solidFill>
                <a:latin typeface="幼圆" pitchFamily="49" charset="-122"/>
                <a:cs typeface="Times New Roman" pitchFamily="18" charset="0"/>
              </a:rPr>
              <a:t>A .</a:t>
            </a:r>
            <a:r>
              <a:rPr lang="zh-CN" altLang="en-US" sz="2400" b="0">
                <a:solidFill>
                  <a:srgbClr val="FFFFFF"/>
                </a:solidFill>
                <a:latin typeface="幼圆" pitchFamily="49" charset="-122"/>
                <a:cs typeface="Times New Roman" pitchFamily="18" charset="0"/>
              </a:rPr>
              <a:t>数据域，用来存储数据。</a:t>
            </a:r>
          </a:p>
          <a:p>
            <a:pPr eaLnBrk="0" hangingPunct="0">
              <a:lnSpc>
                <a:spcPct val="120000"/>
              </a:lnSpc>
            </a:pPr>
            <a:r>
              <a:rPr lang="zh-CN" altLang="en-US" sz="2400" b="0">
                <a:solidFill>
                  <a:srgbClr val="FFFFFF"/>
                </a:solidFill>
                <a:latin typeface="幼圆" pitchFamily="49" charset="-122"/>
                <a:cs typeface="Times New Roman" pitchFamily="18" charset="0"/>
              </a:rPr>
              <a:t>   </a:t>
            </a:r>
            <a:r>
              <a:rPr lang="en-US" altLang="zh-CN" sz="2400" b="0">
                <a:solidFill>
                  <a:srgbClr val="FFFFFF"/>
                </a:solidFill>
                <a:latin typeface="幼圆" pitchFamily="49" charset="-122"/>
                <a:cs typeface="Times New Roman" pitchFamily="18" charset="0"/>
              </a:rPr>
              <a:t>B .</a:t>
            </a:r>
            <a:r>
              <a:rPr lang="zh-CN" altLang="en-US" sz="2400" b="0">
                <a:solidFill>
                  <a:srgbClr val="FFFFFF"/>
                </a:solidFill>
                <a:latin typeface="幼圆" pitchFamily="49" charset="-122"/>
                <a:cs typeface="Times New Roman" pitchFamily="18" charset="0"/>
              </a:rPr>
              <a:t>指针域，用来指向下一个结点的位置。</a:t>
            </a:r>
          </a:p>
          <a:p>
            <a:pPr eaLnBrk="0" hangingPunct="0">
              <a:lnSpc>
                <a:spcPct val="120000"/>
              </a:lnSpc>
            </a:pPr>
            <a:r>
              <a:rPr lang="en-US" altLang="zh-CN" sz="2400" b="0">
                <a:solidFill>
                  <a:srgbClr val="FFFFFF"/>
                </a:solidFill>
                <a:latin typeface="幼圆" pitchFamily="49" charset="-122"/>
                <a:cs typeface="Times New Roman" pitchFamily="18" charset="0"/>
              </a:rPr>
              <a:t>3</a:t>
            </a:r>
            <a:r>
              <a:rPr lang="zh-CN" altLang="en-US" sz="2400" b="0">
                <a:solidFill>
                  <a:srgbClr val="FFFFFF"/>
                </a:solidFill>
                <a:latin typeface="幼圆" pitchFamily="49" charset="-122"/>
                <a:cs typeface="Times New Roman" pitchFamily="18" charset="0"/>
              </a:rPr>
              <a:t>、绘画一个由</a:t>
            </a:r>
            <a:r>
              <a:rPr lang="en-US" altLang="zh-CN" sz="2400" b="0">
                <a:solidFill>
                  <a:srgbClr val="FFFFFF"/>
                </a:solidFill>
                <a:latin typeface="幼圆" pitchFamily="49" charset="-122"/>
                <a:cs typeface="Times New Roman" pitchFamily="18" charset="0"/>
              </a:rPr>
              <a:t>5</a:t>
            </a:r>
            <a:r>
              <a:rPr lang="zh-CN" altLang="en-US" sz="2400" b="0">
                <a:solidFill>
                  <a:srgbClr val="FFFFFF"/>
                </a:solidFill>
                <a:latin typeface="幼圆" pitchFamily="49" charset="-122"/>
                <a:cs typeface="Times New Roman" pitchFamily="18" charset="0"/>
              </a:rPr>
              <a:t>个节点组成的线性链表，数据为</a:t>
            </a:r>
            <a:r>
              <a:rPr lang="en-US" altLang="zh-CN" sz="2400" b="0">
                <a:solidFill>
                  <a:srgbClr val="FFFFFF"/>
                </a:solidFill>
                <a:latin typeface="幼圆" pitchFamily="49" charset="-122"/>
                <a:cs typeface="Times New Roman" pitchFamily="18" charset="0"/>
              </a:rPr>
              <a:t>1</a:t>
            </a:r>
            <a:r>
              <a:rPr lang="zh-CN" altLang="en-US" sz="2400" b="0">
                <a:solidFill>
                  <a:srgbClr val="FFFFFF"/>
                </a:solidFill>
                <a:latin typeface="幼圆" pitchFamily="49" charset="-122"/>
                <a:cs typeface="Times New Roman" pitchFamily="18" charset="0"/>
              </a:rPr>
              <a:t>、</a:t>
            </a:r>
            <a:r>
              <a:rPr lang="en-US" altLang="zh-CN" sz="2400" b="0">
                <a:solidFill>
                  <a:srgbClr val="FFFFFF"/>
                </a:solidFill>
                <a:latin typeface="幼圆" pitchFamily="49" charset="-122"/>
                <a:cs typeface="Times New Roman" pitchFamily="18" charset="0"/>
              </a:rPr>
              <a:t>2</a:t>
            </a:r>
            <a:r>
              <a:rPr lang="zh-CN" altLang="en-US" sz="2400" b="0">
                <a:solidFill>
                  <a:srgbClr val="FFFFFF"/>
                </a:solidFill>
                <a:latin typeface="幼圆" pitchFamily="49" charset="-122"/>
                <a:cs typeface="Times New Roman" pitchFamily="18" charset="0"/>
              </a:rPr>
              <a:t>、</a:t>
            </a:r>
            <a:r>
              <a:rPr lang="en-US" altLang="zh-CN" sz="2400" b="0">
                <a:solidFill>
                  <a:srgbClr val="FFFFFF"/>
                </a:solidFill>
                <a:latin typeface="幼圆" pitchFamily="49" charset="-122"/>
                <a:cs typeface="Times New Roman" pitchFamily="18" charset="0"/>
              </a:rPr>
              <a:t>3</a:t>
            </a:r>
            <a:r>
              <a:rPr lang="zh-CN" altLang="en-US" sz="2400" b="0">
                <a:solidFill>
                  <a:srgbClr val="FFFFFF"/>
                </a:solidFill>
                <a:latin typeface="幼圆" pitchFamily="49" charset="-122"/>
                <a:cs typeface="Times New Roman" pitchFamily="18" charset="0"/>
              </a:rPr>
              <a:t>、</a:t>
            </a:r>
            <a:r>
              <a:rPr lang="en-US" altLang="zh-CN" sz="2400" b="0">
                <a:solidFill>
                  <a:srgbClr val="FFFFFF"/>
                </a:solidFill>
                <a:latin typeface="幼圆" pitchFamily="49" charset="-122"/>
                <a:cs typeface="Times New Roman" pitchFamily="18" charset="0"/>
              </a:rPr>
              <a:t>4</a:t>
            </a:r>
            <a:r>
              <a:rPr lang="zh-CN" altLang="en-US" sz="2400" b="0">
                <a:solidFill>
                  <a:srgbClr val="FFFFFF"/>
                </a:solidFill>
                <a:latin typeface="幼圆" pitchFamily="49" charset="-122"/>
                <a:cs typeface="Times New Roman" pitchFamily="18" charset="0"/>
              </a:rPr>
              <a:t>、</a:t>
            </a:r>
            <a:r>
              <a:rPr lang="en-US" altLang="zh-CN" sz="2400" b="0">
                <a:solidFill>
                  <a:srgbClr val="FFFFFF"/>
                </a:solidFill>
                <a:latin typeface="幼圆" pitchFamily="49" charset="-122"/>
                <a:cs typeface="Times New Roman" pitchFamily="18" charset="0"/>
              </a:rPr>
              <a:t>5</a:t>
            </a:r>
            <a:r>
              <a:rPr lang="zh-CN" altLang="en-US" sz="2400" b="0">
                <a:solidFill>
                  <a:srgbClr val="FFFFFF"/>
                </a:solidFill>
                <a:latin typeface="幼圆" pitchFamily="49" charset="-122"/>
                <a:cs typeface="Times New Roman" pitchFamily="18" charset="0"/>
              </a:rPr>
              <a:t>。</a:t>
            </a:r>
          </a:p>
        </p:txBody>
      </p:sp>
      <p:grpSp>
        <p:nvGrpSpPr>
          <p:cNvPr id="26631" name="Group 43"/>
          <p:cNvGrpSpPr>
            <a:grpSpLocks/>
          </p:cNvGrpSpPr>
          <p:nvPr/>
        </p:nvGrpSpPr>
        <p:grpSpPr bwMode="auto">
          <a:xfrm>
            <a:off x="6629400" y="1368425"/>
            <a:ext cx="2133600" cy="1298575"/>
            <a:chOff x="4176" y="805"/>
            <a:chExt cx="1344" cy="818"/>
          </a:xfrm>
        </p:grpSpPr>
        <p:sp>
          <p:nvSpPr>
            <p:cNvPr id="26648" name="Text Box 25"/>
            <p:cNvSpPr txBox="1">
              <a:spLocks noChangeArrowheads="1"/>
            </p:cNvSpPr>
            <p:nvPr/>
          </p:nvSpPr>
          <p:spPr bwMode="auto">
            <a:xfrm>
              <a:off x="4416" y="1392"/>
              <a:ext cx="84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a:solidFill>
                    <a:srgbClr val="FFFFCC"/>
                  </a:solidFill>
                  <a:ea typeface="宋体" pitchFamily="2" charset="-122"/>
                </a:rPr>
                <a:t>链表的结点</a:t>
              </a:r>
            </a:p>
          </p:txBody>
        </p:sp>
        <p:sp>
          <p:nvSpPr>
            <p:cNvPr id="26649" name="Rectangle 26"/>
            <p:cNvSpPr>
              <a:spLocks noChangeArrowheads="1"/>
            </p:cNvSpPr>
            <p:nvPr/>
          </p:nvSpPr>
          <p:spPr bwMode="auto">
            <a:xfrm>
              <a:off x="4176" y="805"/>
              <a:ext cx="646" cy="454"/>
            </a:xfrm>
            <a:prstGeom prst="rect">
              <a:avLst/>
            </a:prstGeom>
            <a:solidFill>
              <a:srgbClr val="0000FF">
                <a:alpha val="32156"/>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a:solidFill>
                    <a:srgbClr val="FFFF00"/>
                  </a:solidFill>
                  <a:ea typeface="宋体" pitchFamily="2" charset="-122"/>
                </a:rPr>
                <a:t>数据域</a:t>
              </a:r>
            </a:p>
          </p:txBody>
        </p:sp>
        <p:sp>
          <p:nvSpPr>
            <p:cNvPr id="26650" name="Rectangle 27"/>
            <p:cNvSpPr>
              <a:spLocks noChangeArrowheads="1"/>
            </p:cNvSpPr>
            <p:nvPr/>
          </p:nvSpPr>
          <p:spPr bwMode="auto">
            <a:xfrm>
              <a:off x="4822" y="805"/>
              <a:ext cx="698" cy="454"/>
            </a:xfrm>
            <a:prstGeom prst="rect">
              <a:avLst/>
            </a:prstGeom>
            <a:solidFill>
              <a:srgbClr val="0000FF">
                <a:alpha val="32156"/>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a:solidFill>
                    <a:srgbClr val="FFFF00"/>
                  </a:solidFill>
                  <a:ea typeface="宋体" pitchFamily="2" charset="-122"/>
                </a:rPr>
                <a:t>指针域</a:t>
              </a:r>
            </a:p>
          </p:txBody>
        </p:sp>
      </p:grpSp>
      <p:grpSp>
        <p:nvGrpSpPr>
          <p:cNvPr id="26632" name="Group 44"/>
          <p:cNvGrpSpPr>
            <a:grpSpLocks/>
          </p:cNvGrpSpPr>
          <p:nvPr/>
        </p:nvGrpSpPr>
        <p:grpSpPr bwMode="auto">
          <a:xfrm>
            <a:off x="876300" y="4876800"/>
            <a:ext cx="7048500" cy="503238"/>
            <a:chOff x="552" y="3072"/>
            <a:chExt cx="4440" cy="317"/>
          </a:xfrm>
        </p:grpSpPr>
        <p:sp>
          <p:nvSpPr>
            <p:cNvPr id="26633" name="Rectangle 28"/>
            <p:cNvSpPr>
              <a:spLocks noChangeArrowheads="1"/>
            </p:cNvSpPr>
            <p:nvPr/>
          </p:nvSpPr>
          <p:spPr bwMode="auto">
            <a:xfrm>
              <a:off x="1181" y="3072"/>
              <a:ext cx="318" cy="317"/>
            </a:xfrm>
            <a:prstGeom prst="rect">
              <a:avLst/>
            </a:prstGeom>
            <a:solidFill>
              <a:srgbClr val="0000FF">
                <a:alpha val="32941"/>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a:solidFill>
                    <a:srgbClr val="FFFF00"/>
                  </a:solidFill>
                  <a:latin typeface="幼圆" pitchFamily="49" charset="-122"/>
                </a:rPr>
                <a:t>1</a:t>
              </a:r>
            </a:p>
          </p:txBody>
        </p:sp>
        <p:sp>
          <p:nvSpPr>
            <p:cNvPr id="26634" name="Rectangle 29"/>
            <p:cNvSpPr>
              <a:spLocks noChangeArrowheads="1"/>
            </p:cNvSpPr>
            <p:nvPr/>
          </p:nvSpPr>
          <p:spPr bwMode="auto">
            <a:xfrm>
              <a:off x="1499" y="3072"/>
              <a:ext cx="318" cy="317"/>
            </a:xfrm>
            <a:prstGeom prst="rect">
              <a:avLst/>
            </a:prstGeom>
            <a:solidFill>
              <a:srgbClr val="0000FF">
                <a:alpha val="32941"/>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35" name="Rectangle 30"/>
            <p:cNvSpPr>
              <a:spLocks noChangeArrowheads="1"/>
            </p:cNvSpPr>
            <p:nvPr/>
          </p:nvSpPr>
          <p:spPr bwMode="auto">
            <a:xfrm>
              <a:off x="1952" y="3072"/>
              <a:ext cx="318" cy="317"/>
            </a:xfrm>
            <a:prstGeom prst="rect">
              <a:avLst/>
            </a:prstGeom>
            <a:solidFill>
              <a:srgbClr val="0000FF">
                <a:alpha val="32941"/>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a:solidFill>
                    <a:srgbClr val="FFFF00"/>
                  </a:solidFill>
                  <a:latin typeface="幼圆" pitchFamily="49" charset="-122"/>
                </a:rPr>
                <a:t>2</a:t>
              </a:r>
            </a:p>
          </p:txBody>
        </p:sp>
        <p:sp>
          <p:nvSpPr>
            <p:cNvPr id="26636" name="Rectangle 31"/>
            <p:cNvSpPr>
              <a:spLocks noChangeArrowheads="1"/>
            </p:cNvSpPr>
            <p:nvPr/>
          </p:nvSpPr>
          <p:spPr bwMode="auto">
            <a:xfrm>
              <a:off x="2270" y="3072"/>
              <a:ext cx="318" cy="317"/>
            </a:xfrm>
            <a:prstGeom prst="rect">
              <a:avLst/>
            </a:prstGeom>
            <a:solidFill>
              <a:srgbClr val="0000FF">
                <a:alpha val="32941"/>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37" name="Rectangle 32"/>
            <p:cNvSpPr>
              <a:spLocks noChangeArrowheads="1"/>
            </p:cNvSpPr>
            <p:nvPr/>
          </p:nvSpPr>
          <p:spPr bwMode="auto">
            <a:xfrm>
              <a:off x="2769" y="3072"/>
              <a:ext cx="318" cy="317"/>
            </a:xfrm>
            <a:prstGeom prst="rect">
              <a:avLst/>
            </a:prstGeom>
            <a:solidFill>
              <a:srgbClr val="0000FF">
                <a:alpha val="32941"/>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a:solidFill>
                    <a:srgbClr val="FFFF00"/>
                  </a:solidFill>
                  <a:latin typeface="幼圆" pitchFamily="49" charset="-122"/>
                </a:rPr>
                <a:t>3</a:t>
              </a:r>
            </a:p>
          </p:txBody>
        </p:sp>
        <p:sp>
          <p:nvSpPr>
            <p:cNvPr id="26638" name="Rectangle 33"/>
            <p:cNvSpPr>
              <a:spLocks noChangeArrowheads="1"/>
            </p:cNvSpPr>
            <p:nvPr/>
          </p:nvSpPr>
          <p:spPr bwMode="auto">
            <a:xfrm>
              <a:off x="3087" y="3072"/>
              <a:ext cx="318" cy="317"/>
            </a:xfrm>
            <a:prstGeom prst="rect">
              <a:avLst/>
            </a:prstGeom>
            <a:solidFill>
              <a:srgbClr val="0000FF">
                <a:alpha val="32941"/>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39" name="Rectangle 34"/>
            <p:cNvSpPr>
              <a:spLocks noChangeArrowheads="1"/>
            </p:cNvSpPr>
            <p:nvPr/>
          </p:nvSpPr>
          <p:spPr bwMode="auto">
            <a:xfrm>
              <a:off x="3540" y="3072"/>
              <a:ext cx="318" cy="317"/>
            </a:xfrm>
            <a:prstGeom prst="rect">
              <a:avLst/>
            </a:prstGeom>
            <a:solidFill>
              <a:srgbClr val="0000FF">
                <a:alpha val="32941"/>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a:solidFill>
                    <a:srgbClr val="FFFF00"/>
                  </a:solidFill>
                  <a:latin typeface="幼圆" pitchFamily="49" charset="-122"/>
                </a:rPr>
                <a:t>4</a:t>
              </a:r>
            </a:p>
          </p:txBody>
        </p:sp>
        <p:sp>
          <p:nvSpPr>
            <p:cNvPr id="26640" name="Rectangle 35"/>
            <p:cNvSpPr>
              <a:spLocks noChangeArrowheads="1"/>
            </p:cNvSpPr>
            <p:nvPr/>
          </p:nvSpPr>
          <p:spPr bwMode="auto">
            <a:xfrm>
              <a:off x="3858" y="3072"/>
              <a:ext cx="318" cy="317"/>
            </a:xfrm>
            <a:prstGeom prst="rect">
              <a:avLst/>
            </a:prstGeom>
            <a:solidFill>
              <a:srgbClr val="0000FF">
                <a:alpha val="32941"/>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41" name="Rectangle 36"/>
            <p:cNvSpPr>
              <a:spLocks noChangeArrowheads="1"/>
            </p:cNvSpPr>
            <p:nvPr/>
          </p:nvSpPr>
          <p:spPr bwMode="auto">
            <a:xfrm>
              <a:off x="4356" y="3072"/>
              <a:ext cx="318" cy="317"/>
            </a:xfrm>
            <a:prstGeom prst="rect">
              <a:avLst/>
            </a:prstGeom>
            <a:solidFill>
              <a:srgbClr val="0000FF">
                <a:alpha val="32941"/>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a:solidFill>
                    <a:srgbClr val="FFFF00"/>
                  </a:solidFill>
                  <a:latin typeface="幼圆" pitchFamily="49" charset="-122"/>
                </a:rPr>
                <a:t>5</a:t>
              </a:r>
            </a:p>
          </p:txBody>
        </p:sp>
        <p:sp>
          <p:nvSpPr>
            <p:cNvPr id="26642" name="Rectangle 37"/>
            <p:cNvSpPr>
              <a:spLocks noChangeArrowheads="1"/>
            </p:cNvSpPr>
            <p:nvPr/>
          </p:nvSpPr>
          <p:spPr bwMode="auto">
            <a:xfrm>
              <a:off x="4674" y="3072"/>
              <a:ext cx="318" cy="317"/>
            </a:xfrm>
            <a:prstGeom prst="rect">
              <a:avLst/>
            </a:prstGeom>
            <a:solidFill>
              <a:srgbClr val="0000FF">
                <a:alpha val="32941"/>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00"/>
                  </a:solidFill>
                </a:rPr>
                <a:t>^</a:t>
              </a:r>
            </a:p>
          </p:txBody>
        </p:sp>
        <p:sp>
          <p:nvSpPr>
            <p:cNvPr id="26643" name="Line 38"/>
            <p:cNvSpPr>
              <a:spLocks noChangeShapeType="1"/>
            </p:cNvSpPr>
            <p:nvPr/>
          </p:nvSpPr>
          <p:spPr bwMode="auto">
            <a:xfrm>
              <a:off x="1680" y="3208"/>
              <a:ext cx="227"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44" name="Line 39"/>
            <p:cNvSpPr>
              <a:spLocks noChangeShapeType="1"/>
            </p:cNvSpPr>
            <p:nvPr/>
          </p:nvSpPr>
          <p:spPr bwMode="auto">
            <a:xfrm>
              <a:off x="2497" y="3208"/>
              <a:ext cx="227"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45" name="Line 40"/>
            <p:cNvSpPr>
              <a:spLocks noChangeShapeType="1"/>
            </p:cNvSpPr>
            <p:nvPr/>
          </p:nvSpPr>
          <p:spPr bwMode="auto">
            <a:xfrm>
              <a:off x="3268" y="3208"/>
              <a:ext cx="227"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46" name="Line 41"/>
            <p:cNvSpPr>
              <a:spLocks noChangeShapeType="1"/>
            </p:cNvSpPr>
            <p:nvPr/>
          </p:nvSpPr>
          <p:spPr bwMode="auto">
            <a:xfrm>
              <a:off x="4084" y="3208"/>
              <a:ext cx="227"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47" name="Text Box 42"/>
            <p:cNvSpPr txBox="1">
              <a:spLocks noChangeArrowheads="1"/>
            </p:cNvSpPr>
            <p:nvPr/>
          </p:nvSpPr>
          <p:spPr bwMode="auto">
            <a:xfrm>
              <a:off x="552" y="3110"/>
              <a:ext cx="7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a:solidFill>
                    <a:srgbClr val="FFFF00"/>
                  </a:solidFill>
                  <a:ea typeface="宋体" pitchFamily="2" charset="-122"/>
                </a:rPr>
                <a:t>单链表</a:t>
              </a:r>
            </a:p>
          </p:txBody>
        </p:sp>
      </p:grpSp>
    </p:spTree>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3" name="页脚占位符 2"/>
          <p:cNvSpPr>
            <a:spLocks noGrp="1"/>
          </p:cNvSpPr>
          <p:nvPr>
            <p:ph type="ftr" sz="quarter" idx="11"/>
          </p:nvPr>
        </p:nvSpPr>
        <p:spPr/>
        <p:txBody>
          <a:bodyPr/>
          <a:lstStyle/>
          <a:p>
            <a:pPr>
              <a:defRPr/>
            </a:pPr>
            <a:r>
              <a:rPr lang="en-US" altLang="zh-CN"/>
              <a:t>二级公共基础知识</a:t>
            </a:r>
          </a:p>
        </p:txBody>
      </p:sp>
      <p:sp>
        <p:nvSpPr>
          <p:cNvPr id="64" name="灯片编号占位符 3"/>
          <p:cNvSpPr>
            <a:spLocks noGrp="1"/>
          </p:cNvSpPr>
          <p:nvPr>
            <p:ph type="sldNum" sz="quarter" idx="12"/>
          </p:nvPr>
        </p:nvSpPr>
        <p:spPr/>
        <p:txBody>
          <a:bodyPr/>
          <a:lstStyle/>
          <a:p>
            <a:pPr>
              <a:defRPr/>
            </a:pPr>
            <a:fld id="{5FBB61D6-2D00-455C-B4B2-F2168753B9E4}" type="slidenum">
              <a:rPr lang="en-US" altLang="zh-CN"/>
              <a:pPr>
                <a:defRPr/>
              </a:pPr>
              <a:t>26</a:t>
            </a:fld>
            <a:endParaRPr lang="en-US" altLang="zh-CN"/>
          </a:p>
        </p:txBody>
      </p:sp>
      <p:sp>
        <p:nvSpPr>
          <p:cNvPr id="27653" name="Rectangle 64"/>
          <p:cNvSpPr>
            <a:spLocks noChangeArrowheads="1"/>
          </p:cNvSpPr>
          <p:nvPr/>
        </p:nvSpPr>
        <p:spPr bwMode="auto">
          <a:xfrm>
            <a:off x="323850" y="1219200"/>
            <a:ext cx="6432550" cy="4572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0">
                <a:solidFill>
                  <a:srgbClr val="FFFFFF"/>
                </a:solidFill>
                <a:latin typeface="幼圆" pitchFamily="49" charset="-122"/>
              </a:rPr>
              <a:t>链表的种类：单链表、循环链表、双向链表。 </a:t>
            </a:r>
          </a:p>
        </p:txBody>
      </p:sp>
      <p:sp>
        <p:nvSpPr>
          <p:cNvPr id="27654" name="Rectangle 65"/>
          <p:cNvSpPr>
            <a:spLocks noChangeArrowheads="1"/>
          </p:cNvSpPr>
          <p:nvPr/>
        </p:nvSpPr>
        <p:spPr bwMode="auto">
          <a:xfrm>
            <a:off x="755650"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1</a:t>
            </a:r>
          </a:p>
        </p:txBody>
      </p:sp>
      <p:sp>
        <p:nvSpPr>
          <p:cNvPr id="27655" name="Rectangle 66"/>
          <p:cNvSpPr>
            <a:spLocks noChangeArrowheads="1"/>
          </p:cNvSpPr>
          <p:nvPr/>
        </p:nvSpPr>
        <p:spPr bwMode="auto">
          <a:xfrm>
            <a:off x="1260475"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56" name="Rectangle 67"/>
          <p:cNvSpPr>
            <a:spLocks noChangeArrowheads="1"/>
          </p:cNvSpPr>
          <p:nvPr/>
        </p:nvSpPr>
        <p:spPr bwMode="auto">
          <a:xfrm>
            <a:off x="1979613"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2</a:t>
            </a:r>
          </a:p>
        </p:txBody>
      </p:sp>
      <p:sp>
        <p:nvSpPr>
          <p:cNvPr id="27657" name="Rectangle 68"/>
          <p:cNvSpPr>
            <a:spLocks noChangeArrowheads="1"/>
          </p:cNvSpPr>
          <p:nvPr/>
        </p:nvSpPr>
        <p:spPr bwMode="auto">
          <a:xfrm>
            <a:off x="2484438"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58" name="Rectangle 69"/>
          <p:cNvSpPr>
            <a:spLocks noChangeArrowheads="1"/>
          </p:cNvSpPr>
          <p:nvPr/>
        </p:nvSpPr>
        <p:spPr bwMode="auto">
          <a:xfrm>
            <a:off x="3276600"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3</a:t>
            </a:r>
          </a:p>
        </p:txBody>
      </p:sp>
      <p:sp>
        <p:nvSpPr>
          <p:cNvPr id="27659" name="Rectangle 70"/>
          <p:cNvSpPr>
            <a:spLocks noChangeArrowheads="1"/>
          </p:cNvSpPr>
          <p:nvPr/>
        </p:nvSpPr>
        <p:spPr bwMode="auto">
          <a:xfrm>
            <a:off x="3781425"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60" name="Rectangle 71"/>
          <p:cNvSpPr>
            <a:spLocks noChangeArrowheads="1"/>
          </p:cNvSpPr>
          <p:nvPr/>
        </p:nvSpPr>
        <p:spPr bwMode="auto">
          <a:xfrm>
            <a:off x="4500563"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4</a:t>
            </a:r>
          </a:p>
        </p:txBody>
      </p:sp>
      <p:sp>
        <p:nvSpPr>
          <p:cNvPr id="27661" name="Rectangle 72"/>
          <p:cNvSpPr>
            <a:spLocks noChangeArrowheads="1"/>
          </p:cNvSpPr>
          <p:nvPr/>
        </p:nvSpPr>
        <p:spPr bwMode="auto">
          <a:xfrm>
            <a:off x="5005388"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62" name="Rectangle 73"/>
          <p:cNvSpPr>
            <a:spLocks noChangeArrowheads="1"/>
          </p:cNvSpPr>
          <p:nvPr/>
        </p:nvSpPr>
        <p:spPr bwMode="auto">
          <a:xfrm>
            <a:off x="5795963"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5</a:t>
            </a:r>
          </a:p>
        </p:txBody>
      </p:sp>
      <p:sp>
        <p:nvSpPr>
          <p:cNvPr id="27663" name="Rectangle 74"/>
          <p:cNvSpPr>
            <a:spLocks noChangeArrowheads="1"/>
          </p:cNvSpPr>
          <p:nvPr/>
        </p:nvSpPr>
        <p:spPr bwMode="auto">
          <a:xfrm>
            <a:off x="6300788"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000" b="0">
              <a:solidFill>
                <a:srgbClr val="FFFFCC"/>
              </a:solidFill>
              <a:latin typeface="幼圆" pitchFamily="49" charset="-122"/>
            </a:endParaRPr>
          </a:p>
        </p:txBody>
      </p:sp>
      <p:sp>
        <p:nvSpPr>
          <p:cNvPr id="27664" name="Line 75"/>
          <p:cNvSpPr>
            <a:spLocks noChangeShapeType="1"/>
          </p:cNvSpPr>
          <p:nvPr/>
        </p:nvSpPr>
        <p:spPr bwMode="auto">
          <a:xfrm>
            <a:off x="1547813" y="3370263"/>
            <a:ext cx="360362"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65" name="Line 76"/>
          <p:cNvSpPr>
            <a:spLocks noChangeShapeType="1"/>
          </p:cNvSpPr>
          <p:nvPr/>
        </p:nvSpPr>
        <p:spPr bwMode="auto">
          <a:xfrm>
            <a:off x="2844800" y="3370263"/>
            <a:ext cx="360363"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66" name="Line 77"/>
          <p:cNvSpPr>
            <a:spLocks noChangeShapeType="1"/>
          </p:cNvSpPr>
          <p:nvPr/>
        </p:nvSpPr>
        <p:spPr bwMode="auto">
          <a:xfrm>
            <a:off x="4068763" y="3370263"/>
            <a:ext cx="360362"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67" name="Line 78"/>
          <p:cNvSpPr>
            <a:spLocks noChangeShapeType="1"/>
          </p:cNvSpPr>
          <p:nvPr/>
        </p:nvSpPr>
        <p:spPr bwMode="auto">
          <a:xfrm>
            <a:off x="5364163" y="3370263"/>
            <a:ext cx="360362"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68" name="Line 79"/>
          <p:cNvSpPr>
            <a:spLocks noChangeShapeType="1"/>
          </p:cNvSpPr>
          <p:nvPr/>
        </p:nvSpPr>
        <p:spPr bwMode="auto">
          <a:xfrm flipV="1">
            <a:off x="6518275" y="2865438"/>
            <a:ext cx="0" cy="576262"/>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69" name="Line 80"/>
          <p:cNvSpPr>
            <a:spLocks noChangeShapeType="1"/>
          </p:cNvSpPr>
          <p:nvPr/>
        </p:nvSpPr>
        <p:spPr bwMode="auto">
          <a:xfrm flipH="1">
            <a:off x="1046163" y="2865438"/>
            <a:ext cx="5472112" cy="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70" name="Line 81"/>
          <p:cNvSpPr>
            <a:spLocks noChangeShapeType="1"/>
          </p:cNvSpPr>
          <p:nvPr/>
        </p:nvSpPr>
        <p:spPr bwMode="auto">
          <a:xfrm>
            <a:off x="1046163" y="2865438"/>
            <a:ext cx="0" cy="288925"/>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71" name="Rectangle 82"/>
          <p:cNvSpPr>
            <a:spLocks noChangeArrowheads="1"/>
          </p:cNvSpPr>
          <p:nvPr/>
        </p:nvSpPr>
        <p:spPr bwMode="auto">
          <a:xfrm>
            <a:off x="755650"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1</a:t>
            </a:r>
          </a:p>
        </p:txBody>
      </p:sp>
      <p:sp>
        <p:nvSpPr>
          <p:cNvPr id="27672" name="Rectangle 83"/>
          <p:cNvSpPr>
            <a:spLocks noChangeArrowheads="1"/>
          </p:cNvSpPr>
          <p:nvPr/>
        </p:nvSpPr>
        <p:spPr bwMode="auto">
          <a:xfrm>
            <a:off x="1260475"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73" name="Rectangle 84"/>
          <p:cNvSpPr>
            <a:spLocks noChangeArrowheads="1"/>
          </p:cNvSpPr>
          <p:nvPr/>
        </p:nvSpPr>
        <p:spPr bwMode="auto">
          <a:xfrm>
            <a:off x="1979613"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2</a:t>
            </a:r>
          </a:p>
        </p:txBody>
      </p:sp>
      <p:sp>
        <p:nvSpPr>
          <p:cNvPr id="27674" name="Rectangle 85"/>
          <p:cNvSpPr>
            <a:spLocks noChangeArrowheads="1"/>
          </p:cNvSpPr>
          <p:nvPr/>
        </p:nvSpPr>
        <p:spPr bwMode="auto">
          <a:xfrm>
            <a:off x="2484438"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75" name="Rectangle 86"/>
          <p:cNvSpPr>
            <a:spLocks noChangeArrowheads="1"/>
          </p:cNvSpPr>
          <p:nvPr/>
        </p:nvSpPr>
        <p:spPr bwMode="auto">
          <a:xfrm>
            <a:off x="3276600"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3</a:t>
            </a:r>
          </a:p>
        </p:txBody>
      </p:sp>
      <p:sp>
        <p:nvSpPr>
          <p:cNvPr id="27676" name="Rectangle 87"/>
          <p:cNvSpPr>
            <a:spLocks noChangeArrowheads="1"/>
          </p:cNvSpPr>
          <p:nvPr/>
        </p:nvSpPr>
        <p:spPr bwMode="auto">
          <a:xfrm>
            <a:off x="3781425"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77" name="Rectangle 88"/>
          <p:cNvSpPr>
            <a:spLocks noChangeArrowheads="1"/>
          </p:cNvSpPr>
          <p:nvPr/>
        </p:nvSpPr>
        <p:spPr bwMode="auto">
          <a:xfrm>
            <a:off x="4500563"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4</a:t>
            </a:r>
          </a:p>
        </p:txBody>
      </p:sp>
      <p:sp>
        <p:nvSpPr>
          <p:cNvPr id="27678" name="Rectangle 89"/>
          <p:cNvSpPr>
            <a:spLocks noChangeArrowheads="1"/>
          </p:cNvSpPr>
          <p:nvPr/>
        </p:nvSpPr>
        <p:spPr bwMode="auto">
          <a:xfrm>
            <a:off x="5005388"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79" name="Rectangle 90"/>
          <p:cNvSpPr>
            <a:spLocks noChangeArrowheads="1"/>
          </p:cNvSpPr>
          <p:nvPr/>
        </p:nvSpPr>
        <p:spPr bwMode="auto">
          <a:xfrm>
            <a:off x="5795963"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5</a:t>
            </a:r>
          </a:p>
        </p:txBody>
      </p:sp>
      <p:sp>
        <p:nvSpPr>
          <p:cNvPr id="27680" name="Rectangle 91"/>
          <p:cNvSpPr>
            <a:spLocks noChangeArrowheads="1"/>
          </p:cNvSpPr>
          <p:nvPr/>
        </p:nvSpPr>
        <p:spPr bwMode="auto">
          <a:xfrm>
            <a:off x="6300788" y="3154363"/>
            <a:ext cx="504825" cy="503237"/>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000" b="0">
              <a:solidFill>
                <a:srgbClr val="FFFFCC"/>
              </a:solidFill>
              <a:latin typeface="幼圆" pitchFamily="49" charset="-122"/>
            </a:endParaRPr>
          </a:p>
        </p:txBody>
      </p:sp>
      <p:sp>
        <p:nvSpPr>
          <p:cNvPr id="27681" name="Line 92"/>
          <p:cNvSpPr>
            <a:spLocks noChangeShapeType="1"/>
          </p:cNvSpPr>
          <p:nvPr/>
        </p:nvSpPr>
        <p:spPr bwMode="auto">
          <a:xfrm>
            <a:off x="1547813" y="3370263"/>
            <a:ext cx="360362"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82" name="Line 93"/>
          <p:cNvSpPr>
            <a:spLocks noChangeShapeType="1"/>
          </p:cNvSpPr>
          <p:nvPr/>
        </p:nvSpPr>
        <p:spPr bwMode="auto">
          <a:xfrm>
            <a:off x="2844800" y="3370263"/>
            <a:ext cx="360363"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83" name="Line 94"/>
          <p:cNvSpPr>
            <a:spLocks noChangeShapeType="1"/>
          </p:cNvSpPr>
          <p:nvPr/>
        </p:nvSpPr>
        <p:spPr bwMode="auto">
          <a:xfrm>
            <a:off x="4068763" y="3370263"/>
            <a:ext cx="360362"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84" name="Line 95"/>
          <p:cNvSpPr>
            <a:spLocks noChangeShapeType="1"/>
          </p:cNvSpPr>
          <p:nvPr/>
        </p:nvSpPr>
        <p:spPr bwMode="auto">
          <a:xfrm>
            <a:off x="5364163" y="3370263"/>
            <a:ext cx="360362"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85" name="Text Box 96"/>
          <p:cNvSpPr txBox="1">
            <a:spLocks noChangeArrowheads="1"/>
          </p:cNvSpPr>
          <p:nvPr/>
        </p:nvSpPr>
        <p:spPr bwMode="auto">
          <a:xfrm>
            <a:off x="7235825" y="3225800"/>
            <a:ext cx="1098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00"/>
                </a:solidFill>
              </a:rPr>
              <a:t>循环链表</a:t>
            </a:r>
          </a:p>
        </p:txBody>
      </p:sp>
      <p:sp>
        <p:nvSpPr>
          <p:cNvPr id="27686" name="Line 97"/>
          <p:cNvSpPr>
            <a:spLocks noChangeShapeType="1"/>
          </p:cNvSpPr>
          <p:nvPr/>
        </p:nvSpPr>
        <p:spPr bwMode="auto">
          <a:xfrm flipV="1">
            <a:off x="6518275" y="2865438"/>
            <a:ext cx="0" cy="576262"/>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87" name="Line 98"/>
          <p:cNvSpPr>
            <a:spLocks noChangeShapeType="1"/>
          </p:cNvSpPr>
          <p:nvPr/>
        </p:nvSpPr>
        <p:spPr bwMode="auto">
          <a:xfrm flipH="1">
            <a:off x="1046163" y="2865438"/>
            <a:ext cx="5472112" cy="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88" name="Line 99"/>
          <p:cNvSpPr>
            <a:spLocks noChangeShapeType="1"/>
          </p:cNvSpPr>
          <p:nvPr/>
        </p:nvSpPr>
        <p:spPr bwMode="auto">
          <a:xfrm>
            <a:off x="1046163" y="2865438"/>
            <a:ext cx="0" cy="288925"/>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89" name="Text Box 100"/>
          <p:cNvSpPr txBox="1">
            <a:spLocks noChangeArrowheads="1"/>
          </p:cNvSpPr>
          <p:nvPr/>
        </p:nvSpPr>
        <p:spPr bwMode="auto">
          <a:xfrm>
            <a:off x="7162800" y="4795838"/>
            <a:ext cx="1098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00"/>
                </a:solidFill>
              </a:rPr>
              <a:t>双向链表</a:t>
            </a:r>
          </a:p>
        </p:txBody>
      </p:sp>
      <p:sp>
        <p:nvSpPr>
          <p:cNvPr id="27690" name="Rectangle 101"/>
          <p:cNvSpPr>
            <a:spLocks noChangeArrowheads="1"/>
          </p:cNvSpPr>
          <p:nvPr/>
        </p:nvSpPr>
        <p:spPr bwMode="auto">
          <a:xfrm>
            <a:off x="757238"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a:t>
            </a:r>
          </a:p>
        </p:txBody>
      </p:sp>
      <p:sp>
        <p:nvSpPr>
          <p:cNvPr id="27691" name="Rectangle 102"/>
          <p:cNvSpPr>
            <a:spLocks noChangeArrowheads="1"/>
          </p:cNvSpPr>
          <p:nvPr/>
        </p:nvSpPr>
        <p:spPr bwMode="auto">
          <a:xfrm>
            <a:off x="973138"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1</a:t>
            </a:r>
          </a:p>
        </p:txBody>
      </p:sp>
      <p:sp>
        <p:nvSpPr>
          <p:cNvPr id="27692" name="Rectangle 103"/>
          <p:cNvSpPr>
            <a:spLocks noChangeArrowheads="1"/>
          </p:cNvSpPr>
          <p:nvPr/>
        </p:nvSpPr>
        <p:spPr bwMode="auto">
          <a:xfrm>
            <a:off x="1189038"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93" name="Rectangle 104"/>
          <p:cNvSpPr>
            <a:spLocks noChangeArrowheads="1"/>
          </p:cNvSpPr>
          <p:nvPr/>
        </p:nvSpPr>
        <p:spPr bwMode="auto">
          <a:xfrm>
            <a:off x="1981200"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94" name="Rectangle 105"/>
          <p:cNvSpPr>
            <a:spLocks noChangeArrowheads="1"/>
          </p:cNvSpPr>
          <p:nvPr/>
        </p:nvSpPr>
        <p:spPr bwMode="auto">
          <a:xfrm>
            <a:off x="2197100"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2</a:t>
            </a:r>
          </a:p>
        </p:txBody>
      </p:sp>
      <p:sp>
        <p:nvSpPr>
          <p:cNvPr id="27695" name="Rectangle 106"/>
          <p:cNvSpPr>
            <a:spLocks noChangeArrowheads="1"/>
          </p:cNvSpPr>
          <p:nvPr/>
        </p:nvSpPr>
        <p:spPr bwMode="auto">
          <a:xfrm>
            <a:off x="2413000"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96" name="Rectangle 107"/>
          <p:cNvSpPr>
            <a:spLocks noChangeArrowheads="1"/>
          </p:cNvSpPr>
          <p:nvPr/>
        </p:nvSpPr>
        <p:spPr bwMode="auto">
          <a:xfrm>
            <a:off x="3278188"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97" name="Rectangle 108"/>
          <p:cNvSpPr>
            <a:spLocks noChangeArrowheads="1"/>
          </p:cNvSpPr>
          <p:nvPr/>
        </p:nvSpPr>
        <p:spPr bwMode="auto">
          <a:xfrm>
            <a:off x="3494088"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3</a:t>
            </a:r>
          </a:p>
        </p:txBody>
      </p:sp>
      <p:sp>
        <p:nvSpPr>
          <p:cNvPr id="27698" name="Rectangle 109"/>
          <p:cNvSpPr>
            <a:spLocks noChangeArrowheads="1"/>
          </p:cNvSpPr>
          <p:nvPr/>
        </p:nvSpPr>
        <p:spPr bwMode="auto">
          <a:xfrm>
            <a:off x="3709988"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99" name="Rectangle 110"/>
          <p:cNvSpPr>
            <a:spLocks noChangeArrowheads="1"/>
          </p:cNvSpPr>
          <p:nvPr/>
        </p:nvSpPr>
        <p:spPr bwMode="auto">
          <a:xfrm>
            <a:off x="4502150"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00" name="Rectangle 111"/>
          <p:cNvSpPr>
            <a:spLocks noChangeArrowheads="1"/>
          </p:cNvSpPr>
          <p:nvPr/>
        </p:nvSpPr>
        <p:spPr bwMode="auto">
          <a:xfrm>
            <a:off x="4718050"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4</a:t>
            </a:r>
          </a:p>
        </p:txBody>
      </p:sp>
      <p:sp>
        <p:nvSpPr>
          <p:cNvPr id="27701" name="Rectangle 112"/>
          <p:cNvSpPr>
            <a:spLocks noChangeArrowheads="1"/>
          </p:cNvSpPr>
          <p:nvPr/>
        </p:nvSpPr>
        <p:spPr bwMode="auto">
          <a:xfrm>
            <a:off x="4933950"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02" name="Rectangle 113"/>
          <p:cNvSpPr>
            <a:spLocks noChangeArrowheads="1"/>
          </p:cNvSpPr>
          <p:nvPr/>
        </p:nvSpPr>
        <p:spPr bwMode="auto">
          <a:xfrm>
            <a:off x="5797550"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03" name="Rectangle 114"/>
          <p:cNvSpPr>
            <a:spLocks noChangeArrowheads="1"/>
          </p:cNvSpPr>
          <p:nvPr/>
        </p:nvSpPr>
        <p:spPr bwMode="auto">
          <a:xfrm>
            <a:off x="6013450"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5</a:t>
            </a:r>
          </a:p>
        </p:txBody>
      </p:sp>
      <p:sp>
        <p:nvSpPr>
          <p:cNvPr id="27704" name="Rectangle 115"/>
          <p:cNvSpPr>
            <a:spLocks noChangeArrowheads="1"/>
          </p:cNvSpPr>
          <p:nvPr/>
        </p:nvSpPr>
        <p:spPr bwMode="auto">
          <a:xfrm>
            <a:off x="6229350" y="4752975"/>
            <a:ext cx="215900" cy="504825"/>
          </a:xfrm>
          <a:prstGeom prst="rect">
            <a:avLst/>
          </a:prstGeom>
          <a:solidFill>
            <a:srgbClr val="0000FF">
              <a:alpha val="25882"/>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solidFill>
                  <a:srgbClr val="FFFFCC"/>
                </a:solidFill>
                <a:latin typeface="幼圆" pitchFamily="49" charset="-122"/>
              </a:rPr>
              <a:t>^</a:t>
            </a:r>
          </a:p>
        </p:txBody>
      </p:sp>
      <p:sp>
        <p:nvSpPr>
          <p:cNvPr id="27705" name="Line 116"/>
          <p:cNvSpPr>
            <a:spLocks noChangeShapeType="1"/>
          </p:cNvSpPr>
          <p:nvPr/>
        </p:nvSpPr>
        <p:spPr bwMode="auto">
          <a:xfrm>
            <a:off x="1262063" y="4897438"/>
            <a:ext cx="647700"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706" name="Line 117"/>
          <p:cNvSpPr>
            <a:spLocks noChangeShapeType="1"/>
          </p:cNvSpPr>
          <p:nvPr/>
        </p:nvSpPr>
        <p:spPr bwMode="auto">
          <a:xfrm>
            <a:off x="2486025" y="4897438"/>
            <a:ext cx="647700"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707" name="Line 118"/>
          <p:cNvSpPr>
            <a:spLocks noChangeShapeType="1"/>
          </p:cNvSpPr>
          <p:nvPr/>
        </p:nvSpPr>
        <p:spPr bwMode="auto">
          <a:xfrm>
            <a:off x="3781425" y="4897438"/>
            <a:ext cx="647700"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708" name="Line 119"/>
          <p:cNvSpPr>
            <a:spLocks noChangeShapeType="1"/>
          </p:cNvSpPr>
          <p:nvPr/>
        </p:nvSpPr>
        <p:spPr bwMode="auto">
          <a:xfrm>
            <a:off x="5005388" y="4897438"/>
            <a:ext cx="647700"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709" name="Line 120"/>
          <p:cNvSpPr>
            <a:spLocks noChangeShapeType="1"/>
          </p:cNvSpPr>
          <p:nvPr/>
        </p:nvSpPr>
        <p:spPr bwMode="auto">
          <a:xfrm flipH="1">
            <a:off x="5221288" y="5113338"/>
            <a:ext cx="649287"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710" name="Line 121"/>
          <p:cNvSpPr>
            <a:spLocks noChangeShapeType="1"/>
          </p:cNvSpPr>
          <p:nvPr/>
        </p:nvSpPr>
        <p:spPr bwMode="auto">
          <a:xfrm flipH="1">
            <a:off x="3997325" y="5113338"/>
            <a:ext cx="649288"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711" name="Line 122"/>
          <p:cNvSpPr>
            <a:spLocks noChangeShapeType="1"/>
          </p:cNvSpPr>
          <p:nvPr/>
        </p:nvSpPr>
        <p:spPr bwMode="auto">
          <a:xfrm flipH="1">
            <a:off x="2701925" y="5113338"/>
            <a:ext cx="649288"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712" name="Line 123"/>
          <p:cNvSpPr>
            <a:spLocks noChangeShapeType="1"/>
          </p:cNvSpPr>
          <p:nvPr/>
        </p:nvSpPr>
        <p:spPr bwMode="auto">
          <a:xfrm flipH="1">
            <a:off x="1477963" y="5113338"/>
            <a:ext cx="649287" cy="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713" name="矩形 1"/>
          <p:cNvSpPr>
            <a:spLocks noChangeArrowheads="1"/>
          </p:cNvSpPr>
          <p:nvPr/>
        </p:nvSpPr>
        <p:spPr bwMode="auto">
          <a:xfrm>
            <a:off x="304800" y="376238"/>
            <a:ext cx="3021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FF00"/>
                </a:solidFill>
                <a:latin typeface="Arial Black" pitchFamily="34" charset="0"/>
              </a:rPr>
              <a:t>七、线性链表</a:t>
            </a: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F6A7C992-01A5-4654-BE7C-EBC42A6DA623}" type="slidenum">
              <a:rPr lang="en-US" altLang="zh-CN"/>
              <a:pPr>
                <a:defRPr/>
              </a:pPr>
              <a:t>27</a:t>
            </a:fld>
            <a:endParaRPr lang="en-US" altLang="zh-CN"/>
          </a:p>
        </p:txBody>
      </p:sp>
      <p:sp>
        <p:nvSpPr>
          <p:cNvPr id="53252" name="Rectangle 4"/>
          <p:cNvSpPr>
            <a:spLocks noChangeArrowheads="1"/>
          </p:cNvSpPr>
          <p:nvPr/>
        </p:nvSpPr>
        <p:spPr bwMode="auto">
          <a:xfrm>
            <a:off x="228600" y="1143000"/>
            <a:ext cx="8534400" cy="391477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folHlink"/>
              </a:buClr>
              <a:buSzPct val="60000"/>
              <a:buFont typeface="Wingdings" pitchFamily="2" charset="2"/>
              <a:buNone/>
              <a:defRPr/>
            </a:pPr>
            <a:r>
              <a:rPr kumimoji="1" lang="en-US" altLang="zh-CN" sz="2000" b="0" dirty="0">
                <a:solidFill>
                  <a:srgbClr val="FFFFCC"/>
                </a:solidFill>
                <a:effectLst>
                  <a:outerShdw blurRad="38100" dist="38100" dir="2700000" algn="tl">
                    <a:srgbClr val="000000"/>
                  </a:outerShdw>
                </a:effectLst>
                <a:latin typeface="幼圆" pitchFamily="49" charset="-122"/>
              </a:rPr>
              <a:t>1</a:t>
            </a:r>
            <a:r>
              <a:rPr kumimoji="1" lang="zh-CN" altLang="en-US" sz="2000" b="0" dirty="0">
                <a:solidFill>
                  <a:srgbClr val="FFFFCC"/>
                </a:solidFill>
                <a:effectLst>
                  <a:outerShdw blurRad="38100" dist="38100" dir="2700000" algn="tl">
                    <a:srgbClr val="000000"/>
                  </a:outerShdw>
                </a:effectLst>
                <a:latin typeface="幼圆" pitchFamily="49" charset="-122"/>
              </a:rPr>
              <a:t>、链表不具有的特点是（      ）</a:t>
            </a:r>
          </a:p>
          <a:p>
            <a:pPr marL="609600" indent="-609600">
              <a:spcBef>
                <a:spcPct val="20000"/>
              </a:spcBef>
              <a:buClr>
                <a:schemeClr val="folHlink"/>
              </a:buClr>
              <a:buSzPct val="60000"/>
              <a:buFont typeface="Wingdings" pitchFamily="2" charset="2"/>
              <a:buNone/>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A) </a:t>
            </a:r>
            <a:r>
              <a:rPr kumimoji="1" lang="zh-CN" altLang="en-US" sz="2000" b="0" dirty="0">
                <a:solidFill>
                  <a:srgbClr val="FFFFCC"/>
                </a:solidFill>
                <a:effectLst>
                  <a:outerShdw blurRad="38100" dist="38100" dir="2700000" algn="tl">
                    <a:srgbClr val="000000"/>
                  </a:outerShdw>
                </a:effectLst>
                <a:latin typeface="幼圆" pitchFamily="49" charset="-122"/>
              </a:rPr>
              <a:t>不必事先估计存储空间</a:t>
            </a:r>
          </a:p>
          <a:p>
            <a:pPr marL="609600" indent="-609600">
              <a:spcBef>
                <a:spcPct val="20000"/>
              </a:spcBef>
              <a:buClr>
                <a:schemeClr val="folHlink"/>
              </a:buClr>
              <a:buSzPct val="60000"/>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B) </a:t>
            </a:r>
            <a:r>
              <a:rPr kumimoji="1" lang="zh-CN" altLang="en-US" sz="2000" b="0" dirty="0">
                <a:solidFill>
                  <a:srgbClr val="FFFFCC"/>
                </a:solidFill>
                <a:effectLst>
                  <a:outerShdw blurRad="38100" dist="38100" dir="2700000" algn="tl">
                    <a:srgbClr val="000000"/>
                  </a:outerShdw>
                </a:effectLst>
                <a:latin typeface="幼圆" pitchFamily="49" charset="-122"/>
              </a:rPr>
              <a:t>可随机访问任一元素</a:t>
            </a:r>
          </a:p>
          <a:p>
            <a:pPr marL="609600" indent="-609600">
              <a:spcBef>
                <a:spcPct val="20000"/>
              </a:spcBef>
              <a:buClr>
                <a:schemeClr val="folHlink"/>
              </a:buClr>
              <a:buSzPct val="60000"/>
              <a:buFont typeface="Wingdings" pitchFamily="2" charset="2"/>
              <a:buNone/>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C) </a:t>
            </a:r>
            <a:r>
              <a:rPr kumimoji="1" lang="zh-CN" altLang="en-US" sz="2000" b="0" dirty="0">
                <a:solidFill>
                  <a:srgbClr val="FFFFCC"/>
                </a:solidFill>
                <a:effectLst>
                  <a:outerShdw blurRad="38100" dist="38100" dir="2700000" algn="tl">
                    <a:srgbClr val="000000"/>
                  </a:outerShdw>
                </a:effectLst>
                <a:latin typeface="幼圆" pitchFamily="49" charset="-122"/>
              </a:rPr>
              <a:t>插入删除不需要移动元素	</a:t>
            </a:r>
          </a:p>
          <a:p>
            <a:pPr marL="609600" indent="-609600">
              <a:spcBef>
                <a:spcPct val="20000"/>
              </a:spcBef>
              <a:buClr>
                <a:schemeClr val="folHlink"/>
              </a:buClr>
              <a:buSzPct val="60000"/>
              <a:buFont typeface="Wingdings" pitchFamily="2" charset="2"/>
              <a:buNone/>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D) </a:t>
            </a:r>
            <a:r>
              <a:rPr kumimoji="1" lang="zh-CN" altLang="en-US" sz="2000" b="0" dirty="0">
                <a:solidFill>
                  <a:srgbClr val="FFFFCC"/>
                </a:solidFill>
                <a:effectLst>
                  <a:outerShdw blurRad="38100" dist="38100" dir="2700000" algn="tl">
                    <a:srgbClr val="000000"/>
                  </a:outerShdw>
                </a:effectLst>
                <a:latin typeface="幼圆" pitchFamily="49" charset="-122"/>
              </a:rPr>
              <a:t>所需空间与线性表长度成正比</a:t>
            </a:r>
          </a:p>
          <a:p>
            <a:pPr marL="609600" indent="-609600">
              <a:spcBef>
                <a:spcPct val="20000"/>
              </a:spcBef>
              <a:buClr>
                <a:schemeClr val="folHlink"/>
              </a:buClr>
              <a:buSzPct val="60000"/>
              <a:buFont typeface="Wingdings" pitchFamily="2" charset="2"/>
              <a:buNone/>
              <a:defRPr/>
            </a:pPr>
            <a:r>
              <a:rPr kumimoji="1" lang="en-US" altLang="zh-CN" sz="2000" b="0" dirty="0">
                <a:solidFill>
                  <a:srgbClr val="FFFFCC"/>
                </a:solidFill>
                <a:effectLst>
                  <a:outerShdw blurRad="38100" dist="38100" dir="2700000" algn="tl">
                    <a:srgbClr val="000000"/>
                  </a:outerShdw>
                </a:effectLst>
                <a:latin typeface="幼圆" pitchFamily="49" charset="-122"/>
              </a:rPr>
              <a:t>2</a:t>
            </a:r>
            <a:r>
              <a:rPr kumimoji="1" lang="zh-CN" altLang="en-US" sz="2000" b="0" dirty="0">
                <a:solidFill>
                  <a:srgbClr val="FFFFCC"/>
                </a:solidFill>
                <a:effectLst>
                  <a:outerShdw blurRad="38100" dist="38100" dir="2700000" algn="tl">
                    <a:srgbClr val="000000"/>
                  </a:outerShdw>
                </a:effectLst>
                <a:latin typeface="幼圆" pitchFamily="49" charset="-122"/>
              </a:rPr>
              <a:t>、数据结构分为逻辑结构与存储结构，线性链表属于</a:t>
            </a:r>
            <a:r>
              <a:rPr kumimoji="1" lang="zh-CN" altLang="en-US" sz="2000" b="0" u="sng" dirty="0">
                <a:solidFill>
                  <a:srgbClr val="FFFFCC"/>
                </a:solidFill>
                <a:effectLst>
                  <a:outerShdw blurRad="38100" dist="38100" dir="2700000" algn="tl">
                    <a:srgbClr val="000000"/>
                  </a:outerShdw>
                </a:effectLst>
                <a:latin typeface="幼圆" pitchFamily="49" charset="-122"/>
              </a:rPr>
              <a:t>             </a:t>
            </a:r>
            <a:r>
              <a:rPr kumimoji="1" lang="zh-CN" altLang="en-US" sz="2000" b="0" dirty="0">
                <a:solidFill>
                  <a:srgbClr val="FFFFCC"/>
                </a:solidFill>
                <a:effectLst>
                  <a:outerShdw blurRad="38100" dist="38100" dir="2700000" algn="tl">
                    <a:srgbClr val="000000"/>
                  </a:outerShdw>
                </a:effectLst>
                <a:latin typeface="幼圆" pitchFamily="49" charset="-122"/>
              </a:rPr>
              <a:t>。 </a:t>
            </a:r>
          </a:p>
          <a:p>
            <a:pPr marL="609600" indent="-609600">
              <a:spcBef>
                <a:spcPct val="20000"/>
              </a:spcBef>
              <a:buClr>
                <a:schemeClr val="folHlink"/>
              </a:buClr>
              <a:buSzPct val="60000"/>
              <a:buFont typeface="Wingdings" pitchFamily="2" charset="2"/>
              <a:buNone/>
              <a:defRPr/>
            </a:pPr>
            <a:r>
              <a:rPr kumimoji="1" lang="en-US" altLang="zh-CN" sz="2000" b="0" dirty="0">
                <a:solidFill>
                  <a:srgbClr val="FFFFCC"/>
                </a:solidFill>
                <a:effectLst>
                  <a:outerShdw blurRad="38100" dist="38100" dir="2700000" algn="tl">
                    <a:srgbClr val="000000"/>
                  </a:outerShdw>
                </a:effectLst>
                <a:latin typeface="幼圆" pitchFamily="49" charset="-122"/>
              </a:rPr>
              <a:t>3</a:t>
            </a:r>
            <a:r>
              <a:rPr kumimoji="1" lang="zh-CN" altLang="en-US" sz="2000" b="0" dirty="0">
                <a:solidFill>
                  <a:srgbClr val="FFFFCC"/>
                </a:solidFill>
                <a:effectLst>
                  <a:outerShdw blurRad="38100" dist="38100" dir="2700000" algn="tl">
                    <a:srgbClr val="000000"/>
                  </a:outerShdw>
                </a:effectLst>
                <a:latin typeface="幼圆" pitchFamily="49" charset="-122"/>
              </a:rPr>
              <a:t>、数据结构中，与所使用的计算机无关的是数据的（      ）</a:t>
            </a:r>
          </a:p>
          <a:p>
            <a:pPr marL="609600" indent="-609600">
              <a:spcBef>
                <a:spcPct val="20000"/>
              </a:spcBef>
              <a:buClr>
                <a:schemeClr val="folHlink"/>
              </a:buClr>
              <a:buSzPct val="60000"/>
              <a:buFont typeface="Wingdings" pitchFamily="2" charset="2"/>
              <a:buNone/>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A) </a:t>
            </a:r>
            <a:r>
              <a:rPr kumimoji="1" lang="zh-CN" altLang="en-US" sz="2000" b="0" dirty="0">
                <a:solidFill>
                  <a:srgbClr val="FFFFCC"/>
                </a:solidFill>
                <a:effectLst>
                  <a:outerShdw blurRad="38100" dist="38100" dir="2700000" algn="tl">
                    <a:srgbClr val="000000"/>
                  </a:outerShdw>
                </a:effectLst>
                <a:latin typeface="幼圆" pitchFamily="49" charset="-122"/>
              </a:rPr>
              <a:t>存储结构		</a:t>
            </a:r>
            <a:r>
              <a:rPr kumimoji="1" lang="en-US" altLang="zh-CN" sz="2000" b="0" dirty="0">
                <a:solidFill>
                  <a:srgbClr val="FFFFCC"/>
                </a:solidFill>
                <a:effectLst>
                  <a:outerShdw blurRad="38100" dist="38100" dir="2700000" algn="tl">
                    <a:srgbClr val="000000"/>
                  </a:outerShdw>
                </a:effectLst>
                <a:latin typeface="幼圆" pitchFamily="49" charset="-122"/>
              </a:rPr>
              <a:t>B) </a:t>
            </a:r>
            <a:r>
              <a:rPr kumimoji="1" lang="zh-CN" altLang="en-US" sz="2000" b="0" dirty="0">
                <a:solidFill>
                  <a:srgbClr val="FFFFCC"/>
                </a:solidFill>
                <a:effectLst>
                  <a:outerShdw blurRad="38100" dist="38100" dir="2700000" algn="tl">
                    <a:srgbClr val="000000"/>
                  </a:outerShdw>
                </a:effectLst>
                <a:latin typeface="幼圆" pitchFamily="49" charset="-122"/>
              </a:rPr>
              <a:t>物理结构</a:t>
            </a:r>
          </a:p>
          <a:p>
            <a:pPr marL="609600" indent="-609600">
              <a:spcBef>
                <a:spcPct val="20000"/>
              </a:spcBef>
              <a:buClr>
                <a:schemeClr val="folHlink"/>
              </a:buClr>
              <a:buSzPct val="60000"/>
              <a:buFont typeface="Wingdings" pitchFamily="2" charset="2"/>
              <a:buNone/>
              <a:defRPr/>
            </a:pPr>
            <a:r>
              <a:rPr kumimoji="1" lang="zh-CN" altLang="en-US"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C) </a:t>
            </a:r>
            <a:r>
              <a:rPr kumimoji="1" lang="zh-CN" altLang="en-US" sz="2000" b="0" dirty="0">
                <a:solidFill>
                  <a:srgbClr val="FFFFCC"/>
                </a:solidFill>
                <a:effectLst>
                  <a:outerShdw blurRad="38100" dist="38100" dir="2700000" algn="tl">
                    <a:srgbClr val="000000"/>
                  </a:outerShdw>
                </a:effectLst>
                <a:latin typeface="幼圆" pitchFamily="49" charset="-122"/>
              </a:rPr>
              <a:t>逻辑结构		</a:t>
            </a:r>
            <a:r>
              <a:rPr kumimoji="1" lang="en-US" altLang="zh-CN" sz="2000" b="0" dirty="0">
                <a:solidFill>
                  <a:srgbClr val="FFFFCC"/>
                </a:solidFill>
                <a:effectLst>
                  <a:outerShdw blurRad="38100" dist="38100" dir="2700000" algn="tl">
                    <a:srgbClr val="000000"/>
                  </a:outerShdw>
                </a:effectLst>
                <a:latin typeface="幼圆" pitchFamily="49" charset="-122"/>
              </a:rPr>
              <a:t>D) </a:t>
            </a:r>
            <a:r>
              <a:rPr kumimoji="1" lang="zh-CN" altLang="en-US" sz="2000" b="0" dirty="0">
                <a:solidFill>
                  <a:srgbClr val="FFFFCC"/>
                </a:solidFill>
                <a:effectLst>
                  <a:outerShdw blurRad="38100" dist="38100" dir="2700000" algn="tl">
                    <a:srgbClr val="000000"/>
                  </a:outerShdw>
                </a:effectLst>
                <a:latin typeface="幼圆" pitchFamily="49" charset="-122"/>
              </a:rPr>
              <a:t>物理和存储结构  </a:t>
            </a:r>
          </a:p>
          <a:p>
            <a:pPr marL="609600" indent="-609600">
              <a:spcBef>
                <a:spcPct val="20000"/>
              </a:spcBef>
              <a:buClr>
                <a:schemeClr val="folHlink"/>
              </a:buClr>
              <a:buSzPct val="60000"/>
              <a:buFont typeface="Wingdings" pitchFamily="2" charset="2"/>
              <a:buNone/>
              <a:defRPr/>
            </a:pPr>
            <a:r>
              <a:rPr kumimoji="1" lang="en-US" altLang="zh-CN" sz="2000" b="0" dirty="0">
                <a:solidFill>
                  <a:srgbClr val="FFFFCC"/>
                </a:solidFill>
                <a:effectLst>
                  <a:outerShdw blurRad="38100" dist="38100" dir="2700000" algn="tl">
                    <a:srgbClr val="000000"/>
                  </a:outerShdw>
                </a:effectLst>
                <a:latin typeface="幼圆" pitchFamily="49" charset="-122"/>
              </a:rPr>
              <a:t>4</a:t>
            </a:r>
            <a:r>
              <a:rPr kumimoji="1" lang="zh-CN" altLang="en-US" sz="2000" b="0" dirty="0">
                <a:solidFill>
                  <a:srgbClr val="FFFFCC"/>
                </a:solidFill>
                <a:effectLst>
                  <a:outerShdw blurRad="38100" dist="38100" dir="2700000" algn="tl">
                    <a:srgbClr val="000000"/>
                  </a:outerShdw>
                </a:effectLst>
                <a:latin typeface="幼圆" pitchFamily="49" charset="-122"/>
              </a:rPr>
              <a:t>、数据的逻辑结构有线性结构和 </a:t>
            </a:r>
            <a:r>
              <a:rPr kumimoji="1" lang="zh-CN" altLang="en-US" sz="2000" b="0" u="sng" dirty="0">
                <a:solidFill>
                  <a:srgbClr val="FFFFCC"/>
                </a:solidFill>
                <a:effectLst>
                  <a:outerShdw blurRad="38100" dist="38100" dir="2700000" algn="tl">
                    <a:srgbClr val="000000"/>
                  </a:outerShdw>
                </a:effectLst>
                <a:latin typeface="幼圆" pitchFamily="49" charset="-122"/>
              </a:rPr>
              <a:t>                </a:t>
            </a:r>
            <a:r>
              <a:rPr kumimoji="1" lang="zh-CN" altLang="en-US" sz="2000" b="0" dirty="0">
                <a:solidFill>
                  <a:srgbClr val="FFFFCC"/>
                </a:solidFill>
                <a:effectLst>
                  <a:outerShdw blurRad="38100" dist="38100" dir="2700000" algn="tl">
                    <a:srgbClr val="000000"/>
                  </a:outerShdw>
                </a:effectLst>
                <a:latin typeface="幼圆" pitchFamily="49" charset="-122"/>
              </a:rPr>
              <a:t>两大类。 </a:t>
            </a:r>
          </a:p>
        </p:txBody>
      </p:sp>
      <p:sp>
        <p:nvSpPr>
          <p:cNvPr id="28678" name="矩形 1"/>
          <p:cNvSpPr>
            <a:spLocks noChangeArrowheads="1"/>
          </p:cNvSpPr>
          <p:nvPr/>
        </p:nvSpPr>
        <p:spPr bwMode="auto">
          <a:xfrm>
            <a:off x="285750" y="381000"/>
            <a:ext cx="3295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dirty="0">
                <a:solidFill>
                  <a:srgbClr val="FFFF00"/>
                </a:solidFill>
                <a:latin typeface="Arial Black" pitchFamily="34" charset="0"/>
              </a:rPr>
              <a:t>七、线性链表</a:t>
            </a:r>
          </a:p>
        </p:txBody>
      </p:sp>
      <p:sp>
        <p:nvSpPr>
          <p:cNvPr id="2" name="TextBox 1"/>
          <p:cNvSpPr txBox="1"/>
          <p:nvPr/>
        </p:nvSpPr>
        <p:spPr>
          <a:xfrm>
            <a:off x="3429000" y="1200090"/>
            <a:ext cx="370614" cy="400110"/>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
        <p:nvSpPr>
          <p:cNvPr id="8" name="TextBox 7"/>
          <p:cNvSpPr txBox="1"/>
          <p:nvPr/>
        </p:nvSpPr>
        <p:spPr>
          <a:xfrm>
            <a:off x="6477000" y="3370987"/>
            <a:ext cx="370614" cy="363736"/>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
        <p:nvSpPr>
          <p:cNvPr id="6" name="TextBox 5"/>
          <p:cNvSpPr txBox="1"/>
          <p:nvPr/>
        </p:nvSpPr>
        <p:spPr>
          <a:xfrm>
            <a:off x="6485612" y="2952690"/>
            <a:ext cx="1217000" cy="400110"/>
          </a:xfrm>
          <a:prstGeom prst="rect">
            <a:avLst/>
          </a:prstGeom>
          <a:noFill/>
        </p:spPr>
        <p:txBody>
          <a:bodyPr wrap="none" rtlCol="0">
            <a:spAutoFit/>
          </a:bodyPr>
          <a:lstStyle/>
          <a:p>
            <a:r>
              <a:rPr lang="zh-CN" altLang="en-US" sz="2000" dirty="0">
                <a:solidFill>
                  <a:srgbClr val="FF0000"/>
                </a:solidFill>
              </a:rPr>
              <a:t>存储结构</a:t>
            </a:r>
          </a:p>
        </p:txBody>
      </p:sp>
      <p:sp>
        <p:nvSpPr>
          <p:cNvPr id="10" name="TextBox 9"/>
          <p:cNvSpPr txBox="1"/>
          <p:nvPr/>
        </p:nvSpPr>
        <p:spPr>
          <a:xfrm>
            <a:off x="4343400" y="4419600"/>
            <a:ext cx="1475084" cy="400110"/>
          </a:xfrm>
          <a:prstGeom prst="rect">
            <a:avLst/>
          </a:prstGeom>
          <a:noFill/>
        </p:spPr>
        <p:txBody>
          <a:bodyPr wrap="none" rtlCol="0">
            <a:spAutoFit/>
          </a:bodyPr>
          <a:lstStyle/>
          <a:p>
            <a:r>
              <a:rPr lang="zh-CN" altLang="en-US" sz="2000" dirty="0">
                <a:solidFill>
                  <a:srgbClr val="FF0000"/>
                </a:solidFill>
              </a:rPr>
              <a:t>非线性结构</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6"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日期占位符 1"/>
          <p:cNvSpPr>
            <a:spLocks noGrp="1"/>
          </p:cNvSpPr>
          <p:nvPr>
            <p:ph type="dt" sz="quarter" idx="10"/>
          </p:nvPr>
        </p:nvSpPr>
        <p:spPr>
          <a:xfrm>
            <a:off x="442912" y="6419850"/>
            <a:ext cx="2133600" cy="476250"/>
          </a:xfrm>
        </p:spPr>
        <p:txBody>
          <a:bodyPr/>
          <a:lstStyle/>
          <a:p>
            <a:pPr>
              <a:defRPr/>
            </a:pPr>
            <a:r>
              <a:rPr lang="zh-CN" altLang="en-US" dirty="0"/>
              <a:t>全国计算机等级考试</a:t>
            </a:r>
            <a:endParaRPr lang="en-US" altLang="zh-CN" dirty="0"/>
          </a:p>
        </p:txBody>
      </p:sp>
      <p:sp>
        <p:nvSpPr>
          <p:cNvPr id="20" name="页脚占位符 2"/>
          <p:cNvSpPr>
            <a:spLocks noGrp="1"/>
          </p:cNvSpPr>
          <p:nvPr>
            <p:ph type="ftr" sz="quarter" idx="11"/>
          </p:nvPr>
        </p:nvSpPr>
        <p:spPr>
          <a:xfrm>
            <a:off x="3098800" y="6407150"/>
            <a:ext cx="2895600" cy="476250"/>
          </a:xfrm>
        </p:spPr>
        <p:txBody>
          <a:bodyPr/>
          <a:lstStyle/>
          <a:p>
            <a:pPr>
              <a:defRPr/>
            </a:pPr>
            <a:r>
              <a:rPr lang="en-US" altLang="zh-CN" dirty="0" err="1"/>
              <a:t>二级公共基础知识</a:t>
            </a:r>
            <a:endParaRPr lang="en-US" altLang="zh-CN" dirty="0"/>
          </a:p>
        </p:txBody>
      </p:sp>
      <p:sp>
        <p:nvSpPr>
          <p:cNvPr id="21" name="灯片编号占位符 3"/>
          <p:cNvSpPr>
            <a:spLocks noGrp="1"/>
          </p:cNvSpPr>
          <p:nvPr>
            <p:ph type="sldNum" sz="quarter" idx="12"/>
          </p:nvPr>
        </p:nvSpPr>
        <p:spPr>
          <a:xfrm>
            <a:off x="6553200" y="6426200"/>
            <a:ext cx="2133600" cy="476250"/>
          </a:xfrm>
        </p:spPr>
        <p:txBody>
          <a:bodyPr/>
          <a:lstStyle/>
          <a:p>
            <a:pPr>
              <a:defRPr/>
            </a:pPr>
            <a:fld id="{C6CD1DA5-E940-4047-8E31-149A91575A71}" type="slidenum">
              <a:rPr lang="en-US" altLang="zh-CN"/>
              <a:pPr>
                <a:defRPr/>
              </a:pPr>
              <a:t>28</a:t>
            </a:fld>
            <a:endParaRPr lang="en-US" altLang="zh-CN" dirty="0"/>
          </a:p>
        </p:txBody>
      </p:sp>
      <p:sp>
        <p:nvSpPr>
          <p:cNvPr id="29701" name="Text Box 4"/>
          <p:cNvSpPr txBox="1">
            <a:spLocks noChangeArrowheads="1"/>
          </p:cNvSpPr>
          <p:nvPr/>
        </p:nvSpPr>
        <p:spPr bwMode="auto">
          <a:xfrm>
            <a:off x="250825" y="381000"/>
            <a:ext cx="4854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dirty="0">
                <a:solidFill>
                  <a:srgbClr val="FFFF00"/>
                </a:solidFill>
                <a:latin typeface="Arial Black" pitchFamily="34" charset="0"/>
              </a:rPr>
              <a:t>八、树与二叉树</a:t>
            </a:r>
          </a:p>
        </p:txBody>
      </p:sp>
      <p:sp>
        <p:nvSpPr>
          <p:cNvPr id="29702" name="Rectangle 21"/>
          <p:cNvSpPr>
            <a:spLocks noChangeArrowheads="1"/>
          </p:cNvSpPr>
          <p:nvPr/>
        </p:nvSpPr>
        <p:spPr bwMode="auto">
          <a:xfrm>
            <a:off x="250825" y="1057189"/>
            <a:ext cx="2616200" cy="498598"/>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20000"/>
              </a:lnSpc>
            </a:pPr>
            <a:r>
              <a:rPr lang="en-US" altLang="zh-CN" sz="2200" b="0" dirty="0">
                <a:solidFill>
                  <a:srgbClr val="FFFFFF"/>
                </a:solidFill>
                <a:latin typeface="幼圆" pitchFamily="49" charset="-122"/>
                <a:cs typeface="Times New Roman" pitchFamily="18" charset="0"/>
              </a:rPr>
              <a:t>1</a:t>
            </a:r>
            <a:r>
              <a:rPr lang="zh-CN" altLang="en-US" sz="2200" b="0" dirty="0">
                <a:solidFill>
                  <a:srgbClr val="FFFFFF"/>
                </a:solidFill>
                <a:latin typeface="幼圆" pitchFamily="49" charset="-122"/>
                <a:cs typeface="Times New Roman" pitchFamily="18" charset="0"/>
              </a:rPr>
              <a:t>、树的基本概念</a:t>
            </a:r>
          </a:p>
        </p:txBody>
      </p:sp>
      <p:sp>
        <p:nvSpPr>
          <p:cNvPr id="7" name="TextBox 6"/>
          <p:cNvSpPr txBox="1"/>
          <p:nvPr/>
        </p:nvSpPr>
        <p:spPr>
          <a:xfrm>
            <a:off x="533400" y="1572790"/>
            <a:ext cx="7848600" cy="461665"/>
          </a:xfrm>
          <a:prstGeom prst="rect">
            <a:avLst/>
          </a:prstGeom>
          <a:noFill/>
        </p:spPr>
        <p:txBody>
          <a:bodyPr wrap="square" rtlCol="0">
            <a:spAutoFit/>
          </a:bodyPr>
          <a:lstStyle/>
          <a:p>
            <a:pPr>
              <a:lnSpc>
                <a:spcPct val="120000"/>
              </a:lnSpc>
            </a:pPr>
            <a:r>
              <a:rPr lang="zh-CN" altLang="en-US" sz="2000" dirty="0">
                <a:solidFill>
                  <a:srgbClr val="FFFF00"/>
                </a:solidFill>
                <a:latin typeface="Arial Black" pitchFamily="34" charset="0"/>
              </a:rPr>
              <a:t>树</a:t>
            </a:r>
            <a:r>
              <a:rPr lang="zh-CN" altLang="en-US" sz="2000" b="0" dirty="0">
                <a:solidFill>
                  <a:srgbClr val="FFFFFF"/>
                </a:solidFill>
                <a:latin typeface="幼圆" pitchFamily="49" charset="-122"/>
                <a:cs typeface="Times New Roman" pitchFamily="18" charset="0"/>
              </a:rPr>
              <a:t>是一种简单的非线性结构，是</a:t>
            </a:r>
            <a:r>
              <a:rPr lang="en-US" altLang="zh-CN" sz="2000" b="0" dirty="0">
                <a:solidFill>
                  <a:srgbClr val="FFFFFF"/>
                </a:solidFill>
                <a:latin typeface="幼圆" pitchFamily="49" charset="-122"/>
                <a:cs typeface="Times New Roman" pitchFamily="18" charset="0"/>
              </a:rPr>
              <a:t>n</a:t>
            </a:r>
            <a:r>
              <a:rPr lang="zh-CN" altLang="en-US" sz="2000" b="0" dirty="0">
                <a:solidFill>
                  <a:srgbClr val="FFFFFF"/>
                </a:solidFill>
                <a:latin typeface="幼圆" pitchFamily="49" charset="-122"/>
                <a:cs typeface="Times New Roman" pitchFamily="18" charset="0"/>
              </a:rPr>
              <a:t>个结点的有限集合。</a:t>
            </a:r>
            <a:endParaRPr lang="zh-CN" altLang="en-US" sz="2000" dirty="0"/>
          </a:p>
        </p:txBody>
      </p:sp>
      <p:sp>
        <p:nvSpPr>
          <p:cNvPr id="29722" name="TextBox 29721"/>
          <p:cNvSpPr txBox="1"/>
          <p:nvPr/>
        </p:nvSpPr>
        <p:spPr>
          <a:xfrm>
            <a:off x="2489200" y="5955268"/>
            <a:ext cx="1114408" cy="369332"/>
          </a:xfrm>
          <a:prstGeom prst="rect">
            <a:avLst/>
          </a:prstGeom>
          <a:noFill/>
        </p:spPr>
        <p:txBody>
          <a:bodyPr wrap="none" rtlCol="0">
            <a:spAutoFit/>
          </a:bodyPr>
          <a:lstStyle/>
          <a:p>
            <a:r>
              <a:rPr lang="zh-CN" altLang="en-US" dirty="0">
                <a:solidFill>
                  <a:schemeClr val="bg1"/>
                </a:solidFill>
              </a:rPr>
              <a:t>一般的树</a:t>
            </a:r>
          </a:p>
        </p:txBody>
      </p:sp>
      <p:grpSp>
        <p:nvGrpSpPr>
          <p:cNvPr id="29729" name="组合 29728"/>
          <p:cNvGrpSpPr/>
          <p:nvPr/>
        </p:nvGrpSpPr>
        <p:grpSpPr>
          <a:xfrm>
            <a:off x="228600" y="2177534"/>
            <a:ext cx="5946098" cy="3537466"/>
            <a:chOff x="228600" y="2177534"/>
            <a:chExt cx="5946098" cy="3537466"/>
          </a:xfrm>
        </p:grpSpPr>
        <p:cxnSp>
          <p:nvCxnSpPr>
            <p:cNvPr id="85" name="直接连接符 84"/>
            <p:cNvCxnSpPr>
              <a:stCxn id="63" idx="2"/>
              <a:endCxn id="70" idx="0"/>
            </p:cNvCxnSpPr>
            <p:nvPr/>
          </p:nvCxnSpPr>
          <p:spPr bwMode="auto">
            <a:xfrm>
              <a:off x="4683125" y="4953000"/>
              <a:ext cx="0" cy="3926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5" name="直接连接符 94"/>
            <p:cNvCxnSpPr>
              <a:stCxn id="59" idx="2"/>
              <a:endCxn id="67" idx="0"/>
            </p:cNvCxnSpPr>
            <p:nvPr/>
          </p:nvCxnSpPr>
          <p:spPr bwMode="auto">
            <a:xfrm flipH="1">
              <a:off x="828675" y="4953000"/>
              <a:ext cx="390525" cy="3926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699" name="直接连接符 29698"/>
            <p:cNvCxnSpPr>
              <a:stCxn id="59" idx="2"/>
              <a:endCxn id="68" idx="0"/>
            </p:cNvCxnSpPr>
            <p:nvPr/>
          </p:nvCxnSpPr>
          <p:spPr bwMode="auto">
            <a:xfrm>
              <a:off x="1219200" y="4953000"/>
              <a:ext cx="511175" cy="3926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8" name="直接连接符 29717"/>
            <p:cNvCxnSpPr>
              <a:stCxn id="66" idx="2"/>
              <a:endCxn id="69" idx="0"/>
            </p:cNvCxnSpPr>
            <p:nvPr/>
          </p:nvCxnSpPr>
          <p:spPr bwMode="auto">
            <a:xfrm>
              <a:off x="3070225" y="4953000"/>
              <a:ext cx="0" cy="3926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9726" name="组合 29725"/>
            <p:cNvGrpSpPr/>
            <p:nvPr/>
          </p:nvGrpSpPr>
          <p:grpSpPr>
            <a:xfrm>
              <a:off x="228600" y="2177534"/>
              <a:ext cx="5946098" cy="3537466"/>
              <a:chOff x="1330325" y="2101334"/>
              <a:chExt cx="5946098" cy="3537466"/>
            </a:xfrm>
          </p:grpSpPr>
          <p:grpSp>
            <p:nvGrpSpPr>
              <p:cNvPr id="29721" name="组合 29720"/>
              <p:cNvGrpSpPr/>
              <p:nvPr/>
            </p:nvGrpSpPr>
            <p:grpSpPr>
              <a:xfrm>
                <a:off x="1330325" y="2138402"/>
                <a:ext cx="5832475" cy="3500398"/>
                <a:chOff x="1139825" y="2355334"/>
                <a:chExt cx="5832475" cy="3500398"/>
              </a:xfrm>
            </p:grpSpPr>
            <p:sp>
              <p:nvSpPr>
                <p:cNvPr id="8" name="TextBox 7"/>
                <p:cNvSpPr txBox="1"/>
                <p:nvPr/>
              </p:nvSpPr>
              <p:spPr>
                <a:xfrm>
                  <a:off x="4038600" y="2355334"/>
                  <a:ext cx="419100" cy="369332"/>
                </a:xfrm>
                <a:prstGeom prst="rect">
                  <a:avLst/>
                </a:prstGeom>
                <a:solidFill>
                  <a:schemeClr val="tx1">
                    <a:lumMod val="65000"/>
                    <a:lumOff val="35000"/>
                  </a:schemeClr>
                </a:solidFill>
                <a:ln w="19050">
                  <a:solidFill>
                    <a:schemeClr val="tx1"/>
                  </a:solidFill>
                </a:ln>
              </p:spPr>
              <p:txBody>
                <a:bodyPr wrap="square" rtlCol="0">
                  <a:spAutoFit/>
                </a:bodyPr>
                <a:lstStyle/>
                <a:p>
                  <a:pPr algn="ctr"/>
                  <a:r>
                    <a:rPr lang="en-US" altLang="zh-CN" dirty="0">
                      <a:solidFill>
                        <a:schemeClr val="bg1"/>
                      </a:solidFill>
                      <a:latin typeface="Arial Black" pitchFamily="34" charset="0"/>
                    </a:rPr>
                    <a:t>R</a:t>
                  </a:r>
                  <a:endParaRPr lang="zh-CN" altLang="en-US" dirty="0">
                    <a:solidFill>
                      <a:schemeClr val="bg1"/>
                    </a:solidFill>
                  </a:endParaRPr>
                </a:p>
              </p:txBody>
            </p:sp>
            <p:sp>
              <p:nvSpPr>
                <p:cNvPr id="45" name="TextBox 44"/>
                <p:cNvSpPr txBox="1"/>
                <p:nvPr/>
              </p:nvSpPr>
              <p:spPr>
                <a:xfrm>
                  <a:off x="2057400" y="31242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K</a:t>
                  </a:r>
                  <a:endParaRPr lang="zh-CN" altLang="en-US" dirty="0"/>
                </a:p>
              </p:txBody>
            </p:sp>
            <p:sp>
              <p:nvSpPr>
                <p:cNvPr id="46" name="TextBox 45"/>
                <p:cNvSpPr txBox="1"/>
                <p:nvPr/>
              </p:nvSpPr>
              <p:spPr>
                <a:xfrm>
                  <a:off x="3200400" y="31242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P</a:t>
                  </a:r>
                  <a:endParaRPr lang="zh-CN" altLang="en-US" dirty="0"/>
                </a:p>
              </p:txBody>
            </p:sp>
            <p:sp>
              <p:nvSpPr>
                <p:cNvPr id="47" name="TextBox 46"/>
                <p:cNvSpPr txBox="1"/>
                <p:nvPr/>
              </p:nvSpPr>
              <p:spPr>
                <a:xfrm>
                  <a:off x="4686300" y="31369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Q</a:t>
                  </a:r>
                  <a:endParaRPr lang="zh-CN" altLang="en-US" dirty="0"/>
                </a:p>
              </p:txBody>
            </p:sp>
            <p:sp>
              <p:nvSpPr>
                <p:cNvPr id="48" name="TextBox 47"/>
                <p:cNvSpPr txBox="1"/>
                <p:nvPr/>
              </p:nvSpPr>
              <p:spPr>
                <a:xfrm>
                  <a:off x="5867400" y="31369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D</a:t>
                  </a:r>
                  <a:endParaRPr lang="zh-CN" altLang="en-US" dirty="0"/>
                </a:p>
              </p:txBody>
            </p:sp>
            <p:sp>
              <p:nvSpPr>
                <p:cNvPr id="49" name="TextBox 48"/>
                <p:cNvSpPr txBox="1"/>
                <p:nvPr/>
              </p:nvSpPr>
              <p:spPr>
                <a:xfrm>
                  <a:off x="1546225" y="3962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B</a:t>
                  </a:r>
                  <a:endParaRPr lang="zh-CN" altLang="en-US" dirty="0"/>
                </a:p>
              </p:txBody>
            </p:sp>
            <p:sp>
              <p:nvSpPr>
                <p:cNvPr id="52" name="TextBox 51"/>
                <p:cNvSpPr txBox="1"/>
                <p:nvPr/>
              </p:nvSpPr>
              <p:spPr>
                <a:xfrm>
                  <a:off x="2476500" y="3962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E</a:t>
                  </a:r>
                  <a:endParaRPr lang="zh-CN" altLang="en-US" dirty="0"/>
                </a:p>
              </p:txBody>
            </p:sp>
            <p:sp>
              <p:nvSpPr>
                <p:cNvPr id="53" name="TextBox 52"/>
                <p:cNvSpPr txBox="1"/>
                <p:nvPr/>
              </p:nvSpPr>
              <p:spPr>
                <a:xfrm>
                  <a:off x="3200400" y="3962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N</a:t>
                  </a:r>
                  <a:endParaRPr lang="zh-CN" altLang="en-US" dirty="0"/>
                </a:p>
              </p:txBody>
            </p:sp>
            <p:sp>
              <p:nvSpPr>
                <p:cNvPr id="54" name="TextBox 53"/>
                <p:cNvSpPr txBox="1"/>
                <p:nvPr/>
              </p:nvSpPr>
              <p:spPr>
                <a:xfrm>
                  <a:off x="4686300" y="3962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O</a:t>
                  </a:r>
                  <a:endParaRPr lang="zh-CN" altLang="en-US" dirty="0"/>
                </a:p>
              </p:txBody>
            </p:sp>
            <p:sp>
              <p:nvSpPr>
                <p:cNvPr id="55" name="TextBox 54"/>
                <p:cNvSpPr txBox="1"/>
                <p:nvPr/>
              </p:nvSpPr>
              <p:spPr>
                <a:xfrm>
                  <a:off x="5867400" y="3962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T</a:t>
                  </a:r>
                  <a:endParaRPr lang="zh-CN" altLang="en-US" dirty="0"/>
                </a:p>
              </p:txBody>
            </p:sp>
            <p:sp>
              <p:nvSpPr>
                <p:cNvPr id="58" name="TextBox 57"/>
                <p:cNvSpPr txBox="1"/>
                <p:nvPr/>
              </p:nvSpPr>
              <p:spPr>
                <a:xfrm>
                  <a:off x="1139825" y="4724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C</a:t>
                  </a:r>
                  <a:endParaRPr lang="zh-CN" altLang="en-US" dirty="0"/>
                </a:p>
              </p:txBody>
            </p:sp>
            <p:sp>
              <p:nvSpPr>
                <p:cNvPr id="59" name="TextBox 58"/>
                <p:cNvSpPr txBox="1"/>
                <p:nvPr/>
              </p:nvSpPr>
              <p:spPr>
                <a:xfrm>
                  <a:off x="1920875" y="4724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H</a:t>
                  </a:r>
                  <a:endParaRPr lang="zh-CN" altLang="en-US" dirty="0"/>
                </a:p>
              </p:txBody>
            </p:sp>
            <p:sp>
              <p:nvSpPr>
                <p:cNvPr id="60" name="TextBox 59"/>
                <p:cNvSpPr txBox="1"/>
                <p:nvPr/>
              </p:nvSpPr>
              <p:spPr>
                <a:xfrm>
                  <a:off x="2678112" y="4724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X</a:t>
                  </a:r>
                  <a:endParaRPr lang="zh-CN" altLang="en-US" dirty="0"/>
                </a:p>
              </p:txBody>
            </p:sp>
            <p:sp>
              <p:nvSpPr>
                <p:cNvPr id="61" name="TextBox 60"/>
                <p:cNvSpPr txBox="1"/>
                <p:nvPr/>
              </p:nvSpPr>
              <p:spPr>
                <a:xfrm>
                  <a:off x="4686300" y="4724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S</a:t>
                  </a:r>
                  <a:endParaRPr lang="zh-CN" altLang="en-US" dirty="0"/>
                </a:p>
              </p:txBody>
            </p:sp>
            <p:sp>
              <p:nvSpPr>
                <p:cNvPr id="63" name="TextBox 62"/>
                <p:cNvSpPr txBox="1"/>
                <p:nvPr/>
              </p:nvSpPr>
              <p:spPr>
                <a:xfrm>
                  <a:off x="5384800" y="4724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W</a:t>
                  </a:r>
                  <a:endParaRPr lang="zh-CN" altLang="en-US" dirty="0"/>
                </a:p>
              </p:txBody>
            </p:sp>
            <p:sp>
              <p:nvSpPr>
                <p:cNvPr id="64" name="TextBox 63"/>
                <p:cNvSpPr txBox="1"/>
                <p:nvPr/>
              </p:nvSpPr>
              <p:spPr>
                <a:xfrm>
                  <a:off x="5969000" y="4724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Z </a:t>
                  </a:r>
                  <a:endParaRPr lang="zh-CN" altLang="en-US" dirty="0"/>
                </a:p>
              </p:txBody>
            </p:sp>
            <p:sp>
              <p:nvSpPr>
                <p:cNvPr id="65" name="TextBox 64"/>
                <p:cNvSpPr txBox="1"/>
                <p:nvPr/>
              </p:nvSpPr>
              <p:spPr>
                <a:xfrm>
                  <a:off x="6553200" y="4723368"/>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A</a:t>
                  </a:r>
                  <a:endParaRPr lang="zh-CN" altLang="en-US" dirty="0"/>
                </a:p>
              </p:txBody>
            </p:sp>
            <p:sp>
              <p:nvSpPr>
                <p:cNvPr id="66" name="TextBox 65"/>
                <p:cNvSpPr txBox="1"/>
                <p:nvPr/>
              </p:nvSpPr>
              <p:spPr>
                <a:xfrm>
                  <a:off x="3771900" y="4724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Y</a:t>
                  </a:r>
                  <a:endParaRPr lang="zh-CN" altLang="en-US" dirty="0"/>
                </a:p>
              </p:txBody>
            </p:sp>
            <p:sp>
              <p:nvSpPr>
                <p:cNvPr id="67" name="TextBox 66"/>
                <p:cNvSpPr txBox="1"/>
                <p:nvPr/>
              </p:nvSpPr>
              <p:spPr>
                <a:xfrm>
                  <a:off x="1530350" y="5486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M</a:t>
                  </a:r>
                  <a:endParaRPr lang="zh-CN" altLang="en-US" dirty="0"/>
                </a:p>
              </p:txBody>
            </p:sp>
            <p:sp>
              <p:nvSpPr>
                <p:cNvPr id="68" name="TextBox 67"/>
                <p:cNvSpPr txBox="1"/>
                <p:nvPr/>
              </p:nvSpPr>
              <p:spPr>
                <a:xfrm>
                  <a:off x="2432050" y="5486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F</a:t>
                  </a:r>
                  <a:endParaRPr lang="zh-CN" altLang="en-US" dirty="0"/>
                </a:p>
              </p:txBody>
            </p:sp>
            <p:sp>
              <p:nvSpPr>
                <p:cNvPr id="69" name="TextBox 68"/>
                <p:cNvSpPr txBox="1"/>
                <p:nvPr/>
              </p:nvSpPr>
              <p:spPr>
                <a:xfrm>
                  <a:off x="3771900" y="5486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G</a:t>
                  </a:r>
                  <a:endParaRPr lang="zh-CN" altLang="en-US" dirty="0"/>
                </a:p>
              </p:txBody>
            </p:sp>
            <p:sp>
              <p:nvSpPr>
                <p:cNvPr id="70" name="TextBox 69"/>
                <p:cNvSpPr txBox="1"/>
                <p:nvPr/>
              </p:nvSpPr>
              <p:spPr>
                <a:xfrm>
                  <a:off x="5384800" y="5486400"/>
                  <a:ext cx="419100" cy="369332"/>
                </a:xfrm>
                <a:prstGeom prst="rect">
                  <a:avLst/>
                </a:prstGeom>
                <a:solidFill>
                  <a:schemeClr val="tx1">
                    <a:lumMod val="65000"/>
                    <a:lumOff val="35000"/>
                  </a:schemeClr>
                </a:solidFill>
                <a:ln w="19050">
                  <a:solidFill>
                    <a:schemeClr val="tx1"/>
                  </a:solidFill>
                </a:ln>
              </p:spPr>
              <p:txBody>
                <a:bodyPr wrap="square" rtlCol="0">
                  <a:spAutoFit/>
                </a:bodyPr>
                <a:lstStyle>
                  <a:defPPr>
                    <a:defRPr lang="zh-CN"/>
                  </a:defPPr>
                  <a:lvl1pPr algn="ctr">
                    <a:defRPr>
                      <a:solidFill>
                        <a:schemeClr val="bg1"/>
                      </a:solidFill>
                      <a:latin typeface="Arial Black" pitchFamily="34" charset="0"/>
                    </a:defRPr>
                  </a:lvl1pPr>
                </a:lstStyle>
                <a:p>
                  <a:r>
                    <a:rPr lang="en-US" altLang="zh-CN" dirty="0"/>
                    <a:t>L</a:t>
                  </a:r>
                  <a:endParaRPr lang="zh-CN" altLang="en-US" dirty="0"/>
                </a:p>
              </p:txBody>
            </p:sp>
            <p:cxnSp>
              <p:nvCxnSpPr>
                <p:cNvPr id="10" name="直接连接符 9"/>
                <p:cNvCxnSpPr>
                  <a:endCxn id="45" idx="0"/>
                </p:cNvCxnSpPr>
                <p:nvPr/>
              </p:nvCxnSpPr>
              <p:spPr bwMode="auto">
                <a:xfrm flipH="1">
                  <a:off x="2266950" y="2724666"/>
                  <a:ext cx="1771650" cy="399534"/>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p:cNvCxnSpPr>
                  <a:stCxn id="8" idx="2"/>
                  <a:endCxn id="46" idx="0"/>
                </p:cNvCxnSpPr>
                <p:nvPr/>
              </p:nvCxnSpPr>
              <p:spPr bwMode="auto">
                <a:xfrm flipH="1">
                  <a:off x="3409950" y="2724666"/>
                  <a:ext cx="838200" cy="399534"/>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a:stCxn id="8" idx="2"/>
                  <a:endCxn id="47" idx="0"/>
                </p:cNvCxnSpPr>
                <p:nvPr/>
              </p:nvCxnSpPr>
              <p:spPr bwMode="auto">
                <a:xfrm>
                  <a:off x="4248150" y="2724666"/>
                  <a:ext cx="647700" cy="412234"/>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接连接符 21"/>
                <p:cNvCxnSpPr/>
                <p:nvPr/>
              </p:nvCxnSpPr>
              <p:spPr bwMode="auto">
                <a:xfrm>
                  <a:off x="4457700" y="2724666"/>
                  <a:ext cx="1720850" cy="399534"/>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24"/>
                <p:cNvCxnSpPr>
                  <a:stCxn id="45" idx="2"/>
                  <a:endCxn id="49" idx="0"/>
                </p:cNvCxnSpPr>
                <p:nvPr/>
              </p:nvCxnSpPr>
              <p:spPr bwMode="auto">
                <a:xfrm flipH="1">
                  <a:off x="1755775" y="3493532"/>
                  <a:ext cx="511175" cy="4688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直接连接符 26"/>
                <p:cNvCxnSpPr>
                  <a:stCxn id="45" idx="2"/>
                  <a:endCxn id="52" idx="0"/>
                </p:cNvCxnSpPr>
                <p:nvPr/>
              </p:nvCxnSpPr>
              <p:spPr bwMode="auto">
                <a:xfrm>
                  <a:off x="2266950" y="3493532"/>
                  <a:ext cx="419100" cy="4688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直接连接符 70"/>
                <p:cNvCxnSpPr>
                  <a:stCxn id="46" idx="2"/>
                  <a:endCxn id="53" idx="0"/>
                </p:cNvCxnSpPr>
                <p:nvPr/>
              </p:nvCxnSpPr>
              <p:spPr bwMode="auto">
                <a:xfrm>
                  <a:off x="3409950" y="3493532"/>
                  <a:ext cx="0" cy="4688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直接连接符 72"/>
                <p:cNvCxnSpPr>
                  <a:stCxn id="47" idx="2"/>
                  <a:endCxn id="54" idx="0"/>
                </p:cNvCxnSpPr>
                <p:nvPr/>
              </p:nvCxnSpPr>
              <p:spPr bwMode="auto">
                <a:xfrm>
                  <a:off x="4895850" y="3506232"/>
                  <a:ext cx="0" cy="4561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 name="直接连接符 74"/>
                <p:cNvCxnSpPr>
                  <a:stCxn id="54" idx="2"/>
                  <a:endCxn id="61" idx="0"/>
                </p:cNvCxnSpPr>
                <p:nvPr/>
              </p:nvCxnSpPr>
              <p:spPr bwMode="auto">
                <a:xfrm>
                  <a:off x="4895850" y="4331732"/>
                  <a:ext cx="0" cy="3926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7" name="直接连接符 76"/>
                <p:cNvCxnSpPr>
                  <a:stCxn id="48" idx="2"/>
                  <a:endCxn id="55" idx="0"/>
                </p:cNvCxnSpPr>
                <p:nvPr/>
              </p:nvCxnSpPr>
              <p:spPr bwMode="auto">
                <a:xfrm>
                  <a:off x="6076950" y="3506232"/>
                  <a:ext cx="0" cy="4561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9" name="直接连接符 78"/>
                <p:cNvCxnSpPr>
                  <a:stCxn id="55" idx="2"/>
                  <a:endCxn id="63" idx="0"/>
                </p:cNvCxnSpPr>
                <p:nvPr/>
              </p:nvCxnSpPr>
              <p:spPr bwMode="auto">
                <a:xfrm flipH="1">
                  <a:off x="5594350" y="4331732"/>
                  <a:ext cx="482600" cy="3926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1" name="直接连接符 80"/>
                <p:cNvCxnSpPr>
                  <a:stCxn id="55" idx="2"/>
                  <a:endCxn id="64" idx="0"/>
                </p:cNvCxnSpPr>
                <p:nvPr/>
              </p:nvCxnSpPr>
              <p:spPr bwMode="auto">
                <a:xfrm>
                  <a:off x="6076950" y="4331732"/>
                  <a:ext cx="101600" cy="3926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直接连接符 82"/>
                <p:cNvCxnSpPr>
                  <a:stCxn id="55" idx="2"/>
                  <a:endCxn id="65" idx="0"/>
                </p:cNvCxnSpPr>
                <p:nvPr/>
              </p:nvCxnSpPr>
              <p:spPr bwMode="auto">
                <a:xfrm>
                  <a:off x="6076950" y="4331732"/>
                  <a:ext cx="685800" cy="391636"/>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7" name="直接连接符 86"/>
                <p:cNvCxnSpPr>
                  <a:stCxn id="49" idx="2"/>
                  <a:endCxn id="58" idx="0"/>
                </p:cNvCxnSpPr>
                <p:nvPr/>
              </p:nvCxnSpPr>
              <p:spPr bwMode="auto">
                <a:xfrm flipH="1">
                  <a:off x="1349375" y="4331732"/>
                  <a:ext cx="406400" cy="3926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9" name="直接连接符 88"/>
                <p:cNvCxnSpPr>
                  <a:stCxn id="49" idx="2"/>
                  <a:endCxn id="59" idx="0"/>
                </p:cNvCxnSpPr>
                <p:nvPr/>
              </p:nvCxnSpPr>
              <p:spPr bwMode="auto">
                <a:xfrm>
                  <a:off x="1755775" y="4331732"/>
                  <a:ext cx="374650" cy="3926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直接连接符 90"/>
                <p:cNvCxnSpPr>
                  <a:stCxn id="53" idx="2"/>
                  <a:endCxn id="60" idx="0"/>
                </p:cNvCxnSpPr>
                <p:nvPr/>
              </p:nvCxnSpPr>
              <p:spPr bwMode="auto">
                <a:xfrm flipH="1">
                  <a:off x="2887662" y="4331732"/>
                  <a:ext cx="522288" cy="3926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a:stCxn id="53" idx="2"/>
                  <a:endCxn id="66" idx="0"/>
                </p:cNvCxnSpPr>
                <p:nvPr/>
              </p:nvCxnSpPr>
              <p:spPr bwMode="auto">
                <a:xfrm>
                  <a:off x="3409950" y="4331732"/>
                  <a:ext cx="571500" cy="392668"/>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9724" name="直接箭头连接符 29723"/>
              <p:cNvCxnSpPr/>
              <p:nvPr/>
            </p:nvCxnSpPr>
            <p:spPr bwMode="auto">
              <a:xfrm flipH="1">
                <a:off x="5054600" y="2286000"/>
                <a:ext cx="1346200" cy="0"/>
              </a:xfrm>
              <a:prstGeom prst="straightConnector1">
                <a:avLst/>
              </a:prstGeom>
              <a:solidFill>
                <a:schemeClr val="accent1"/>
              </a:solidFill>
              <a:ln w="9525"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725" name="TextBox 29724"/>
              <p:cNvSpPr txBox="1"/>
              <p:nvPr/>
            </p:nvSpPr>
            <p:spPr>
              <a:xfrm>
                <a:off x="6394450" y="2101334"/>
                <a:ext cx="881973" cy="369332"/>
              </a:xfrm>
              <a:prstGeom prst="rect">
                <a:avLst/>
              </a:prstGeom>
              <a:noFill/>
            </p:spPr>
            <p:txBody>
              <a:bodyPr wrap="none" rtlCol="0">
                <a:spAutoFit/>
              </a:bodyPr>
              <a:lstStyle/>
              <a:p>
                <a:r>
                  <a:rPr lang="zh-CN" altLang="en-US" dirty="0">
                    <a:solidFill>
                      <a:schemeClr val="bg1"/>
                    </a:solidFill>
                  </a:rPr>
                  <a:t>根节点</a:t>
                </a:r>
              </a:p>
            </p:txBody>
          </p:sp>
        </p:grpSp>
      </p:grpSp>
      <p:sp>
        <p:nvSpPr>
          <p:cNvPr id="29728" name="TextBox 29727"/>
          <p:cNvSpPr txBox="1"/>
          <p:nvPr/>
        </p:nvSpPr>
        <p:spPr>
          <a:xfrm>
            <a:off x="6327099" y="2122741"/>
            <a:ext cx="2816901" cy="4247317"/>
          </a:xfrm>
          <a:prstGeom prst="rect">
            <a:avLst/>
          </a:prstGeom>
          <a:noFill/>
        </p:spPr>
        <p:txBody>
          <a:bodyPr wrap="square" rtlCol="0">
            <a:spAutoFit/>
          </a:bodyPr>
          <a:lstStyle/>
          <a:p>
            <a:pPr eaLnBrk="0" hangingPunct="0">
              <a:lnSpc>
                <a:spcPct val="120000"/>
              </a:lnSpc>
              <a:spcBef>
                <a:spcPct val="20000"/>
              </a:spcBef>
            </a:pPr>
            <a:r>
              <a:rPr lang="zh-CN" altLang="en-US" sz="2000" dirty="0">
                <a:solidFill>
                  <a:srgbClr val="FFFF00"/>
                </a:solidFill>
                <a:latin typeface="Arial Black" pitchFamily="34" charset="0"/>
              </a:rPr>
              <a:t>从逻辑结构看：</a:t>
            </a:r>
            <a:br>
              <a:rPr kumimoji="1" lang="zh-CN" altLang="en-US" dirty="0">
                <a:solidFill>
                  <a:srgbClr val="000000"/>
                </a:solidFill>
                <a:latin typeface="Times New Roman" pitchFamily="18" charset="0"/>
              </a:rPr>
            </a:br>
            <a:r>
              <a:rPr kumimoji="1" lang="zh-CN" altLang="en-US" dirty="0">
                <a:solidFill>
                  <a:schemeClr val="bg1"/>
                </a:solidFill>
                <a:latin typeface="Times New Roman" pitchFamily="18" charset="0"/>
              </a:rPr>
              <a:t>1）树中只有根结点没有前趋；</a:t>
            </a:r>
            <a:br>
              <a:rPr kumimoji="1" lang="zh-CN" altLang="en-US" dirty="0">
                <a:solidFill>
                  <a:schemeClr val="bg1"/>
                </a:solidFill>
                <a:latin typeface="Times New Roman" pitchFamily="18" charset="0"/>
              </a:rPr>
            </a:br>
            <a:r>
              <a:rPr kumimoji="1" lang="zh-CN" altLang="en-US" dirty="0">
                <a:solidFill>
                  <a:schemeClr val="bg1"/>
                </a:solidFill>
                <a:latin typeface="Times New Roman" pitchFamily="18" charset="0"/>
              </a:rPr>
              <a:t>2）除根外，其余结点都有且仅有一个前趋；</a:t>
            </a:r>
          </a:p>
          <a:p>
            <a:pPr eaLnBrk="0" hangingPunct="0">
              <a:lnSpc>
                <a:spcPct val="120000"/>
              </a:lnSpc>
              <a:spcBef>
                <a:spcPct val="20000"/>
              </a:spcBef>
            </a:pPr>
            <a:r>
              <a:rPr kumimoji="1" lang="zh-CN" altLang="en-US" dirty="0">
                <a:solidFill>
                  <a:schemeClr val="bg1"/>
                </a:solidFill>
                <a:latin typeface="Times New Roman" pitchFamily="18" charset="0"/>
              </a:rPr>
              <a:t>3）树的结点，可以有零个或多个后继；</a:t>
            </a:r>
            <a:br>
              <a:rPr kumimoji="1" lang="zh-CN" altLang="en-US" dirty="0">
                <a:solidFill>
                  <a:schemeClr val="bg1"/>
                </a:solidFill>
                <a:latin typeface="Times New Roman" pitchFamily="18" charset="0"/>
              </a:rPr>
            </a:br>
            <a:r>
              <a:rPr kumimoji="1" lang="zh-CN" altLang="en-US" dirty="0">
                <a:solidFill>
                  <a:schemeClr val="bg1"/>
                </a:solidFill>
                <a:latin typeface="Times New Roman" pitchFamily="18" charset="0"/>
              </a:rPr>
              <a:t>4）除根外的其他结点，都存在唯一一条从根到该结点的路径；</a:t>
            </a:r>
          </a:p>
          <a:p>
            <a:pPr eaLnBrk="0" hangingPunct="0">
              <a:lnSpc>
                <a:spcPct val="120000"/>
              </a:lnSpc>
              <a:spcBef>
                <a:spcPct val="20000"/>
              </a:spcBef>
            </a:pPr>
            <a:r>
              <a:rPr kumimoji="1" lang="zh-CN" altLang="en-US" dirty="0">
                <a:solidFill>
                  <a:schemeClr val="bg1"/>
                </a:solidFill>
                <a:latin typeface="Times New Roman" pitchFamily="18" charset="0"/>
              </a:rPr>
              <a:t>5）树是一种分支结构</a:t>
            </a:r>
          </a:p>
          <a:p>
            <a:endParaRPr lang="zh-CN" altLang="en-US"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729"/>
                                        </p:tgtEl>
                                        <p:attrNameLst>
                                          <p:attrName>style.visibility</p:attrName>
                                        </p:attrNameLst>
                                      </p:cBhvr>
                                      <p:to>
                                        <p:strVal val="visible"/>
                                      </p:to>
                                    </p:set>
                                    <p:animEffect transition="in" filter="fade">
                                      <p:cBhvr>
                                        <p:cTn id="7" dur="500"/>
                                        <p:tgtEl>
                                          <p:spTgt spid="297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722"/>
                                        </p:tgtEl>
                                        <p:attrNameLst>
                                          <p:attrName>style.visibility</p:attrName>
                                        </p:attrNameLst>
                                      </p:cBhvr>
                                      <p:to>
                                        <p:strVal val="visible"/>
                                      </p:to>
                                    </p:set>
                                    <p:animEffect transition="in" filter="fade">
                                      <p:cBhvr>
                                        <p:cTn id="12" dur="500"/>
                                        <p:tgtEl>
                                          <p:spTgt spid="2972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9728"/>
                                        </p:tgtEl>
                                        <p:attrNameLst>
                                          <p:attrName>style.visibility</p:attrName>
                                        </p:attrNameLst>
                                      </p:cBhvr>
                                      <p:to>
                                        <p:strVal val="visible"/>
                                      </p:to>
                                    </p:set>
                                    <p:anim calcmode="lin" valueType="num">
                                      <p:cBhvr additive="base">
                                        <p:cTn id="17" dur="500" fill="hold"/>
                                        <p:tgtEl>
                                          <p:spTgt spid="29728"/>
                                        </p:tgtEl>
                                        <p:attrNameLst>
                                          <p:attrName>ppt_x</p:attrName>
                                        </p:attrNameLst>
                                      </p:cBhvr>
                                      <p:tavLst>
                                        <p:tav tm="0">
                                          <p:val>
                                            <p:strVal val="#ppt_x"/>
                                          </p:val>
                                        </p:tav>
                                        <p:tav tm="100000">
                                          <p:val>
                                            <p:strVal val="#ppt_x"/>
                                          </p:val>
                                        </p:tav>
                                      </p:tavLst>
                                    </p:anim>
                                    <p:anim calcmode="lin" valueType="num">
                                      <p:cBhvr additive="base">
                                        <p:cTn id="18" dur="500" fill="hold"/>
                                        <p:tgtEl>
                                          <p:spTgt spid="297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22" grpId="0"/>
      <p:bldP spid="297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29</a:t>
            </a:fld>
            <a:endParaRPr lang="en-US" altLang="zh-CN"/>
          </a:p>
        </p:txBody>
      </p:sp>
      <p:grpSp>
        <p:nvGrpSpPr>
          <p:cNvPr id="60" name="组合 59"/>
          <p:cNvGrpSpPr/>
          <p:nvPr/>
        </p:nvGrpSpPr>
        <p:grpSpPr>
          <a:xfrm>
            <a:off x="609601" y="1491734"/>
            <a:ext cx="8000999" cy="3004066"/>
            <a:chOff x="609601" y="1263134"/>
            <a:chExt cx="8000999" cy="3004066"/>
          </a:xfrm>
        </p:grpSpPr>
        <p:sp>
          <p:nvSpPr>
            <p:cNvPr id="6" name="TextBox 5"/>
            <p:cNvSpPr txBox="1"/>
            <p:nvPr/>
          </p:nvSpPr>
          <p:spPr>
            <a:xfrm>
              <a:off x="3886200" y="1263134"/>
              <a:ext cx="1447800" cy="369332"/>
            </a:xfrm>
            <a:prstGeom prst="rect">
              <a:avLst/>
            </a:prstGeom>
            <a:solidFill>
              <a:schemeClr val="tx1">
                <a:lumMod val="65000"/>
                <a:lumOff val="35000"/>
              </a:schemeClr>
            </a:solidFill>
            <a:ln w="19050">
              <a:solidFill>
                <a:schemeClr val="tx1"/>
              </a:solidFill>
            </a:ln>
          </p:spPr>
          <p:txBody>
            <a:bodyPr wrap="square" rtlCol="0">
              <a:spAutoFit/>
            </a:bodyPr>
            <a:lstStyle/>
            <a:p>
              <a:pPr algn="ctr"/>
              <a:r>
                <a:rPr lang="zh-CN" altLang="en-US" dirty="0">
                  <a:solidFill>
                    <a:schemeClr val="bg1"/>
                  </a:solidFill>
                </a:rPr>
                <a:t>书</a:t>
              </a:r>
            </a:p>
          </p:txBody>
        </p:sp>
        <p:sp>
          <p:nvSpPr>
            <p:cNvPr id="7" name="TextBox 6"/>
            <p:cNvSpPr txBox="1"/>
            <p:nvPr/>
          </p:nvSpPr>
          <p:spPr>
            <a:xfrm>
              <a:off x="1219200" y="2394466"/>
              <a:ext cx="881973" cy="369332"/>
            </a:xfrm>
            <a:prstGeom prst="rect">
              <a:avLst/>
            </a:prstGeom>
            <a:solidFill>
              <a:schemeClr val="tx1">
                <a:lumMod val="65000"/>
                <a:lumOff val="35000"/>
              </a:schemeClr>
            </a:solidFill>
            <a:ln w="19050">
              <a:solidFill>
                <a:schemeClr val="tx1"/>
              </a:solidFill>
            </a:ln>
          </p:spPr>
          <p:txBody>
            <a:bodyPr wrap="none" rtlCol="0">
              <a:spAutoFit/>
            </a:bodyPr>
            <a:lstStyle/>
            <a:p>
              <a:pPr algn="ctr"/>
              <a:r>
                <a:rPr lang="zh-CN" altLang="en-US" dirty="0">
                  <a:solidFill>
                    <a:schemeClr val="bg1"/>
                  </a:solidFill>
                </a:rPr>
                <a:t>第一章</a:t>
              </a:r>
            </a:p>
          </p:txBody>
        </p:sp>
        <p:sp>
          <p:nvSpPr>
            <p:cNvPr id="8" name="TextBox 7"/>
            <p:cNvSpPr txBox="1"/>
            <p:nvPr/>
          </p:nvSpPr>
          <p:spPr>
            <a:xfrm>
              <a:off x="3309027" y="2394466"/>
              <a:ext cx="881973" cy="369332"/>
            </a:xfrm>
            <a:prstGeom prst="rect">
              <a:avLst/>
            </a:prstGeom>
            <a:solidFill>
              <a:schemeClr val="tx1">
                <a:lumMod val="65000"/>
                <a:lumOff val="35000"/>
              </a:schemeClr>
            </a:solidFill>
            <a:ln w="19050">
              <a:solidFill>
                <a:schemeClr val="tx1"/>
              </a:solidFill>
            </a:ln>
          </p:spPr>
          <p:txBody>
            <a:bodyPr wrap="none" rtlCol="0">
              <a:spAutoFit/>
            </a:bodyPr>
            <a:lstStyle/>
            <a:p>
              <a:pPr algn="ctr"/>
              <a:r>
                <a:rPr lang="zh-CN" altLang="en-US" dirty="0">
                  <a:solidFill>
                    <a:schemeClr val="bg1"/>
                  </a:solidFill>
                </a:rPr>
                <a:t>第二章</a:t>
              </a:r>
            </a:p>
          </p:txBody>
        </p:sp>
        <p:sp>
          <p:nvSpPr>
            <p:cNvPr id="9" name="TextBox 8"/>
            <p:cNvSpPr txBox="1"/>
            <p:nvPr/>
          </p:nvSpPr>
          <p:spPr>
            <a:xfrm>
              <a:off x="5518827" y="2394466"/>
              <a:ext cx="881973" cy="369332"/>
            </a:xfrm>
            <a:prstGeom prst="rect">
              <a:avLst/>
            </a:prstGeom>
            <a:solidFill>
              <a:schemeClr val="tx1">
                <a:lumMod val="65000"/>
                <a:lumOff val="35000"/>
              </a:schemeClr>
            </a:solidFill>
            <a:ln w="19050">
              <a:solidFill>
                <a:schemeClr val="tx1"/>
              </a:solidFill>
            </a:ln>
          </p:spPr>
          <p:txBody>
            <a:bodyPr wrap="none" rtlCol="0">
              <a:spAutoFit/>
            </a:bodyPr>
            <a:lstStyle/>
            <a:p>
              <a:pPr algn="ctr"/>
              <a:r>
                <a:rPr lang="zh-CN" altLang="en-US" dirty="0">
                  <a:solidFill>
                    <a:schemeClr val="bg1"/>
                  </a:solidFill>
                </a:rPr>
                <a:t>第三章</a:t>
              </a:r>
            </a:p>
          </p:txBody>
        </p:sp>
        <p:sp>
          <p:nvSpPr>
            <p:cNvPr id="10" name="TextBox 9"/>
            <p:cNvSpPr txBox="1"/>
            <p:nvPr/>
          </p:nvSpPr>
          <p:spPr>
            <a:xfrm>
              <a:off x="7226300" y="2400300"/>
              <a:ext cx="881973" cy="369332"/>
            </a:xfrm>
            <a:prstGeom prst="rect">
              <a:avLst/>
            </a:prstGeom>
            <a:solidFill>
              <a:schemeClr val="tx1">
                <a:lumMod val="65000"/>
                <a:lumOff val="35000"/>
              </a:schemeClr>
            </a:solidFill>
            <a:ln w="19050">
              <a:solidFill>
                <a:schemeClr val="tx1"/>
              </a:solidFill>
            </a:ln>
          </p:spPr>
          <p:txBody>
            <a:bodyPr wrap="none" rtlCol="0">
              <a:spAutoFit/>
            </a:bodyPr>
            <a:lstStyle/>
            <a:p>
              <a:pPr algn="ctr"/>
              <a:r>
                <a:rPr lang="zh-CN" altLang="en-US" dirty="0">
                  <a:solidFill>
                    <a:schemeClr val="bg1"/>
                  </a:solidFill>
                </a:rPr>
                <a:t>第四章</a:t>
              </a:r>
            </a:p>
          </p:txBody>
        </p:sp>
        <p:sp>
          <p:nvSpPr>
            <p:cNvPr id="11" name="TextBox 10"/>
            <p:cNvSpPr txBox="1"/>
            <p:nvPr/>
          </p:nvSpPr>
          <p:spPr>
            <a:xfrm>
              <a:off x="609601" y="3352800"/>
              <a:ext cx="762000" cy="307777"/>
            </a:xfrm>
            <a:prstGeom prst="rect">
              <a:avLst/>
            </a:prstGeom>
            <a:solidFill>
              <a:schemeClr val="tx1">
                <a:lumMod val="65000"/>
                <a:lumOff val="35000"/>
              </a:schemeClr>
            </a:solidFill>
            <a:ln w="19050">
              <a:solidFill>
                <a:schemeClr val="tx1"/>
              </a:solidFill>
            </a:ln>
          </p:spPr>
          <p:txBody>
            <a:bodyPr wrap="square" rtlCol="0">
              <a:spAutoFit/>
            </a:bodyPr>
            <a:lstStyle/>
            <a:p>
              <a:pPr algn="ctr"/>
              <a:r>
                <a:rPr lang="en-US" altLang="zh-CN" sz="1400" dirty="0">
                  <a:solidFill>
                    <a:schemeClr val="bg1"/>
                  </a:solidFill>
                </a:rPr>
                <a:t>1.1</a:t>
              </a:r>
              <a:r>
                <a:rPr lang="zh-CN" altLang="en-US" sz="1400" dirty="0">
                  <a:solidFill>
                    <a:schemeClr val="bg1"/>
                  </a:solidFill>
                </a:rPr>
                <a:t>节</a:t>
              </a:r>
            </a:p>
          </p:txBody>
        </p:sp>
        <p:sp>
          <p:nvSpPr>
            <p:cNvPr id="22" name="TextBox 21"/>
            <p:cNvSpPr txBox="1"/>
            <p:nvPr/>
          </p:nvSpPr>
          <p:spPr>
            <a:xfrm>
              <a:off x="1545886" y="3352799"/>
              <a:ext cx="762000" cy="307777"/>
            </a:xfrm>
            <a:prstGeom prst="rect">
              <a:avLst/>
            </a:prstGeom>
            <a:solidFill>
              <a:schemeClr val="tx1">
                <a:lumMod val="65000"/>
                <a:lumOff val="35000"/>
              </a:schemeClr>
            </a:solidFill>
            <a:ln w="19050">
              <a:solidFill>
                <a:schemeClr val="tx1"/>
              </a:solidFill>
            </a:ln>
          </p:spPr>
          <p:txBody>
            <a:bodyPr wrap="square" rtlCol="0">
              <a:spAutoFit/>
            </a:bodyPr>
            <a:lstStyle/>
            <a:p>
              <a:pPr algn="ctr"/>
              <a:r>
                <a:rPr lang="en-US" altLang="zh-CN" sz="1400" dirty="0">
                  <a:solidFill>
                    <a:schemeClr val="bg1"/>
                  </a:solidFill>
                </a:rPr>
                <a:t>1.1</a:t>
              </a:r>
              <a:r>
                <a:rPr lang="zh-CN" altLang="en-US" sz="1400" dirty="0">
                  <a:solidFill>
                    <a:schemeClr val="bg1"/>
                  </a:solidFill>
                </a:rPr>
                <a:t>节</a:t>
              </a:r>
            </a:p>
          </p:txBody>
        </p:sp>
        <p:sp>
          <p:nvSpPr>
            <p:cNvPr id="23" name="TextBox 22"/>
            <p:cNvSpPr txBox="1"/>
            <p:nvPr/>
          </p:nvSpPr>
          <p:spPr>
            <a:xfrm>
              <a:off x="2514600" y="3352799"/>
              <a:ext cx="762000" cy="307777"/>
            </a:xfrm>
            <a:prstGeom prst="rect">
              <a:avLst/>
            </a:prstGeom>
            <a:solidFill>
              <a:schemeClr val="tx1">
                <a:lumMod val="65000"/>
                <a:lumOff val="35000"/>
              </a:schemeClr>
            </a:solidFill>
            <a:ln w="19050">
              <a:solidFill>
                <a:schemeClr val="tx1"/>
              </a:solidFill>
            </a:ln>
          </p:spPr>
          <p:txBody>
            <a:bodyPr wrap="square" rtlCol="0">
              <a:spAutoFit/>
            </a:bodyPr>
            <a:lstStyle/>
            <a:p>
              <a:pPr algn="ctr"/>
              <a:r>
                <a:rPr lang="en-US" altLang="zh-CN" sz="1400" dirty="0">
                  <a:solidFill>
                    <a:schemeClr val="bg1"/>
                  </a:solidFill>
                </a:rPr>
                <a:t>1.1</a:t>
              </a:r>
              <a:r>
                <a:rPr lang="zh-CN" altLang="en-US" sz="1400" dirty="0">
                  <a:solidFill>
                    <a:schemeClr val="bg1"/>
                  </a:solidFill>
                </a:rPr>
                <a:t>节</a:t>
              </a:r>
            </a:p>
          </p:txBody>
        </p:sp>
        <p:sp>
          <p:nvSpPr>
            <p:cNvPr id="24" name="TextBox 23"/>
            <p:cNvSpPr txBox="1"/>
            <p:nvPr/>
          </p:nvSpPr>
          <p:spPr>
            <a:xfrm>
              <a:off x="3352800" y="3352799"/>
              <a:ext cx="762000" cy="307777"/>
            </a:xfrm>
            <a:prstGeom prst="rect">
              <a:avLst/>
            </a:prstGeom>
            <a:solidFill>
              <a:schemeClr val="tx1">
                <a:lumMod val="65000"/>
                <a:lumOff val="35000"/>
              </a:schemeClr>
            </a:solidFill>
            <a:ln w="19050">
              <a:solidFill>
                <a:schemeClr val="tx1"/>
              </a:solidFill>
            </a:ln>
          </p:spPr>
          <p:txBody>
            <a:bodyPr wrap="square" rtlCol="0">
              <a:spAutoFit/>
            </a:bodyPr>
            <a:lstStyle/>
            <a:p>
              <a:pPr algn="ctr"/>
              <a:r>
                <a:rPr lang="en-US" altLang="zh-CN" sz="1400" dirty="0">
                  <a:solidFill>
                    <a:schemeClr val="bg1"/>
                  </a:solidFill>
                </a:rPr>
                <a:t>1.1</a:t>
              </a:r>
              <a:r>
                <a:rPr lang="zh-CN" altLang="en-US" sz="1400" dirty="0">
                  <a:solidFill>
                    <a:schemeClr val="bg1"/>
                  </a:solidFill>
                </a:rPr>
                <a:t>节</a:t>
              </a:r>
            </a:p>
          </p:txBody>
        </p:sp>
        <p:sp>
          <p:nvSpPr>
            <p:cNvPr id="25" name="TextBox 24"/>
            <p:cNvSpPr txBox="1"/>
            <p:nvPr/>
          </p:nvSpPr>
          <p:spPr>
            <a:xfrm>
              <a:off x="4191000" y="3352799"/>
              <a:ext cx="762000" cy="307777"/>
            </a:xfrm>
            <a:prstGeom prst="rect">
              <a:avLst/>
            </a:prstGeom>
            <a:solidFill>
              <a:schemeClr val="tx1">
                <a:lumMod val="65000"/>
                <a:lumOff val="35000"/>
              </a:schemeClr>
            </a:solidFill>
            <a:ln w="19050">
              <a:solidFill>
                <a:schemeClr val="tx1"/>
              </a:solidFill>
            </a:ln>
          </p:spPr>
          <p:txBody>
            <a:bodyPr wrap="square" rtlCol="0">
              <a:spAutoFit/>
            </a:bodyPr>
            <a:lstStyle/>
            <a:p>
              <a:pPr algn="ctr"/>
              <a:r>
                <a:rPr lang="en-US" altLang="zh-CN" sz="1400" dirty="0">
                  <a:solidFill>
                    <a:schemeClr val="bg1"/>
                  </a:solidFill>
                </a:rPr>
                <a:t>1.1</a:t>
              </a:r>
              <a:r>
                <a:rPr lang="zh-CN" altLang="en-US" sz="1400" dirty="0">
                  <a:solidFill>
                    <a:schemeClr val="bg1"/>
                  </a:solidFill>
                </a:rPr>
                <a:t>节</a:t>
              </a:r>
            </a:p>
          </p:txBody>
        </p:sp>
        <p:sp>
          <p:nvSpPr>
            <p:cNvPr id="26" name="TextBox 25"/>
            <p:cNvSpPr txBox="1"/>
            <p:nvPr/>
          </p:nvSpPr>
          <p:spPr>
            <a:xfrm>
              <a:off x="5105400" y="3352799"/>
              <a:ext cx="762000" cy="307777"/>
            </a:xfrm>
            <a:prstGeom prst="rect">
              <a:avLst/>
            </a:prstGeom>
            <a:solidFill>
              <a:schemeClr val="tx1">
                <a:lumMod val="65000"/>
                <a:lumOff val="35000"/>
              </a:schemeClr>
            </a:solidFill>
            <a:ln w="19050">
              <a:solidFill>
                <a:schemeClr val="tx1"/>
              </a:solidFill>
            </a:ln>
          </p:spPr>
          <p:txBody>
            <a:bodyPr wrap="square" rtlCol="0">
              <a:spAutoFit/>
            </a:bodyPr>
            <a:lstStyle/>
            <a:p>
              <a:pPr algn="ctr"/>
              <a:r>
                <a:rPr lang="en-US" altLang="zh-CN" sz="1400" dirty="0">
                  <a:solidFill>
                    <a:schemeClr val="bg1"/>
                  </a:solidFill>
                </a:rPr>
                <a:t>1.1</a:t>
              </a:r>
              <a:r>
                <a:rPr lang="zh-CN" altLang="en-US" sz="1400" dirty="0">
                  <a:solidFill>
                    <a:schemeClr val="bg1"/>
                  </a:solidFill>
                </a:rPr>
                <a:t>节</a:t>
              </a:r>
            </a:p>
          </p:txBody>
        </p:sp>
        <p:sp>
          <p:nvSpPr>
            <p:cNvPr id="29" name="TextBox 28"/>
            <p:cNvSpPr txBox="1"/>
            <p:nvPr/>
          </p:nvSpPr>
          <p:spPr>
            <a:xfrm>
              <a:off x="5949272" y="3352799"/>
              <a:ext cx="762000" cy="307777"/>
            </a:xfrm>
            <a:prstGeom prst="rect">
              <a:avLst/>
            </a:prstGeom>
            <a:solidFill>
              <a:schemeClr val="tx1">
                <a:lumMod val="65000"/>
                <a:lumOff val="35000"/>
              </a:schemeClr>
            </a:solidFill>
            <a:ln w="19050">
              <a:solidFill>
                <a:schemeClr val="tx1"/>
              </a:solidFill>
            </a:ln>
          </p:spPr>
          <p:txBody>
            <a:bodyPr wrap="square" rtlCol="0">
              <a:spAutoFit/>
            </a:bodyPr>
            <a:lstStyle/>
            <a:p>
              <a:pPr algn="ctr"/>
              <a:r>
                <a:rPr lang="en-US" altLang="zh-CN" sz="1400" dirty="0">
                  <a:solidFill>
                    <a:schemeClr val="bg1"/>
                  </a:solidFill>
                </a:rPr>
                <a:t>1.1</a:t>
              </a:r>
              <a:r>
                <a:rPr lang="zh-CN" altLang="en-US" sz="1400" dirty="0">
                  <a:solidFill>
                    <a:schemeClr val="bg1"/>
                  </a:solidFill>
                </a:rPr>
                <a:t>节</a:t>
              </a:r>
            </a:p>
          </p:txBody>
        </p:sp>
        <p:sp>
          <p:nvSpPr>
            <p:cNvPr id="30" name="TextBox 29"/>
            <p:cNvSpPr txBox="1"/>
            <p:nvPr/>
          </p:nvSpPr>
          <p:spPr>
            <a:xfrm>
              <a:off x="6917986" y="3352799"/>
              <a:ext cx="762000" cy="307777"/>
            </a:xfrm>
            <a:prstGeom prst="rect">
              <a:avLst/>
            </a:prstGeom>
            <a:solidFill>
              <a:schemeClr val="tx1">
                <a:lumMod val="65000"/>
                <a:lumOff val="35000"/>
              </a:schemeClr>
            </a:solidFill>
            <a:ln w="19050">
              <a:solidFill>
                <a:schemeClr val="tx1"/>
              </a:solidFill>
            </a:ln>
          </p:spPr>
          <p:txBody>
            <a:bodyPr wrap="square" rtlCol="0">
              <a:spAutoFit/>
            </a:bodyPr>
            <a:lstStyle/>
            <a:p>
              <a:pPr algn="ctr"/>
              <a:r>
                <a:rPr lang="en-US" altLang="zh-CN" sz="1400" dirty="0">
                  <a:solidFill>
                    <a:schemeClr val="bg1"/>
                  </a:solidFill>
                </a:rPr>
                <a:t>1.1</a:t>
              </a:r>
              <a:r>
                <a:rPr lang="zh-CN" altLang="en-US" sz="1400" dirty="0">
                  <a:solidFill>
                    <a:schemeClr val="bg1"/>
                  </a:solidFill>
                </a:rPr>
                <a:t>节</a:t>
              </a:r>
            </a:p>
          </p:txBody>
        </p:sp>
        <p:sp>
          <p:nvSpPr>
            <p:cNvPr id="31" name="TextBox 30"/>
            <p:cNvSpPr txBox="1"/>
            <p:nvPr/>
          </p:nvSpPr>
          <p:spPr>
            <a:xfrm>
              <a:off x="7848600" y="3352799"/>
              <a:ext cx="762000" cy="307777"/>
            </a:xfrm>
            <a:prstGeom prst="rect">
              <a:avLst/>
            </a:prstGeom>
            <a:solidFill>
              <a:schemeClr val="tx1">
                <a:lumMod val="65000"/>
                <a:lumOff val="35000"/>
              </a:schemeClr>
            </a:solidFill>
            <a:ln w="19050">
              <a:solidFill>
                <a:schemeClr val="tx1"/>
              </a:solidFill>
            </a:ln>
          </p:spPr>
          <p:txBody>
            <a:bodyPr wrap="square" rtlCol="0">
              <a:spAutoFit/>
            </a:bodyPr>
            <a:lstStyle/>
            <a:p>
              <a:pPr algn="ctr"/>
              <a:r>
                <a:rPr lang="en-US" altLang="zh-CN" sz="1400" dirty="0">
                  <a:solidFill>
                    <a:schemeClr val="bg1"/>
                  </a:solidFill>
                </a:rPr>
                <a:t>1.1</a:t>
              </a:r>
              <a:r>
                <a:rPr lang="zh-CN" altLang="en-US" sz="1400" dirty="0">
                  <a:solidFill>
                    <a:schemeClr val="bg1"/>
                  </a:solidFill>
                </a:rPr>
                <a:t>节</a:t>
              </a:r>
            </a:p>
          </p:txBody>
        </p:sp>
        <p:cxnSp>
          <p:nvCxnSpPr>
            <p:cNvPr id="33" name="直接连接符 32"/>
            <p:cNvCxnSpPr>
              <a:stCxn id="6" idx="2"/>
              <a:endCxn id="7" idx="0"/>
            </p:cNvCxnSpPr>
            <p:nvPr/>
          </p:nvCxnSpPr>
          <p:spPr bwMode="auto">
            <a:xfrm flipH="1">
              <a:off x="1660187" y="1632466"/>
              <a:ext cx="2949913" cy="762000"/>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直接连接符 34"/>
            <p:cNvCxnSpPr>
              <a:stCxn id="6" idx="2"/>
              <a:endCxn id="8" idx="0"/>
            </p:cNvCxnSpPr>
            <p:nvPr/>
          </p:nvCxnSpPr>
          <p:spPr bwMode="auto">
            <a:xfrm flipH="1">
              <a:off x="3750014" y="1632466"/>
              <a:ext cx="860086" cy="762000"/>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直接连接符 36"/>
            <p:cNvCxnSpPr>
              <a:stCxn id="6" idx="2"/>
              <a:endCxn id="9" idx="0"/>
            </p:cNvCxnSpPr>
            <p:nvPr/>
          </p:nvCxnSpPr>
          <p:spPr bwMode="auto">
            <a:xfrm>
              <a:off x="4610100" y="1632466"/>
              <a:ext cx="1349714" cy="762000"/>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p:cNvCxnSpPr>
              <a:stCxn id="6" idx="2"/>
              <a:endCxn id="10" idx="0"/>
            </p:cNvCxnSpPr>
            <p:nvPr/>
          </p:nvCxnSpPr>
          <p:spPr bwMode="auto">
            <a:xfrm>
              <a:off x="4610100" y="1632466"/>
              <a:ext cx="3057187" cy="767834"/>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接连接符 40"/>
            <p:cNvCxnSpPr>
              <a:stCxn id="7" idx="2"/>
              <a:endCxn id="11" idx="0"/>
            </p:cNvCxnSpPr>
            <p:nvPr/>
          </p:nvCxnSpPr>
          <p:spPr bwMode="auto">
            <a:xfrm flipH="1">
              <a:off x="990601" y="2763798"/>
              <a:ext cx="669586" cy="589002"/>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直接连接符 42"/>
            <p:cNvCxnSpPr>
              <a:stCxn id="7" idx="2"/>
              <a:endCxn id="22" idx="0"/>
            </p:cNvCxnSpPr>
            <p:nvPr/>
          </p:nvCxnSpPr>
          <p:spPr bwMode="auto">
            <a:xfrm>
              <a:off x="1660187" y="2763798"/>
              <a:ext cx="266699" cy="589001"/>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直接连接符 44"/>
            <p:cNvCxnSpPr>
              <a:stCxn id="8" idx="2"/>
              <a:endCxn id="23" idx="0"/>
            </p:cNvCxnSpPr>
            <p:nvPr/>
          </p:nvCxnSpPr>
          <p:spPr bwMode="auto">
            <a:xfrm flipH="1">
              <a:off x="2895600" y="2763798"/>
              <a:ext cx="854414" cy="589001"/>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a:stCxn id="8" idx="2"/>
              <a:endCxn id="24" idx="0"/>
            </p:cNvCxnSpPr>
            <p:nvPr/>
          </p:nvCxnSpPr>
          <p:spPr bwMode="auto">
            <a:xfrm flipH="1">
              <a:off x="3733800" y="2763798"/>
              <a:ext cx="16214" cy="589001"/>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a:stCxn id="8" idx="2"/>
              <a:endCxn id="25" idx="0"/>
            </p:cNvCxnSpPr>
            <p:nvPr/>
          </p:nvCxnSpPr>
          <p:spPr bwMode="auto">
            <a:xfrm>
              <a:off x="3750014" y="2763798"/>
              <a:ext cx="821986" cy="589001"/>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直接连接符 50"/>
            <p:cNvCxnSpPr>
              <a:stCxn id="9" idx="2"/>
              <a:endCxn id="26" idx="0"/>
            </p:cNvCxnSpPr>
            <p:nvPr/>
          </p:nvCxnSpPr>
          <p:spPr bwMode="auto">
            <a:xfrm flipH="1">
              <a:off x="5486400" y="2763798"/>
              <a:ext cx="473414" cy="589001"/>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直接连接符 52"/>
            <p:cNvCxnSpPr>
              <a:stCxn id="9" idx="2"/>
              <a:endCxn id="29" idx="0"/>
            </p:cNvCxnSpPr>
            <p:nvPr/>
          </p:nvCxnSpPr>
          <p:spPr bwMode="auto">
            <a:xfrm>
              <a:off x="5959814" y="2763798"/>
              <a:ext cx="370458" cy="589001"/>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直接连接符 54"/>
            <p:cNvCxnSpPr>
              <a:stCxn id="10" idx="2"/>
              <a:endCxn id="30" idx="0"/>
            </p:cNvCxnSpPr>
            <p:nvPr/>
          </p:nvCxnSpPr>
          <p:spPr bwMode="auto">
            <a:xfrm flipH="1">
              <a:off x="7298986" y="2769632"/>
              <a:ext cx="368301" cy="583167"/>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a:stCxn id="10" idx="2"/>
              <a:endCxn id="31" idx="0"/>
            </p:cNvCxnSpPr>
            <p:nvPr/>
          </p:nvCxnSpPr>
          <p:spPr bwMode="auto">
            <a:xfrm>
              <a:off x="7667287" y="2769632"/>
              <a:ext cx="562313" cy="583167"/>
            </a:xfrm>
            <a:prstGeom prst="line">
              <a:avLst/>
            </a:prstGeom>
            <a:solidFill>
              <a:schemeClr val="accent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TextBox 57"/>
            <p:cNvSpPr txBox="1"/>
            <p:nvPr/>
          </p:nvSpPr>
          <p:spPr>
            <a:xfrm>
              <a:off x="3810000" y="3897868"/>
              <a:ext cx="1579278" cy="369332"/>
            </a:xfrm>
            <a:prstGeom prst="rect">
              <a:avLst/>
            </a:prstGeom>
            <a:noFill/>
          </p:spPr>
          <p:txBody>
            <a:bodyPr wrap="none" rtlCol="0">
              <a:spAutoFit/>
            </a:bodyPr>
            <a:lstStyle/>
            <a:p>
              <a:r>
                <a:rPr lang="zh-CN" altLang="en-US" dirty="0">
                  <a:solidFill>
                    <a:schemeClr val="bg1"/>
                  </a:solidFill>
                </a:rPr>
                <a:t>书的层次结构</a:t>
              </a:r>
            </a:p>
          </p:txBody>
        </p:sp>
      </p:grpSp>
      <p:sp>
        <p:nvSpPr>
          <p:cNvPr id="59" name="TextBox 58"/>
          <p:cNvSpPr txBox="1"/>
          <p:nvPr/>
        </p:nvSpPr>
        <p:spPr>
          <a:xfrm>
            <a:off x="609602" y="4495800"/>
            <a:ext cx="8381998" cy="1754326"/>
          </a:xfrm>
          <a:prstGeom prst="rect">
            <a:avLst/>
          </a:prstGeom>
          <a:noFill/>
        </p:spPr>
        <p:txBody>
          <a:bodyPr wrap="square" rtlCol="0">
            <a:spAutoFit/>
          </a:bodyPr>
          <a:lstStyle/>
          <a:p>
            <a:r>
              <a:rPr lang="zh-CN" altLang="en-US" dirty="0">
                <a:solidFill>
                  <a:srgbClr val="FF0000"/>
                </a:solidFill>
              </a:rPr>
              <a:t>注意</a:t>
            </a:r>
            <a:r>
              <a:rPr lang="en-US" altLang="zh-CN" dirty="0">
                <a:solidFill>
                  <a:srgbClr val="FF0000"/>
                </a:solidFill>
              </a:rPr>
              <a:t>:</a:t>
            </a:r>
          </a:p>
          <a:p>
            <a:r>
              <a:rPr lang="en-US" altLang="zh-CN" dirty="0">
                <a:solidFill>
                  <a:schemeClr val="bg1"/>
                </a:solidFill>
                <a:sym typeface="Wingdings" pitchFamily="2" charset="2"/>
              </a:rPr>
              <a:t>(1)</a:t>
            </a:r>
            <a:r>
              <a:rPr lang="zh-CN" altLang="en-US" dirty="0">
                <a:solidFill>
                  <a:schemeClr val="bg1"/>
                </a:solidFill>
              </a:rPr>
              <a:t>树结构具有明显的层次关系，即树是一种层次结构。因此具有层次关系的数据都可以用树这种数据结构来描述。</a:t>
            </a:r>
            <a:endParaRPr lang="en-US" altLang="zh-CN" dirty="0">
              <a:solidFill>
                <a:schemeClr val="bg1"/>
              </a:solidFill>
            </a:endParaRPr>
          </a:p>
          <a:p>
            <a:r>
              <a:rPr lang="en-US" altLang="zh-CN" dirty="0">
                <a:solidFill>
                  <a:schemeClr val="bg1"/>
                </a:solidFill>
              </a:rPr>
              <a:t>(2)</a:t>
            </a:r>
            <a:r>
              <a:rPr lang="zh-CN" altLang="en-US" dirty="0">
                <a:solidFill>
                  <a:schemeClr val="bg1"/>
                </a:solidFill>
              </a:rPr>
              <a:t>在树结构中分层的原则是：根节点在第</a:t>
            </a:r>
            <a:r>
              <a:rPr lang="en-US" altLang="zh-CN" dirty="0">
                <a:solidFill>
                  <a:schemeClr val="bg1"/>
                </a:solidFill>
              </a:rPr>
              <a:t>1</a:t>
            </a:r>
            <a:r>
              <a:rPr lang="zh-CN" altLang="en-US" dirty="0">
                <a:solidFill>
                  <a:schemeClr val="bg1"/>
                </a:solidFill>
              </a:rPr>
              <a:t>层，同一层上所有结点的所有子结点都在下一层。</a:t>
            </a:r>
            <a:endParaRPr lang="en-US" altLang="zh-CN" dirty="0">
              <a:solidFill>
                <a:schemeClr val="bg1"/>
              </a:solidFill>
            </a:endParaRPr>
          </a:p>
          <a:p>
            <a:r>
              <a:rPr lang="en-US" altLang="zh-CN" dirty="0">
                <a:solidFill>
                  <a:schemeClr val="bg1"/>
                </a:solidFill>
              </a:rPr>
              <a:t>(3)</a:t>
            </a:r>
            <a:r>
              <a:rPr lang="zh-CN" altLang="en-US" dirty="0">
                <a:solidFill>
                  <a:schemeClr val="bg1"/>
                </a:solidFill>
              </a:rPr>
              <a:t>在树中，叶子结点没有子树。</a:t>
            </a:r>
          </a:p>
        </p:txBody>
      </p:sp>
      <p:sp>
        <p:nvSpPr>
          <p:cNvPr id="61" name="Text Box 4"/>
          <p:cNvSpPr txBox="1">
            <a:spLocks noChangeArrowheads="1"/>
          </p:cNvSpPr>
          <p:nvPr/>
        </p:nvSpPr>
        <p:spPr bwMode="auto">
          <a:xfrm>
            <a:off x="250825" y="381000"/>
            <a:ext cx="4854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dirty="0">
                <a:solidFill>
                  <a:srgbClr val="FFFF00"/>
                </a:solidFill>
                <a:latin typeface="Arial Black" pitchFamily="34" charset="0"/>
              </a:rPr>
              <a:t>八、树与二叉树</a:t>
            </a:r>
          </a:p>
        </p:txBody>
      </p:sp>
    </p:spTree>
    <p:extLst>
      <p:ext uri="{BB962C8B-B14F-4D97-AF65-F5344CB8AC3E}">
        <p14:creationId xmlns:p14="http://schemas.microsoft.com/office/powerpoint/2010/main" val="140930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30</a:t>
            </a:fld>
            <a:endParaRPr lang="en-US" altLang="zh-CN"/>
          </a:p>
        </p:txBody>
      </p:sp>
      <p:sp>
        <p:nvSpPr>
          <p:cNvPr id="6" name="矩形 5"/>
          <p:cNvSpPr/>
          <p:nvPr/>
        </p:nvSpPr>
        <p:spPr>
          <a:xfrm>
            <a:off x="304800" y="1600200"/>
            <a:ext cx="8610600" cy="3194721"/>
          </a:xfrm>
          <a:prstGeom prst="rect">
            <a:avLst/>
          </a:prstGeom>
        </p:spPr>
        <p:txBody>
          <a:bodyPr wrap="square">
            <a:spAutoFit/>
          </a:bodyPr>
          <a:lstStyle/>
          <a:p>
            <a:pPr lvl="0">
              <a:lnSpc>
                <a:spcPct val="120000"/>
              </a:lnSpc>
            </a:pPr>
            <a:r>
              <a:rPr lang="zh-CN" altLang="en-US" sz="2400" b="0" dirty="0">
                <a:solidFill>
                  <a:srgbClr val="FFFFFF"/>
                </a:solidFill>
                <a:latin typeface="幼圆" pitchFamily="49" charset="-122"/>
                <a:cs typeface="Times New Roman" pitchFamily="18" charset="0"/>
              </a:rPr>
              <a:t>（</a:t>
            </a:r>
            <a:r>
              <a:rPr lang="en-US" altLang="zh-CN" sz="2400" b="0" dirty="0">
                <a:solidFill>
                  <a:srgbClr val="FFFFFF"/>
                </a:solidFill>
                <a:latin typeface="幼圆" pitchFamily="49" charset="-122"/>
                <a:cs typeface="Times New Roman" pitchFamily="18" charset="0"/>
              </a:rPr>
              <a:t>1</a:t>
            </a:r>
            <a:r>
              <a:rPr lang="zh-CN" altLang="en-US" sz="2400" b="0" dirty="0">
                <a:solidFill>
                  <a:srgbClr val="FFFFFF"/>
                </a:solidFill>
                <a:latin typeface="幼圆" pitchFamily="49" charset="-122"/>
                <a:cs typeface="Times New Roman" pitchFamily="18" charset="0"/>
              </a:rPr>
              <a:t>）</a:t>
            </a:r>
            <a:r>
              <a:rPr lang="zh-CN" altLang="en-US" sz="2400" dirty="0">
                <a:solidFill>
                  <a:srgbClr val="FFFF00"/>
                </a:solidFill>
                <a:latin typeface="Arial Black" pitchFamily="34" charset="0"/>
              </a:rPr>
              <a:t>根节点：</a:t>
            </a:r>
            <a:r>
              <a:rPr lang="zh-CN" altLang="en-US" sz="2400" b="0" dirty="0">
                <a:solidFill>
                  <a:srgbClr val="FFFFFF"/>
                </a:solidFill>
                <a:latin typeface="幼圆" pitchFamily="49" charset="-122"/>
                <a:cs typeface="Times New Roman" pitchFamily="18" charset="0"/>
              </a:rPr>
              <a:t>在数据结构中，没有前件的结点只有一个，称为树的根结点。</a:t>
            </a:r>
            <a:endParaRPr lang="en-US" altLang="zh-CN" sz="2400" b="0" dirty="0">
              <a:solidFill>
                <a:srgbClr val="FFFFFF"/>
              </a:solidFill>
              <a:latin typeface="幼圆" pitchFamily="49" charset="-122"/>
              <a:cs typeface="Times New Roman" pitchFamily="18" charset="0"/>
            </a:endParaRPr>
          </a:p>
          <a:p>
            <a:pPr lvl="0">
              <a:lnSpc>
                <a:spcPct val="120000"/>
              </a:lnSpc>
            </a:pPr>
            <a:r>
              <a:rPr lang="zh-CN" altLang="en-US" sz="2400" b="0" dirty="0">
                <a:solidFill>
                  <a:srgbClr val="FFFFFF"/>
                </a:solidFill>
                <a:latin typeface="幼圆" pitchFamily="49" charset="-122"/>
                <a:cs typeface="Times New Roman" pitchFamily="18" charset="0"/>
              </a:rPr>
              <a:t>（</a:t>
            </a:r>
            <a:r>
              <a:rPr lang="en-US" altLang="zh-CN" sz="2400" b="0" dirty="0">
                <a:solidFill>
                  <a:srgbClr val="FFFFFF"/>
                </a:solidFill>
                <a:latin typeface="幼圆" pitchFamily="49" charset="-122"/>
                <a:cs typeface="Times New Roman" pitchFamily="18" charset="0"/>
              </a:rPr>
              <a:t>2</a:t>
            </a:r>
            <a:r>
              <a:rPr lang="zh-CN" altLang="en-US" sz="2400" b="0" dirty="0">
                <a:solidFill>
                  <a:srgbClr val="FFFFFF"/>
                </a:solidFill>
                <a:latin typeface="幼圆" pitchFamily="49" charset="-122"/>
                <a:cs typeface="Times New Roman" pitchFamily="18" charset="0"/>
              </a:rPr>
              <a:t>）</a:t>
            </a:r>
            <a:r>
              <a:rPr lang="zh-CN" altLang="en-US" sz="2400" dirty="0">
                <a:solidFill>
                  <a:srgbClr val="FFFF00"/>
                </a:solidFill>
                <a:latin typeface="Arial Black" pitchFamily="34" charset="0"/>
              </a:rPr>
              <a:t>子节点：</a:t>
            </a:r>
            <a:r>
              <a:rPr lang="zh-CN" altLang="en-US" sz="2400" b="0" dirty="0">
                <a:solidFill>
                  <a:srgbClr val="FFFFFF"/>
                </a:solidFill>
                <a:latin typeface="幼圆" pitchFamily="49" charset="-122"/>
                <a:cs typeface="Times New Roman" pitchFamily="18" charset="0"/>
              </a:rPr>
              <a:t>在数据结构中，每一个结点可以有多个后件，它们都称为该节点的子节点。没有后件的结点称为</a:t>
            </a:r>
            <a:r>
              <a:rPr lang="zh-CN" altLang="en-US" sz="2400" dirty="0">
                <a:solidFill>
                  <a:srgbClr val="FFFF00"/>
                </a:solidFill>
                <a:latin typeface="Arial Black" pitchFamily="34" charset="0"/>
              </a:rPr>
              <a:t>叶子结点。</a:t>
            </a:r>
            <a:endParaRPr lang="en-US" altLang="zh-CN" sz="2400" dirty="0">
              <a:solidFill>
                <a:srgbClr val="FFFF00"/>
              </a:solidFill>
              <a:latin typeface="Arial Black" pitchFamily="34" charset="0"/>
            </a:endParaRPr>
          </a:p>
          <a:p>
            <a:pPr lvl="0">
              <a:lnSpc>
                <a:spcPct val="120000"/>
              </a:lnSpc>
            </a:pPr>
            <a:r>
              <a:rPr lang="zh-CN" altLang="en-US" sz="2400" b="0" dirty="0">
                <a:solidFill>
                  <a:srgbClr val="FFFFFF"/>
                </a:solidFill>
                <a:latin typeface="幼圆" pitchFamily="49" charset="-122"/>
                <a:cs typeface="Times New Roman" pitchFamily="18" charset="0"/>
              </a:rPr>
              <a:t>（</a:t>
            </a:r>
            <a:r>
              <a:rPr lang="en-US" altLang="zh-CN" sz="2400" b="0" dirty="0">
                <a:solidFill>
                  <a:srgbClr val="FFFFFF"/>
                </a:solidFill>
                <a:latin typeface="幼圆" pitchFamily="49" charset="-122"/>
                <a:cs typeface="Times New Roman" pitchFamily="18" charset="0"/>
              </a:rPr>
              <a:t>3</a:t>
            </a:r>
            <a:r>
              <a:rPr lang="zh-CN" altLang="en-US" sz="2400" b="0" dirty="0">
                <a:solidFill>
                  <a:srgbClr val="FFFFFF"/>
                </a:solidFill>
                <a:latin typeface="幼圆" pitchFamily="49" charset="-122"/>
                <a:cs typeface="Times New Roman" pitchFamily="18" charset="0"/>
              </a:rPr>
              <a:t>）</a:t>
            </a:r>
            <a:r>
              <a:rPr lang="zh-CN" altLang="en-US" sz="2400" dirty="0">
                <a:solidFill>
                  <a:srgbClr val="FFFF00"/>
                </a:solidFill>
                <a:latin typeface="Arial Black" pitchFamily="34" charset="0"/>
              </a:rPr>
              <a:t>度：</a:t>
            </a:r>
            <a:r>
              <a:rPr lang="zh-CN" altLang="en-US" sz="2400" b="0" dirty="0">
                <a:solidFill>
                  <a:srgbClr val="FFFFFF"/>
                </a:solidFill>
                <a:latin typeface="幼圆" pitchFamily="49" charset="-122"/>
                <a:cs typeface="Times New Roman" pitchFamily="18" charset="0"/>
              </a:rPr>
              <a:t>在数据结构中，一个结点所拥有的后件的个数称为该结点的度。在树中，所有结点中的最大的度称为该</a:t>
            </a:r>
            <a:r>
              <a:rPr lang="zh-CN" altLang="en-US" sz="2400" dirty="0">
                <a:solidFill>
                  <a:srgbClr val="FFFF00"/>
                </a:solidFill>
                <a:latin typeface="Arial Black" pitchFamily="34" charset="0"/>
              </a:rPr>
              <a:t>树的度</a:t>
            </a:r>
            <a:r>
              <a:rPr lang="zh-CN" altLang="en-US" sz="2400" b="0" dirty="0">
                <a:solidFill>
                  <a:srgbClr val="FFFFFF"/>
                </a:solidFill>
                <a:latin typeface="幼圆" pitchFamily="49" charset="-122"/>
                <a:cs typeface="Times New Roman" pitchFamily="18" charset="0"/>
              </a:rPr>
              <a:t>。</a:t>
            </a:r>
            <a:endParaRPr lang="en-US" altLang="zh-CN" sz="2400" b="0" dirty="0">
              <a:solidFill>
                <a:srgbClr val="FFFFFF"/>
              </a:solidFill>
              <a:latin typeface="幼圆" pitchFamily="49" charset="-122"/>
              <a:cs typeface="Times New Roman" pitchFamily="18" charset="0"/>
            </a:endParaRPr>
          </a:p>
          <a:p>
            <a:pPr lvl="0">
              <a:lnSpc>
                <a:spcPct val="120000"/>
              </a:lnSpc>
            </a:pPr>
            <a:r>
              <a:rPr lang="zh-CN" altLang="en-US" sz="2400" b="0" dirty="0">
                <a:solidFill>
                  <a:srgbClr val="FFFFFF"/>
                </a:solidFill>
                <a:latin typeface="幼圆" pitchFamily="49" charset="-122"/>
                <a:cs typeface="Times New Roman" pitchFamily="18" charset="0"/>
              </a:rPr>
              <a:t>（</a:t>
            </a:r>
            <a:r>
              <a:rPr lang="en-US" altLang="zh-CN" sz="2400" b="0" dirty="0">
                <a:solidFill>
                  <a:srgbClr val="FFFFFF"/>
                </a:solidFill>
                <a:latin typeface="幼圆" pitchFamily="49" charset="-122"/>
                <a:cs typeface="Times New Roman" pitchFamily="18" charset="0"/>
              </a:rPr>
              <a:t>4</a:t>
            </a:r>
            <a:r>
              <a:rPr lang="zh-CN" altLang="en-US" sz="2400" b="0" dirty="0">
                <a:solidFill>
                  <a:srgbClr val="FFFFFF"/>
                </a:solidFill>
                <a:latin typeface="幼圆" pitchFamily="49" charset="-122"/>
                <a:cs typeface="Times New Roman" pitchFamily="18" charset="0"/>
              </a:rPr>
              <a:t>）</a:t>
            </a:r>
            <a:r>
              <a:rPr lang="zh-CN" altLang="en-US" sz="2400" dirty="0">
                <a:solidFill>
                  <a:srgbClr val="FFFF00"/>
                </a:solidFill>
                <a:latin typeface="Arial Black" pitchFamily="34" charset="0"/>
              </a:rPr>
              <a:t>树的深度</a:t>
            </a:r>
            <a:r>
              <a:rPr lang="zh-CN" altLang="en-US" sz="2400" b="0" dirty="0">
                <a:solidFill>
                  <a:srgbClr val="FFFFFF"/>
                </a:solidFill>
                <a:latin typeface="幼圆" pitchFamily="49" charset="-122"/>
                <a:cs typeface="Times New Roman" pitchFamily="18" charset="0"/>
              </a:rPr>
              <a:t>：树的最大层次称为树的深度。</a:t>
            </a:r>
            <a:endParaRPr lang="en-US" altLang="zh-CN" sz="2400" b="0" dirty="0">
              <a:solidFill>
                <a:srgbClr val="FFFFFF"/>
              </a:solidFill>
              <a:latin typeface="幼圆" pitchFamily="49" charset="-122"/>
              <a:cs typeface="Times New Roman" pitchFamily="18" charset="0"/>
            </a:endParaRPr>
          </a:p>
        </p:txBody>
      </p:sp>
      <p:sp>
        <p:nvSpPr>
          <p:cNvPr id="23" name="TextBox 22"/>
          <p:cNvSpPr txBox="1"/>
          <p:nvPr/>
        </p:nvSpPr>
        <p:spPr>
          <a:xfrm>
            <a:off x="228600" y="381000"/>
            <a:ext cx="2350323" cy="461665"/>
          </a:xfrm>
          <a:prstGeom prst="rect">
            <a:avLst/>
          </a:prstGeom>
          <a:noFill/>
        </p:spPr>
        <p:txBody>
          <a:bodyPr wrap="none" rtlCol="0">
            <a:spAutoFit/>
          </a:bodyPr>
          <a:lstStyle/>
          <a:p>
            <a:r>
              <a:rPr lang="zh-CN" altLang="en-US" sz="2400" dirty="0">
                <a:solidFill>
                  <a:srgbClr val="FFFF00"/>
                </a:solidFill>
                <a:latin typeface="Arial Black" pitchFamily="34" charset="0"/>
              </a:rPr>
              <a:t>八、树与二叉树</a:t>
            </a:r>
          </a:p>
        </p:txBody>
      </p:sp>
      <p:sp>
        <p:nvSpPr>
          <p:cNvPr id="24" name="矩形 23"/>
          <p:cNvSpPr/>
          <p:nvPr/>
        </p:nvSpPr>
        <p:spPr>
          <a:xfrm>
            <a:off x="228600" y="1031665"/>
            <a:ext cx="6477000" cy="476669"/>
          </a:xfrm>
          <a:prstGeom prst="rect">
            <a:avLst/>
          </a:prstGeom>
        </p:spPr>
        <p:txBody>
          <a:bodyPr wrap="square">
            <a:spAutoFit/>
          </a:bodyPr>
          <a:lstStyle/>
          <a:p>
            <a:pPr lvl="0">
              <a:lnSpc>
                <a:spcPct val="120000"/>
              </a:lnSpc>
            </a:pPr>
            <a:r>
              <a:rPr lang="en-US" altLang="zh-CN" sz="2400" b="0" dirty="0">
                <a:solidFill>
                  <a:srgbClr val="FFFFFF"/>
                </a:solidFill>
                <a:latin typeface="幼圆" pitchFamily="49" charset="-122"/>
                <a:cs typeface="Times New Roman" pitchFamily="18" charset="0"/>
              </a:rPr>
              <a:t>2</a:t>
            </a:r>
            <a:r>
              <a:rPr lang="zh-CN" altLang="en-US" sz="2400" b="0" dirty="0">
                <a:solidFill>
                  <a:srgbClr val="FFFFFF"/>
                </a:solidFill>
                <a:latin typeface="幼圆" pitchFamily="49" charset="-122"/>
                <a:cs typeface="Times New Roman" pitchFamily="18" charset="0"/>
              </a:rPr>
              <a:t>、树的基本术语</a:t>
            </a:r>
          </a:p>
        </p:txBody>
      </p:sp>
    </p:spTree>
    <p:extLst>
      <p:ext uri="{BB962C8B-B14F-4D97-AF65-F5344CB8AC3E}">
        <p14:creationId xmlns:p14="http://schemas.microsoft.com/office/powerpoint/2010/main" val="2571236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2" name="页脚占位符 2"/>
          <p:cNvSpPr>
            <a:spLocks noGrp="1"/>
          </p:cNvSpPr>
          <p:nvPr>
            <p:ph type="ftr" sz="quarter" idx="11"/>
          </p:nvPr>
        </p:nvSpPr>
        <p:spPr/>
        <p:txBody>
          <a:bodyPr/>
          <a:lstStyle/>
          <a:p>
            <a:pPr>
              <a:defRPr/>
            </a:pPr>
            <a:r>
              <a:rPr lang="en-US" altLang="zh-CN"/>
              <a:t>二级公共基础知识</a:t>
            </a:r>
          </a:p>
        </p:txBody>
      </p:sp>
      <p:sp>
        <p:nvSpPr>
          <p:cNvPr id="13" name="灯片编号占位符 3"/>
          <p:cNvSpPr>
            <a:spLocks noGrp="1"/>
          </p:cNvSpPr>
          <p:nvPr>
            <p:ph type="sldNum" sz="quarter" idx="12"/>
          </p:nvPr>
        </p:nvSpPr>
        <p:spPr/>
        <p:txBody>
          <a:bodyPr/>
          <a:lstStyle/>
          <a:p>
            <a:pPr>
              <a:defRPr/>
            </a:pPr>
            <a:fld id="{736B6BA1-10D2-4B2A-A7F2-E1813EB3E10F}" type="slidenum">
              <a:rPr lang="en-US" altLang="zh-CN"/>
              <a:pPr>
                <a:defRPr/>
              </a:pPr>
              <a:t>31</a:t>
            </a:fld>
            <a:endParaRPr lang="en-US" altLang="zh-CN"/>
          </a:p>
        </p:txBody>
      </p:sp>
      <p:sp>
        <p:nvSpPr>
          <p:cNvPr id="30725" name="Rectangle 5"/>
          <p:cNvSpPr>
            <a:spLocks noChangeArrowheads="1"/>
          </p:cNvSpPr>
          <p:nvPr/>
        </p:nvSpPr>
        <p:spPr bwMode="auto">
          <a:xfrm>
            <a:off x="171450" y="1066800"/>
            <a:ext cx="1462260" cy="430887"/>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200" dirty="0">
                <a:solidFill>
                  <a:srgbClr val="FFFFCC"/>
                </a:solidFill>
                <a:latin typeface="幼圆" pitchFamily="49" charset="-122"/>
                <a:cs typeface="Times New Roman" pitchFamily="18" charset="0"/>
              </a:rPr>
              <a:t>3</a:t>
            </a:r>
            <a:r>
              <a:rPr lang="zh-CN" altLang="en-US" sz="2200" dirty="0">
                <a:solidFill>
                  <a:srgbClr val="FFFFCC"/>
                </a:solidFill>
                <a:latin typeface="幼圆" pitchFamily="49" charset="-122"/>
                <a:cs typeface="Times New Roman" pitchFamily="18" charset="0"/>
              </a:rPr>
              <a:t>、二叉树</a:t>
            </a:r>
            <a:endParaRPr lang="zh-CN" altLang="en-US" sz="2200" b="0" dirty="0">
              <a:solidFill>
                <a:schemeClr val="bg1"/>
              </a:solidFill>
              <a:latin typeface="幼圆" pitchFamily="49" charset="-122"/>
              <a:cs typeface="Times New Roman" pitchFamily="18" charset="0"/>
            </a:endParaRPr>
          </a:p>
        </p:txBody>
      </p:sp>
      <p:sp>
        <p:nvSpPr>
          <p:cNvPr id="30734" name="矩形 1"/>
          <p:cNvSpPr>
            <a:spLocks noChangeArrowheads="1"/>
          </p:cNvSpPr>
          <p:nvPr/>
        </p:nvSpPr>
        <p:spPr bwMode="auto">
          <a:xfrm>
            <a:off x="304800" y="381000"/>
            <a:ext cx="2590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dirty="0">
                <a:solidFill>
                  <a:srgbClr val="FFFF00"/>
                </a:solidFill>
                <a:latin typeface="Arial Black" pitchFamily="34" charset="0"/>
              </a:rPr>
              <a:t>八、树与二叉树</a:t>
            </a:r>
          </a:p>
        </p:txBody>
      </p:sp>
      <p:sp>
        <p:nvSpPr>
          <p:cNvPr id="16" name="Rectangle 5"/>
          <p:cNvSpPr>
            <a:spLocks noChangeArrowheads="1"/>
          </p:cNvSpPr>
          <p:nvPr/>
        </p:nvSpPr>
        <p:spPr bwMode="auto">
          <a:xfrm>
            <a:off x="304800" y="1524000"/>
            <a:ext cx="8458200" cy="430887"/>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200" dirty="0">
                <a:solidFill>
                  <a:srgbClr val="FFFF00"/>
                </a:solidFill>
                <a:latin typeface="Arial Black" pitchFamily="34" charset="0"/>
              </a:rPr>
              <a:t>二叉树</a:t>
            </a:r>
            <a:r>
              <a:rPr lang="zh-CN" altLang="en-US" sz="2200" b="0" dirty="0">
                <a:solidFill>
                  <a:schemeClr val="bg1"/>
                </a:solidFill>
                <a:latin typeface="幼圆" pitchFamily="49" charset="-122"/>
                <a:cs typeface="Times New Roman" pitchFamily="18" charset="0"/>
              </a:rPr>
              <a:t>也是一种非线性结构，每个结点最多分两叉的有序树。</a:t>
            </a:r>
            <a:endParaRPr lang="en-US" altLang="zh-CN" sz="2200" b="0" dirty="0">
              <a:solidFill>
                <a:schemeClr val="bg1"/>
              </a:solidFill>
              <a:latin typeface="幼圆" pitchFamily="49" charset="-122"/>
              <a:cs typeface="Times New Roman" pitchFamily="18" charset="0"/>
            </a:endParaRPr>
          </a:p>
        </p:txBody>
      </p:sp>
      <p:sp>
        <p:nvSpPr>
          <p:cNvPr id="19" name="Rectangle 5"/>
          <p:cNvSpPr>
            <a:spLocks noChangeArrowheads="1"/>
          </p:cNvSpPr>
          <p:nvPr/>
        </p:nvSpPr>
        <p:spPr bwMode="auto">
          <a:xfrm>
            <a:off x="304800" y="1997095"/>
            <a:ext cx="8458200" cy="1508105"/>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200" dirty="0">
                <a:solidFill>
                  <a:schemeClr val="bg1"/>
                </a:solidFill>
                <a:latin typeface="Arial Black" pitchFamily="34" charset="0"/>
              </a:rPr>
              <a:t>二叉树具有以下</a:t>
            </a:r>
            <a:r>
              <a:rPr lang="zh-CN" altLang="en-US" sz="2200" dirty="0">
                <a:solidFill>
                  <a:srgbClr val="FFFF00"/>
                </a:solidFill>
                <a:latin typeface="Arial Black" pitchFamily="34" charset="0"/>
              </a:rPr>
              <a:t>两个特点：</a:t>
            </a:r>
            <a:endParaRPr lang="en-US" altLang="zh-CN" sz="2200" dirty="0">
              <a:solidFill>
                <a:srgbClr val="FFFF00"/>
              </a:solidFill>
              <a:latin typeface="Arial Black" pitchFamily="34" charset="0"/>
            </a:endParaRPr>
          </a:p>
          <a:p>
            <a:r>
              <a:rPr lang="en-US" altLang="zh-CN" sz="2400" b="0" dirty="0">
                <a:solidFill>
                  <a:schemeClr val="bg1"/>
                </a:solidFill>
                <a:latin typeface="Arial Black" pitchFamily="34" charset="0"/>
                <a:cs typeface="Times New Roman" pitchFamily="18" charset="0"/>
              </a:rPr>
              <a:t>    </a:t>
            </a:r>
            <a:r>
              <a:rPr lang="en-US" altLang="zh-CN" sz="2200" b="0" dirty="0">
                <a:solidFill>
                  <a:schemeClr val="bg1"/>
                </a:solidFill>
                <a:latin typeface="幼圆" pitchFamily="49" charset="-122"/>
                <a:cs typeface="Times New Roman" pitchFamily="18" charset="0"/>
              </a:rPr>
              <a:t>(1)</a:t>
            </a:r>
            <a:r>
              <a:rPr lang="zh-CN" altLang="en-US" sz="2200" b="0" dirty="0">
                <a:solidFill>
                  <a:schemeClr val="bg1"/>
                </a:solidFill>
                <a:latin typeface="Arial Black" pitchFamily="34" charset="0"/>
                <a:cs typeface="Times New Roman" pitchFamily="18" charset="0"/>
              </a:rPr>
              <a:t>非空二叉树只有一个根结点；</a:t>
            </a:r>
            <a:endParaRPr lang="en-US" altLang="zh-CN" sz="2200" b="0" dirty="0">
              <a:solidFill>
                <a:schemeClr val="bg1"/>
              </a:solidFill>
              <a:latin typeface="Arial Black" pitchFamily="34" charset="0"/>
              <a:cs typeface="Times New Roman" pitchFamily="18" charset="0"/>
            </a:endParaRPr>
          </a:p>
          <a:p>
            <a:r>
              <a:rPr lang="en-US" altLang="zh-CN" sz="2200" b="0" dirty="0">
                <a:solidFill>
                  <a:schemeClr val="bg1"/>
                </a:solidFill>
                <a:latin typeface="Arial Black" pitchFamily="34" charset="0"/>
                <a:cs typeface="Times New Roman" pitchFamily="18" charset="0"/>
              </a:rPr>
              <a:t>   </a:t>
            </a:r>
            <a:r>
              <a:rPr lang="en-US" altLang="zh-CN" sz="2200" b="0" dirty="0">
                <a:solidFill>
                  <a:schemeClr val="bg1"/>
                </a:solidFill>
                <a:latin typeface="幼圆" pitchFamily="49" charset="-122"/>
                <a:cs typeface="Times New Roman" pitchFamily="18" charset="0"/>
              </a:rPr>
              <a:t> (2)</a:t>
            </a:r>
            <a:r>
              <a:rPr lang="zh-CN" altLang="en-US" sz="2200" b="0" dirty="0">
                <a:solidFill>
                  <a:schemeClr val="bg1"/>
                </a:solidFill>
                <a:latin typeface="Arial Black" pitchFamily="34" charset="0"/>
                <a:cs typeface="Times New Roman" pitchFamily="18" charset="0"/>
              </a:rPr>
              <a:t>每一个结点最多有两颗子树，且分别称为该结点的左子树与右子树。</a:t>
            </a:r>
            <a:endParaRPr lang="en-US" altLang="zh-CN" sz="2200" b="0" dirty="0">
              <a:solidFill>
                <a:schemeClr val="bg1"/>
              </a:solidFill>
              <a:latin typeface="幼圆" pitchFamily="49" charset="-122"/>
              <a:cs typeface="Times New Roman" pitchFamily="18" charset="0"/>
            </a:endParaRPr>
          </a:p>
        </p:txBody>
      </p:sp>
      <p:sp>
        <p:nvSpPr>
          <p:cNvPr id="4" name="TextBox 3"/>
          <p:cNvSpPr txBox="1"/>
          <p:nvPr/>
        </p:nvSpPr>
        <p:spPr>
          <a:xfrm>
            <a:off x="1633710" y="4724400"/>
            <a:ext cx="184731" cy="369332"/>
          </a:xfrm>
          <a:prstGeom prst="rect">
            <a:avLst/>
          </a:prstGeom>
          <a:noFill/>
        </p:spPr>
        <p:txBody>
          <a:bodyPr wrap="none" rtlCol="0">
            <a:spAutoFit/>
          </a:bodyPr>
          <a:lstStyle/>
          <a:p>
            <a:endParaRPr lang="zh-CN" altLang="en-US" dirty="0"/>
          </a:p>
        </p:txBody>
      </p:sp>
      <p:sp>
        <p:nvSpPr>
          <p:cNvPr id="6" name="TextBox 5"/>
          <p:cNvSpPr txBox="1"/>
          <p:nvPr/>
        </p:nvSpPr>
        <p:spPr>
          <a:xfrm>
            <a:off x="2133600" y="4394200"/>
            <a:ext cx="332142" cy="338554"/>
          </a:xfrm>
          <a:prstGeom prst="rect">
            <a:avLst/>
          </a:prstGeom>
          <a:solidFill>
            <a:schemeClr val="tx1">
              <a:lumMod val="65000"/>
              <a:lumOff val="35000"/>
            </a:schemeClr>
          </a:solidFill>
          <a:ln w="19050">
            <a:solidFill>
              <a:schemeClr val="tx1"/>
            </a:solidFill>
          </a:ln>
        </p:spPr>
        <p:txBody>
          <a:bodyPr wrap="none" rtlCol="0">
            <a:spAutoFit/>
          </a:bodyPr>
          <a:lstStyle/>
          <a:p>
            <a:r>
              <a:rPr lang="en-US" altLang="zh-CN" sz="1600" dirty="0">
                <a:solidFill>
                  <a:schemeClr val="bg1"/>
                </a:solidFill>
              </a:rPr>
              <a:t>D</a:t>
            </a:r>
            <a:endParaRPr lang="zh-CN" altLang="en-US" sz="1600" dirty="0">
              <a:solidFill>
                <a:schemeClr val="bg1"/>
              </a:solidFill>
            </a:endParaRPr>
          </a:p>
        </p:txBody>
      </p:sp>
      <p:sp>
        <p:nvSpPr>
          <p:cNvPr id="31" name="TextBox 30"/>
          <p:cNvSpPr txBox="1"/>
          <p:nvPr/>
        </p:nvSpPr>
        <p:spPr>
          <a:xfrm>
            <a:off x="5205058" y="3285123"/>
            <a:ext cx="332142" cy="338554"/>
          </a:xfrm>
          <a:prstGeom prst="rect">
            <a:avLst/>
          </a:prstGeom>
          <a:solidFill>
            <a:schemeClr val="tx1">
              <a:lumMod val="65000"/>
              <a:lumOff val="35000"/>
            </a:schemeClr>
          </a:solidFill>
          <a:ln w="19050">
            <a:solidFill>
              <a:schemeClr val="tx1"/>
            </a:solidFill>
          </a:ln>
        </p:spPr>
        <p:txBody>
          <a:bodyPr wrap="none" rtlCol="0">
            <a:spAutoFit/>
          </a:bodyPr>
          <a:lstStyle/>
          <a:p>
            <a:r>
              <a:rPr lang="en-US" altLang="zh-CN" sz="1600" dirty="0">
                <a:solidFill>
                  <a:schemeClr val="bg1"/>
                </a:solidFill>
              </a:rPr>
              <a:t>D</a:t>
            </a:r>
            <a:endParaRPr lang="zh-CN" altLang="en-US" sz="1600" dirty="0">
              <a:solidFill>
                <a:schemeClr val="bg1"/>
              </a:solidFill>
            </a:endParaRPr>
          </a:p>
        </p:txBody>
      </p:sp>
      <p:sp>
        <p:nvSpPr>
          <p:cNvPr id="32" name="TextBox 31"/>
          <p:cNvSpPr txBox="1"/>
          <p:nvPr/>
        </p:nvSpPr>
        <p:spPr>
          <a:xfrm>
            <a:off x="4367829" y="3886200"/>
            <a:ext cx="332142" cy="338554"/>
          </a:xfrm>
          <a:prstGeom prst="rect">
            <a:avLst/>
          </a:prstGeom>
          <a:solidFill>
            <a:schemeClr val="tx1">
              <a:lumMod val="65000"/>
              <a:lumOff val="35000"/>
            </a:schemeClr>
          </a:solidFill>
          <a:ln w="19050">
            <a:solidFill>
              <a:schemeClr val="tx1"/>
            </a:solidFill>
          </a:ln>
        </p:spPr>
        <p:txBody>
          <a:bodyPr wrap="none" rtlCol="0">
            <a:spAutoFit/>
          </a:bodyPr>
          <a:lstStyle/>
          <a:p>
            <a:r>
              <a:rPr lang="en-US" altLang="zh-CN" sz="1600" dirty="0">
                <a:solidFill>
                  <a:schemeClr val="bg1"/>
                </a:solidFill>
              </a:rPr>
              <a:t>D</a:t>
            </a:r>
            <a:endParaRPr lang="zh-CN" altLang="en-US" sz="1600" dirty="0">
              <a:solidFill>
                <a:schemeClr val="bg1"/>
              </a:solidFill>
            </a:endParaRPr>
          </a:p>
        </p:txBody>
      </p:sp>
      <p:sp>
        <p:nvSpPr>
          <p:cNvPr id="33" name="TextBox 32"/>
          <p:cNvSpPr txBox="1"/>
          <p:nvPr/>
        </p:nvSpPr>
        <p:spPr>
          <a:xfrm>
            <a:off x="5992458" y="3873500"/>
            <a:ext cx="332142" cy="338554"/>
          </a:xfrm>
          <a:prstGeom prst="rect">
            <a:avLst/>
          </a:prstGeom>
          <a:solidFill>
            <a:schemeClr val="tx1">
              <a:lumMod val="65000"/>
              <a:lumOff val="35000"/>
            </a:schemeClr>
          </a:solidFill>
          <a:ln w="19050">
            <a:solidFill>
              <a:schemeClr val="tx1"/>
            </a:solidFill>
          </a:ln>
        </p:spPr>
        <p:txBody>
          <a:bodyPr wrap="none" rtlCol="0">
            <a:spAutoFit/>
          </a:bodyPr>
          <a:lstStyle/>
          <a:p>
            <a:r>
              <a:rPr lang="en-US" altLang="zh-CN" sz="1600" dirty="0">
                <a:solidFill>
                  <a:schemeClr val="bg1"/>
                </a:solidFill>
              </a:rPr>
              <a:t>D</a:t>
            </a:r>
            <a:endParaRPr lang="zh-CN" altLang="en-US" sz="1600" dirty="0">
              <a:solidFill>
                <a:schemeClr val="bg1"/>
              </a:solidFill>
            </a:endParaRPr>
          </a:p>
        </p:txBody>
      </p:sp>
      <p:sp>
        <p:nvSpPr>
          <p:cNvPr id="34" name="TextBox 33"/>
          <p:cNvSpPr txBox="1"/>
          <p:nvPr/>
        </p:nvSpPr>
        <p:spPr>
          <a:xfrm>
            <a:off x="4939329" y="4394200"/>
            <a:ext cx="332142" cy="338554"/>
          </a:xfrm>
          <a:prstGeom prst="rect">
            <a:avLst/>
          </a:prstGeom>
          <a:solidFill>
            <a:schemeClr val="tx1">
              <a:lumMod val="65000"/>
              <a:lumOff val="35000"/>
            </a:schemeClr>
          </a:solidFill>
          <a:ln w="19050">
            <a:solidFill>
              <a:schemeClr val="tx1"/>
            </a:solidFill>
          </a:ln>
        </p:spPr>
        <p:txBody>
          <a:bodyPr wrap="none" rtlCol="0">
            <a:spAutoFit/>
          </a:bodyPr>
          <a:lstStyle/>
          <a:p>
            <a:r>
              <a:rPr lang="en-US" altLang="zh-CN" sz="1600" dirty="0">
                <a:solidFill>
                  <a:schemeClr val="bg1"/>
                </a:solidFill>
              </a:rPr>
              <a:t>D</a:t>
            </a:r>
            <a:endParaRPr lang="zh-CN" altLang="en-US" sz="1600" dirty="0">
              <a:solidFill>
                <a:schemeClr val="bg1"/>
              </a:solidFill>
            </a:endParaRPr>
          </a:p>
        </p:txBody>
      </p:sp>
      <p:sp>
        <p:nvSpPr>
          <p:cNvPr id="37" name="TextBox 36"/>
          <p:cNvSpPr txBox="1"/>
          <p:nvPr/>
        </p:nvSpPr>
        <p:spPr>
          <a:xfrm>
            <a:off x="5535258" y="4394200"/>
            <a:ext cx="332142" cy="338554"/>
          </a:xfrm>
          <a:prstGeom prst="rect">
            <a:avLst/>
          </a:prstGeom>
          <a:solidFill>
            <a:schemeClr val="tx1">
              <a:lumMod val="65000"/>
              <a:lumOff val="35000"/>
            </a:schemeClr>
          </a:solidFill>
          <a:ln w="19050">
            <a:solidFill>
              <a:schemeClr val="tx1"/>
            </a:solidFill>
          </a:ln>
        </p:spPr>
        <p:txBody>
          <a:bodyPr wrap="none" rtlCol="0">
            <a:spAutoFit/>
          </a:bodyPr>
          <a:lstStyle/>
          <a:p>
            <a:r>
              <a:rPr lang="en-US" altLang="zh-CN" sz="1600" dirty="0">
                <a:solidFill>
                  <a:schemeClr val="bg1"/>
                </a:solidFill>
              </a:rPr>
              <a:t>D</a:t>
            </a:r>
            <a:endParaRPr lang="zh-CN" altLang="en-US" sz="1600" dirty="0">
              <a:solidFill>
                <a:schemeClr val="bg1"/>
              </a:solidFill>
            </a:endParaRPr>
          </a:p>
        </p:txBody>
      </p:sp>
      <p:sp>
        <p:nvSpPr>
          <p:cNvPr id="38" name="TextBox 37"/>
          <p:cNvSpPr txBox="1"/>
          <p:nvPr/>
        </p:nvSpPr>
        <p:spPr>
          <a:xfrm>
            <a:off x="4367829" y="5093732"/>
            <a:ext cx="332142" cy="338554"/>
          </a:xfrm>
          <a:prstGeom prst="rect">
            <a:avLst/>
          </a:prstGeom>
          <a:solidFill>
            <a:schemeClr val="tx1">
              <a:lumMod val="65000"/>
              <a:lumOff val="35000"/>
            </a:schemeClr>
          </a:solidFill>
          <a:ln w="19050">
            <a:solidFill>
              <a:schemeClr val="tx1"/>
            </a:solidFill>
          </a:ln>
        </p:spPr>
        <p:txBody>
          <a:bodyPr wrap="none" rtlCol="0">
            <a:spAutoFit/>
          </a:bodyPr>
          <a:lstStyle/>
          <a:p>
            <a:r>
              <a:rPr lang="en-US" altLang="zh-CN" sz="1600" dirty="0">
                <a:solidFill>
                  <a:schemeClr val="bg1"/>
                </a:solidFill>
              </a:rPr>
              <a:t>D</a:t>
            </a:r>
            <a:endParaRPr lang="zh-CN" altLang="en-US" sz="1600" dirty="0">
              <a:solidFill>
                <a:schemeClr val="bg1"/>
              </a:solidFill>
            </a:endParaRPr>
          </a:p>
        </p:txBody>
      </p:sp>
      <p:sp>
        <p:nvSpPr>
          <p:cNvPr id="40" name="TextBox 39"/>
          <p:cNvSpPr txBox="1"/>
          <p:nvPr/>
        </p:nvSpPr>
        <p:spPr>
          <a:xfrm>
            <a:off x="6007100" y="5098941"/>
            <a:ext cx="332142" cy="338554"/>
          </a:xfrm>
          <a:prstGeom prst="rect">
            <a:avLst/>
          </a:prstGeom>
          <a:solidFill>
            <a:schemeClr val="tx1">
              <a:lumMod val="65000"/>
              <a:lumOff val="35000"/>
            </a:schemeClr>
          </a:solidFill>
          <a:ln w="19050">
            <a:solidFill>
              <a:schemeClr val="tx1"/>
            </a:solidFill>
          </a:ln>
        </p:spPr>
        <p:txBody>
          <a:bodyPr wrap="none" rtlCol="0">
            <a:spAutoFit/>
          </a:bodyPr>
          <a:lstStyle/>
          <a:p>
            <a:r>
              <a:rPr lang="en-US" altLang="zh-CN" sz="1600" dirty="0">
                <a:solidFill>
                  <a:schemeClr val="bg1"/>
                </a:solidFill>
              </a:rPr>
              <a:t>D</a:t>
            </a:r>
            <a:endParaRPr lang="zh-CN" altLang="en-US" sz="1600" dirty="0">
              <a:solidFill>
                <a:schemeClr val="bg1"/>
              </a:solidFill>
            </a:endParaRPr>
          </a:p>
        </p:txBody>
      </p:sp>
      <p:sp>
        <p:nvSpPr>
          <p:cNvPr id="41" name="TextBox 40"/>
          <p:cNvSpPr txBox="1"/>
          <p:nvPr/>
        </p:nvSpPr>
        <p:spPr>
          <a:xfrm>
            <a:off x="6477000" y="4385846"/>
            <a:ext cx="332142" cy="338554"/>
          </a:xfrm>
          <a:prstGeom prst="rect">
            <a:avLst/>
          </a:prstGeom>
          <a:solidFill>
            <a:schemeClr val="tx1">
              <a:lumMod val="65000"/>
              <a:lumOff val="35000"/>
            </a:schemeClr>
          </a:solidFill>
          <a:ln w="19050">
            <a:solidFill>
              <a:schemeClr val="tx1"/>
            </a:solidFill>
          </a:ln>
        </p:spPr>
        <p:txBody>
          <a:bodyPr wrap="none" rtlCol="0">
            <a:spAutoFit/>
          </a:bodyPr>
          <a:lstStyle/>
          <a:p>
            <a:r>
              <a:rPr lang="en-US" altLang="zh-CN" sz="1600" dirty="0">
                <a:solidFill>
                  <a:schemeClr val="bg1"/>
                </a:solidFill>
              </a:rPr>
              <a:t>D</a:t>
            </a:r>
            <a:endParaRPr lang="zh-CN" altLang="en-US" sz="1600" dirty="0">
              <a:solidFill>
                <a:schemeClr val="bg1"/>
              </a:solidFill>
            </a:endParaRPr>
          </a:p>
        </p:txBody>
      </p:sp>
      <p:cxnSp>
        <p:nvCxnSpPr>
          <p:cNvPr id="8" name="直接连接符 7"/>
          <p:cNvCxnSpPr>
            <a:stCxn id="31" idx="2"/>
            <a:endCxn id="32" idx="0"/>
          </p:cNvCxnSpPr>
          <p:nvPr/>
        </p:nvCxnSpPr>
        <p:spPr bwMode="auto">
          <a:xfrm flipH="1">
            <a:off x="4533900" y="3623677"/>
            <a:ext cx="837229" cy="262523"/>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a:stCxn id="31" idx="2"/>
            <a:endCxn id="33" idx="0"/>
          </p:cNvCxnSpPr>
          <p:nvPr/>
        </p:nvCxnSpPr>
        <p:spPr bwMode="auto">
          <a:xfrm>
            <a:off x="5371129" y="3623677"/>
            <a:ext cx="787400" cy="249823"/>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p:cNvCxnSpPr>
            <a:stCxn id="32" idx="2"/>
            <a:endCxn id="34" idx="0"/>
          </p:cNvCxnSpPr>
          <p:nvPr/>
        </p:nvCxnSpPr>
        <p:spPr bwMode="auto">
          <a:xfrm>
            <a:off x="4533900" y="4224754"/>
            <a:ext cx="571500" cy="16944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a:stCxn id="33" idx="2"/>
            <a:endCxn id="41" idx="0"/>
          </p:cNvCxnSpPr>
          <p:nvPr/>
        </p:nvCxnSpPr>
        <p:spPr bwMode="auto">
          <a:xfrm>
            <a:off x="6158529" y="4212054"/>
            <a:ext cx="484542" cy="17379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21" name="直接连接符 30720"/>
          <p:cNvCxnSpPr>
            <a:stCxn id="33" idx="2"/>
            <a:endCxn id="37" idx="0"/>
          </p:cNvCxnSpPr>
          <p:nvPr/>
        </p:nvCxnSpPr>
        <p:spPr bwMode="auto">
          <a:xfrm flipH="1">
            <a:off x="5701329" y="4212054"/>
            <a:ext cx="457200" cy="18214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23" name="直接连接符 30722"/>
          <p:cNvCxnSpPr>
            <a:stCxn id="34" idx="2"/>
            <a:endCxn id="38" idx="0"/>
          </p:cNvCxnSpPr>
          <p:nvPr/>
        </p:nvCxnSpPr>
        <p:spPr bwMode="auto">
          <a:xfrm flipH="1">
            <a:off x="4533900" y="4732754"/>
            <a:ext cx="571500" cy="36097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35" name="直接连接符 30734"/>
          <p:cNvCxnSpPr>
            <a:stCxn id="37" idx="2"/>
            <a:endCxn id="40" idx="0"/>
          </p:cNvCxnSpPr>
          <p:nvPr/>
        </p:nvCxnSpPr>
        <p:spPr bwMode="auto">
          <a:xfrm>
            <a:off x="5701329" y="4732754"/>
            <a:ext cx="471842" cy="36618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736" name="TextBox 30735"/>
          <p:cNvSpPr txBox="1"/>
          <p:nvPr/>
        </p:nvSpPr>
        <p:spPr>
          <a:xfrm>
            <a:off x="1066800" y="5791200"/>
            <a:ext cx="2558714" cy="369332"/>
          </a:xfrm>
          <a:prstGeom prst="rect">
            <a:avLst/>
          </a:prstGeom>
          <a:noFill/>
        </p:spPr>
        <p:txBody>
          <a:bodyPr wrap="none" rtlCol="0">
            <a:spAutoFit/>
          </a:bodyPr>
          <a:lstStyle/>
          <a:p>
            <a:r>
              <a:rPr lang="en-US" altLang="zh-CN" dirty="0">
                <a:solidFill>
                  <a:schemeClr val="bg1"/>
                </a:solidFill>
              </a:rPr>
              <a:t>(a)</a:t>
            </a:r>
            <a:r>
              <a:rPr lang="zh-CN" altLang="en-US" dirty="0">
                <a:solidFill>
                  <a:schemeClr val="bg1"/>
                </a:solidFill>
              </a:rPr>
              <a:t>只有根结点的二叉树</a:t>
            </a:r>
          </a:p>
        </p:txBody>
      </p:sp>
      <p:sp>
        <p:nvSpPr>
          <p:cNvPr id="59" name="TextBox 58"/>
          <p:cNvSpPr txBox="1"/>
          <p:nvPr/>
        </p:nvSpPr>
        <p:spPr>
          <a:xfrm>
            <a:off x="4343400" y="5791200"/>
            <a:ext cx="2234907" cy="369332"/>
          </a:xfrm>
          <a:prstGeom prst="rect">
            <a:avLst/>
          </a:prstGeom>
          <a:noFill/>
        </p:spPr>
        <p:txBody>
          <a:bodyPr wrap="none" rtlCol="0">
            <a:spAutoFit/>
          </a:bodyPr>
          <a:lstStyle/>
          <a:p>
            <a:r>
              <a:rPr lang="en-US" altLang="zh-CN" dirty="0">
                <a:solidFill>
                  <a:schemeClr val="bg1"/>
                </a:solidFill>
              </a:rPr>
              <a:t>(b)</a:t>
            </a:r>
            <a:r>
              <a:rPr lang="zh-CN" altLang="en-US" dirty="0">
                <a:solidFill>
                  <a:schemeClr val="bg1"/>
                </a:solidFill>
              </a:rPr>
              <a:t>深度为</a:t>
            </a:r>
            <a:r>
              <a:rPr lang="en-US" altLang="zh-CN" dirty="0">
                <a:solidFill>
                  <a:schemeClr val="bg1"/>
                </a:solidFill>
              </a:rPr>
              <a:t>4</a:t>
            </a:r>
            <a:r>
              <a:rPr lang="zh-CN" altLang="en-US" dirty="0">
                <a:solidFill>
                  <a:schemeClr val="bg1"/>
                </a:solidFill>
              </a:rPr>
              <a:t>的二叉树</a:t>
            </a:r>
          </a:p>
        </p:txBody>
      </p:sp>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32</a:t>
            </a:fld>
            <a:endParaRPr lang="en-US" altLang="zh-CN"/>
          </a:p>
        </p:txBody>
      </p:sp>
      <p:sp>
        <p:nvSpPr>
          <p:cNvPr id="5" name="Rectangle 5"/>
          <p:cNvSpPr>
            <a:spLocks noChangeArrowheads="1"/>
          </p:cNvSpPr>
          <p:nvPr/>
        </p:nvSpPr>
        <p:spPr bwMode="auto">
          <a:xfrm>
            <a:off x="228600" y="1066800"/>
            <a:ext cx="3963988" cy="427038"/>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zh-CN" sz="2200" dirty="0">
                <a:solidFill>
                  <a:srgbClr val="FFFFCC"/>
                </a:solidFill>
                <a:latin typeface="幼圆" pitchFamily="49" charset="-122"/>
                <a:cs typeface="Times New Roman" pitchFamily="18" charset="0"/>
              </a:rPr>
              <a:t>4</a:t>
            </a:r>
            <a:r>
              <a:rPr lang="zh-CN" altLang="en-US" sz="2200" dirty="0">
                <a:solidFill>
                  <a:srgbClr val="FFFFCC"/>
                </a:solidFill>
                <a:latin typeface="幼圆" pitchFamily="49" charset="-122"/>
                <a:cs typeface="Times New Roman" pitchFamily="18" charset="0"/>
              </a:rPr>
              <a:t>、有序树与无序树：</a:t>
            </a:r>
          </a:p>
        </p:txBody>
      </p:sp>
      <p:sp>
        <p:nvSpPr>
          <p:cNvPr id="6" name="矩形 1"/>
          <p:cNvSpPr>
            <a:spLocks noChangeArrowheads="1"/>
          </p:cNvSpPr>
          <p:nvPr/>
        </p:nvSpPr>
        <p:spPr bwMode="auto">
          <a:xfrm>
            <a:off x="304800" y="381000"/>
            <a:ext cx="2590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dirty="0">
                <a:solidFill>
                  <a:srgbClr val="FFFF00"/>
                </a:solidFill>
                <a:latin typeface="Arial Black" pitchFamily="34" charset="0"/>
              </a:rPr>
              <a:t>八、树与二叉树</a:t>
            </a:r>
          </a:p>
        </p:txBody>
      </p:sp>
      <p:grpSp>
        <p:nvGrpSpPr>
          <p:cNvPr id="7" name="组合 6"/>
          <p:cNvGrpSpPr/>
          <p:nvPr/>
        </p:nvGrpSpPr>
        <p:grpSpPr>
          <a:xfrm>
            <a:off x="2309813" y="1771650"/>
            <a:ext cx="4638675" cy="2016125"/>
            <a:chOff x="2309813" y="1412875"/>
            <a:chExt cx="4638675" cy="2016125"/>
          </a:xfrm>
        </p:grpSpPr>
        <p:sp>
          <p:nvSpPr>
            <p:cNvPr id="8" name="Oval 17"/>
            <p:cNvSpPr>
              <a:spLocks noChangeArrowheads="1"/>
            </p:cNvSpPr>
            <p:nvPr/>
          </p:nvSpPr>
          <p:spPr bwMode="auto">
            <a:xfrm>
              <a:off x="2814638" y="1412875"/>
              <a:ext cx="576262" cy="576263"/>
            </a:xfrm>
            <a:prstGeom prst="ellipse">
              <a:avLst/>
            </a:prstGeom>
            <a:solidFill>
              <a:srgbClr val="0000FF">
                <a:alpha val="32941"/>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dirty="0">
                  <a:solidFill>
                    <a:srgbClr val="FFFFCC"/>
                  </a:solidFill>
                  <a:latin typeface="幼圆" pitchFamily="49" charset="-122"/>
                </a:rPr>
                <a:t>e</a:t>
              </a:r>
            </a:p>
          </p:txBody>
        </p:sp>
        <p:sp>
          <p:nvSpPr>
            <p:cNvPr id="9" name="Oval 18"/>
            <p:cNvSpPr>
              <a:spLocks noChangeArrowheads="1"/>
            </p:cNvSpPr>
            <p:nvPr/>
          </p:nvSpPr>
          <p:spPr bwMode="auto">
            <a:xfrm>
              <a:off x="2309813" y="2852738"/>
              <a:ext cx="576262" cy="576262"/>
            </a:xfrm>
            <a:prstGeom prst="ellipse">
              <a:avLst/>
            </a:prstGeom>
            <a:solidFill>
              <a:srgbClr val="0000FF">
                <a:alpha val="32941"/>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A</a:t>
              </a:r>
            </a:p>
          </p:txBody>
        </p:sp>
        <p:sp>
          <p:nvSpPr>
            <p:cNvPr id="10" name="Oval 19"/>
            <p:cNvSpPr>
              <a:spLocks noChangeArrowheads="1"/>
            </p:cNvSpPr>
            <p:nvPr/>
          </p:nvSpPr>
          <p:spPr bwMode="auto">
            <a:xfrm>
              <a:off x="3592513" y="2852738"/>
              <a:ext cx="576262" cy="576262"/>
            </a:xfrm>
            <a:prstGeom prst="ellipse">
              <a:avLst/>
            </a:prstGeom>
            <a:solidFill>
              <a:srgbClr val="0000FF">
                <a:alpha val="32941"/>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B</a:t>
              </a:r>
            </a:p>
          </p:txBody>
        </p:sp>
        <p:sp>
          <p:nvSpPr>
            <p:cNvPr id="11" name="Line 20"/>
            <p:cNvSpPr>
              <a:spLocks noChangeShapeType="1"/>
            </p:cNvSpPr>
            <p:nvPr/>
          </p:nvSpPr>
          <p:spPr bwMode="auto">
            <a:xfrm flipH="1">
              <a:off x="2598738" y="1989138"/>
              <a:ext cx="431800" cy="86360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 name="Line 21"/>
            <p:cNvSpPr>
              <a:spLocks noChangeShapeType="1"/>
            </p:cNvSpPr>
            <p:nvPr/>
          </p:nvSpPr>
          <p:spPr bwMode="auto">
            <a:xfrm>
              <a:off x="3173413" y="1989138"/>
              <a:ext cx="577850" cy="86360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 name="Oval 22"/>
            <p:cNvSpPr>
              <a:spLocks noChangeArrowheads="1"/>
            </p:cNvSpPr>
            <p:nvPr/>
          </p:nvSpPr>
          <p:spPr bwMode="auto">
            <a:xfrm>
              <a:off x="5637213" y="1412875"/>
              <a:ext cx="576262" cy="576263"/>
            </a:xfrm>
            <a:prstGeom prst="ellipse">
              <a:avLst/>
            </a:prstGeom>
            <a:solidFill>
              <a:srgbClr val="0000FF">
                <a:alpha val="32941"/>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e</a:t>
              </a:r>
            </a:p>
          </p:txBody>
        </p:sp>
        <p:sp>
          <p:nvSpPr>
            <p:cNvPr id="14" name="Oval 23"/>
            <p:cNvSpPr>
              <a:spLocks noChangeArrowheads="1"/>
            </p:cNvSpPr>
            <p:nvPr/>
          </p:nvSpPr>
          <p:spPr bwMode="auto">
            <a:xfrm>
              <a:off x="5118100" y="2852738"/>
              <a:ext cx="576263" cy="576262"/>
            </a:xfrm>
            <a:prstGeom prst="ellipse">
              <a:avLst/>
            </a:prstGeom>
            <a:solidFill>
              <a:srgbClr val="0000FF">
                <a:alpha val="32941"/>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B</a:t>
              </a:r>
            </a:p>
          </p:txBody>
        </p:sp>
        <p:sp>
          <p:nvSpPr>
            <p:cNvPr id="15" name="Oval 24"/>
            <p:cNvSpPr>
              <a:spLocks noChangeArrowheads="1"/>
            </p:cNvSpPr>
            <p:nvPr/>
          </p:nvSpPr>
          <p:spPr bwMode="auto">
            <a:xfrm>
              <a:off x="6372225" y="2852738"/>
              <a:ext cx="576263" cy="576262"/>
            </a:xfrm>
            <a:prstGeom prst="ellipse">
              <a:avLst/>
            </a:prstGeom>
            <a:solidFill>
              <a:srgbClr val="0000FF">
                <a:alpha val="32941"/>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A</a:t>
              </a:r>
            </a:p>
          </p:txBody>
        </p:sp>
        <p:sp>
          <p:nvSpPr>
            <p:cNvPr id="16" name="Line 25"/>
            <p:cNvSpPr>
              <a:spLocks noChangeShapeType="1"/>
            </p:cNvSpPr>
            <p:nvPr/>
          </p:nvSpPr>
          <p:spPr bwMode="auto">
            <a:xfrm flipH="1">
              <a:off x="5407025" y="1989138"/>
              <a:ext cx="431800" cy="86360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 name="Line 26"/>
            <p:cNvSpPr>
              <a:spLocks noChangeShapeType="1"/>
            </p:cNvSpPr>
            <p:nvPr/>
          </p:nvSpPr>
          <p:spPr bwMode="auto">
            <a:xfrm>
              <a:off x="5981700" y="1989138"/>
              <a:ext cx="577850" cy="86360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8" name="Rectangle 27"/>
          <p:cNvSpPr>
            <a:spLocks noChangeArrowheads="1"/>
          </p:cNvSpPr>
          <p:nvPr/>
        </p:nvSpPr>
        <p:spPr bwMode="auto">
          <a:xfrm>
            <a:off x="838200" y="4152898"/>
            <a:ext cx="6915150" cy="1768475"/>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spcBef>
                <a:spcPct val="50000"/>
              </a:spcBef>
            </a:pPr>
            <a:r>
              <a:rPr lang="zh-CN" altLang="en-US" sz="2000" b="0" dirty="0">
                <a:solidFill>
                  <a:srgbClr val="FFFFFF"/>
                </a:solidFill>
                <a:latin typeface="幼圆" pitchFamily="49" charset="-122"/>
                <a:cs typeface="Times New Roman" pitchFamily="18" charset="0"/>
              </a:rPr>
              <a:t>二叉树和度为二的树的区别：</a:t>
            </a:r>
          </a:p>
          <a:p>
            <a:pPr eaLnBrk="0" hangingPunct="0">
              <a:spcBef>
                <a:spcPct val="50000"/>
              </a:spcBef>
            </a:pPr>
            <a:r>
              <a:rPr lang="zh-CN" altLang="en-US" sz="2000" b="0" dirty="0">
                <a:solidFill>
                  <a:srgbClr val="FFFFFF"/>
                </a:solidFill>
                <a:latin typeface="幼圆" pitchFamily="49" charset="-122"/>
                <a:cs typeface="Times New Roman" pitchFamily="18" charset="0"/>
              </a:rPr>
              <a:t>  </a:t>
            </a:r>
            <a:r>
              <a:rPr lang="en-US" altLang="zh-CN" sz="2000" b="0" dirty="0">
                <a:solidFill>
                  <a:srgbClr val="FFFFFF"/>
                </a:solidFill>
                <a:latin typeface="幼圆" pitchFamily="49" charset="-122"/>
                <a:cs typeface="Times New Roman" pitchFamily="18" charset="0"/>
              </a:rPr>
              <a:t>A .</a:t>
            </a:r>
            <a:r>
              <a:rPr lang="zh-CN" altLang="en-US" sz="2000" b="0" dirty="0">
                <a:solidFill>
                  <a:srgbClr val="FFFFFF"/>
                </a:solidFill>
                <a:latin typeface="幼圆" pitchFamily="49" charset="-122"/>
                <a:cs typeface="Times New Roman" pitchFamily="18" charset="0"/>
              </a:rPr>
              <a:t>二叉树是有序树，度为二的树是普通树，属于无序树。</a:t>
            </a:r>
          </a:p>
          <a:p>
            <a:pPr eaLnBrk="0" hangingPunct="0">
              <a:spcBef>
                <a:spcPct val="50000"/>
              </a:spcBef>
            </a:pPr>
            <a:r>
              <a:rPr lang="zh-CN" altLang="en-US" sz="2000" b="0" dirty="0">
                <a:solidFill>
                  <a:srgbClr val="FFFFFF"/>
                </a:solidFill>
                <a:latin typeface="幼圆" pitchFamily="49" charset="-122"/>
                <a:cs typeface="Times New Roman" pitchFamily="18" charset="0"/>
              </a:rPr>
              <a:t>  </a:t>
            </a:r>
            <a:r>
              <a:rPr lang="en-US" altLang="zh-CN" sz="2000" b="0" dirty="0">
                <a:solidFill>
                  <a:srgbClr val="FFFFFF"/>
                </a:solidFill>
                <a:latin typeface="幼圆" pitchFamily="49" charset="-122"/>
                <a:cs typeface="Times New Roman" pitchFamily="18" charset="0"/>
              </a:rPr>
              <a:t>B .</a:t>
            </a:r>
            <a:r>
              <a:rPr lang="zh-CN" altLang="en-US" sz="2000" b="0" dirty="0">
                <a:solidFill>
                  <a:srgbClr val="FFFFFF"/>
                </a:solidFill>
                <a:latin typeface="幼圆" pitchFamily="49" charset="-122"/>
                <a:cs typeface="Times New Roman" pitchFamily="18" charset="0"/>
              </a:rPr>
              <a:t>二叉树允许为空，度为二的树至少有三个结点。</a:t>
            </a:r>
          </a:p>
          <a:p>
            <a:pPr eaLnBrk="0" hangingPunct="0">
              <a:spcBef>
                <a:spcPct val="50000"/>
              </a:spcBef>
            </a:pPr>
            <a:r>
              <a:rPr lang="zh-CN" altLang="en-US" sz="2000" b="0" dirty="0">
                <a:solidFill>
                  <a:srgbClr val="FFFFFF"/>
                </a:solidFill>
                <a:latin typeface="幼圆" pitchFamily="49" charset="-122"/>
                <a:cs typeface="Times New Roman" pitchFamily="18" charset="0"/>
              </a:rPr>
              <a:t>    </a:t>
            </a:r>
            <a:r>
              <a:rPr lang="en-US" altLang="zh-CN" sz="2000" b="0" dirty="0">
                <a:solidFill>
                  <a:srgbClr val="FFFFFF"/>
                </a:solidFill>
                <a:latin typeface="幼圆" pitchFamily="49" charset="-122"/>
                <a:cs typeface="Times New Roman" pitchFamily="18" charset="0"/>
              </a:rPr>
              <a:t>【</a:t>
            </a:r>
            <a:r>
              <a:rPr lang="zh-CN" altLang="en-US" sz="2000" b="0" dirty="0">
                <a:solidFill>
                  <a:srgbClr val="FFFFFF"/>
                </a:solidFill>
                <a:latin typeface="幼圆" pitchFamily="49" charset="-122"/>
                <a:cs typeface="Times New Roman" pitchFamily="18" charset="0"/>
              </a:rPr>
              <a:t>普通树不允许为空，至少有一个结点</a:t>
            </a:r>
            <a:r>
              <a:rPr lang="en-US" altLang="zh-CN" sz="2000" b="0" dirty="0">
                <a:solidFill>
                  <a:srgbClr val="FFFFFF"/>
                </a:solidFill>
                <a:latin typeface="幼圆" pitchFamily="49" charset="-122"/>
                <a:cs typeface="Times New Roman" pitchFamily="18" charset="0"/>
              </a:rPr>
              <a:t>】</a:t>
            </a:r>
          </a:p>
        </p:txBody>
      </p:sp>
    </p:spTree>
    <p:extLst>
      <p:ext uri="{BB962C8B-B14F-4D97-AF65-F5344CB8AC3E}">
        <p14:creationId xmlns:p14="http://schemas.microsoft.com/office/powerpoint/2010/main" val="42627304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33</a:t>
            </a:fld>
            <a:endParaRPr lang="en-US" altLang="zh-CN"/>
          </a:p>
        </p:txBody>
      </p:sp>
      <p:sp>
        <p:nvSpPr>
          <p:cNvPr id="5" name="Rectangle 5"/>
          <p:cNvSpPr>
            <a:spLocks noChangeArrowheads="1"/>
          </p:cNvSpPr>
          <p:nvPr/>
        </p:nvSpPr>
        <p:spPr bwMode="auto">
          <a:xfrm>
            <a:off x="171450" y="1066800"/>
            <a:ext cx="3448380" cy="430887"/>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200" dirty="0">
                <a:solidFill>
                  <a:srgbClr val="FFFFCC"/>
                </a:solidFill>
                <a:latin typeface="幼圆" pitchFamily="49" charset="-122"/>
                <a:cs typeface="Times New Roman" pitchFamily="18" charset="0"/>
              </a:rPr>
              <a:t>5</a:t>
            </a:r>
            <a:r>
              <a:rPr lang="zh-CN" altLang="en-US" sz="2200" dirty="0">
                <a:solidFill>
                  <a:srgbClr val="FFFFCC"/>
                </a:solidFill>
                <a:latin typeface="幼圆" pitchFamily="49" charset="-122"/>
                <a:cs typeface="Times New Roman" pitchFamily="18" charset="0"/>
              </a:rPr>
              <a:t>、二叉树的五种基本结构</a:t>
            </a:r>
            <a:endParaRPr lang="zh-CN" altLang="en-US" sz="2200" b="0" dirty="0">
              <a:solidFill>
                <a:schemeClr val="bg1"/>
              </a:solidFill>
              <a:latin typeface="幼圆" pitchFamily="49" charset="-122"/>
              <a:cs typeface="Times New Roman" pitchFamily="18" charset="0"/>
            </a:endParaRPr>
          </a:p>
        </p:txBody>
      </p:sp>
      <p:grpSp>
        <p:nvGrpSpPr>
          <p:cNvPr id="6" name="Group 38"/>
          <p:cNvGrpSpPr>
            <a:grpSpLocks/>
          </p:cNvGrpSpPr>
          <p:nvPr/>
        </p:nvGrpSpPr>
        <p:grpSpPr bwMode="auto">
          <a:xfrm>
            <a:off x="609600" y="2133600"/>
            <a:ext cx="8229600" cy="2438400"/>
            <a:chOff x="384" y="1344"/>
            <a:chExt cx="5184" cy="1536"/>
          </a:xfrm>
        </p:grpSpPr>
        <p:sp>
          <p:nvSpPr>
            <p:cNvPr id="7" name="Oval 20"/>
            <p:cNvSpPr>
              <a:spLocks noChangeArrowheads="1"/>
            </p:cNvSpPr>
            <p:nvPr/>
          </p:nvSpPr>
          <p:spPr bwMode="auto">
            <a:xfrm>
              <a:off x="683" y="1480"/>
              <a:ext cx="181" cy="181"/>
            </a:xfrm>
            <a:prstGeom prst="ellipse">
              <a:avLst/>
            </a:prstGeom>
            <a:solidFill>
              <a:srgbClr val="0000FF">
                <a:alpha val="32941"/>
              </a:srgbClr>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 name="Line 21"/>
            <p:cNvSpPr>
              <a:spLocks noChangeShapeType="1"/>
            </p:cNvSpPr>
            <p:nvPr/>
          </p:nvSpPr>
          <p:spPr bwMode="auto">
            <a:xfrm flipH="1">
              <a:off x="683" y="1389"/>
              <a:ext cx="181" cy="363"/>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 name="Oval 22"/>
            <p:cNvSpPr>
              <a:spLocks noChangeArrowheads="1"/>
            </p:cNvSpPr>
            <p:nvPr/>
          </p:nvSpPr>
          <p:spPr bwMode="auto">
            <a:xfrm>
              <a:off x="1440" y="1455"/>
              <a:ext cx="273" cy="273"/>
            </a:xfrm>
            <a:prstGeom prst="ellipse">
              <a:avLst/>
            </a:prstGeom>
            <a:solidFill>
              <a:srgbClr val="0000FF">
                <a:alpha val="32941"/>
              </a:srgbClr>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a</a:t>
              </a:r>
            </a:p>
          </p:txBody>
        </p:sp>
        <p:sp>
          <p:nvSpPr>
            <p:cNvPr id="10" name="Oval 23"/>
            <p:cNvSpPr>
              <a:spLocks noChangeArrowheads="1"/>
            </p:cNvSpPr>
            <p:nvPr/>
          </p:nvSpPr>
          <p:spPr bwMode="auto">
            <a:xfrm>
              <a:off x="2606" y="1344"/>
              <a:ext cx="273" cy="273"/>
            </a:xfrm>
            <a:prstGeom prst="ellipse">
              <a:avLst/>
            </a:prstGeom>
            <a:solidFill>
              <a:srgbClr val="0000FF">
                <a:alpha val="32941"/>
              </a:srgbClr>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a</a:t>
              </a:r>
            </a:p>
          </p:txBody>
        </p:sp>
        <p:sp>
          <p:nvSpPr>
            <p:cNvPr id="11" name="Line 24"/>
            <p:cNvSpPr>
              <a:spLocks noChangeShapeType="1"/>
            </p:cNvSpPr>
            <p:nvPr/>
          </p:nvSpPr>
          <p:spPr bwMode="auto">
            <a:xfrm flipH="1">
              <a:off x="2288" y="1616"/>
              <a:ext cx="363" cy="363"/>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 name="Oval 25"/>
            <p:cNvSpPr>
              <a:spLocks noChangeArrowheads="1"/>
            </p:cNvSpPr>
            <p:nvPr/>
          </p:nvSpPr>
          <p:spPr bwMode="auto">
            <a:xfrm>
              <a:off x="3331" y="1344"/>
              <a:ext cx="273" cy="273"/>
            </a:xfrm>
            <a:prstGeom prst="ellipse">
              <a:avLst/>
            </a:prstGeom>
            <a:solidFill>
              <a:srgbClr val="0000FF">
                <a:alpha val="32941"/>
              </a:srgbClr>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a</a:t>
              </a:r>
            </a:p>
          </p:txBody>
        </p:sp>
        <p:sp>
          <p:nvSpPr>
            <p:cNvPr id="13" name="Oval 26"/>
            <p:cNvSpPr>
              <a:spLocks noChangeArrowheads="1"/>
            </p:cNvSpPr>
            <p:nvPr/>
          </p:nvSpPr>
          <p:spPr bwMode="auto">
            <a:xfrm>
              <a:off x="3694" y="1934"/>
              <a:ext cx="273" cy="273"/>
            </a:xfrm>
            <a:prstGeom prst="ellipse">
              <a:avLst/>
            </a:prstGeom>
            <a:solidFill>
              <a:srgbClr val="0000FF">
                <a:alpha val="32941"/>
              </a:srgbClr>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b</a:t>
              </a:r>
            </a:p>
          </p:txBody>
        </p:sp>
        <p:sp>
          <p:nvSpPr>
            <p:cNvPr id="14" name="Line 27"/>
            <p:cNvSpPr>
              <a:spLocks noChangeShapeType="1"/>
            </p:cNvSpPr>
            <p:nvPr/>
          </p:nvSpPr>
          <p:spPr bwMode="auto">
            <a:xfrm>
              <a:off x="3514" y="1616"/>
              <a:ext cx="271" cy="318"/>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 name="Oval 28"/>
            <p:cNvSpPr>
              <a:spLocks noChangeArrowheads="1"/>
            </p:cNvSpPr>
            <p:nvPr/>
          </p:nvSpPr>
          <p:spPr bwMode="auto">
            <a:xfrm>
              <a:off x="5055" y="1934"/>
              <a:ext cx="273" cy="273"/>
            </a:xfrm>
            <a:prstGeom prst="ellipse">
              <a:avLst/>
            </a:prstGeom>
            <a:solidFill>
              <a:srgbClr val="0000FF">
                <a:alpha val="32941"/>
              </a:srgbClr>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c</a:t>
              </a:r>
            </a:p>
          </p:txBody>
        </p:sp>
        <p:sp>
          <p:nvSpPr>
            <p:cNvPr id="16" name="Line 29"/>
            <p:cNvSpPr>
              <a:spLocks noChangeShapeType="1"/>
            </p:cNvSpPr>
            <p:nvPr/>
          </p:nvSpPr>
          <p:spPr bwMode="auto">
            <a:xfrm>
              <a:off x="4829" y="1616"/>
              <a:ext cx="317" cy="318"/>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 name="Line 30"/>
            <p:cNvSpPr>
              <a:spLocks noChangeShapeType="1"/>
            </p:cNvSpPr>
            <p:nvPr/>
          </p:nvSpPr>
          <p:spPr bwMode="auto">
            <a:xfrm flipH="1">
              <a:off x="4465" y="1616"/>
              <a:ext cx="363" cy="363"/>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 name="Oval 31"/>
            <p:cNvSpPr>
              <a:spLocks noChangeArrowheads="1"/>
            </p:cNvSpPr>
            <p:nvPr/>
          </p:nvSpPr>
          <p:spPr bwMode="auto">
            <a:xfrm>
              <a:off x="2107" y="1934"/>
              <a:ext cx="273" cy="273"/>
            </a:xfrm>
            <a:prstGeom prst="ellipse">
              <a:avLst/>
            </a:prstGeom>
            <a:solidFill>
              <a:srgbClr val="0000FF">
                <a:alpha val="32941"/>
              </a:srgbClr>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b</a:t>
              </a:r>
            </a:p>
          </p:txBody>
        </p:sp>
        <p:sp>
          <p:nvSpPr>
            <p:cNvPr id="19" name="Oval 32"/>
            <p:cNvSpPr>
              <a:spLocks noChangeArrowheads="1"/>
            </p:cNvSpPr>
            <p:nvPr/>
          </p:nvSpPr>
          <p:spPr bwMode="auto">
            <a:xfrm>
              <a:off x="4692" y="1371"/>
              <a:ext cx="273" cy="273"/>
            </a:xfrm>
            <a:prstGeom prst="ellipse">
              <a:avLst/>
            </a:prstGeom>
            <a:solidFill>
              <a:srgbClr val="0000FF">
                <a:alpha val="32941"/>
              </a:srgbClr>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a</a:t>
              </a:r>
            </a:p>
          </p:txBody>
        </p:sp>
        <p:sp>
          <p:nvSpPr>
            <p:cNvPr id="20" name="Oval 33"/>
            <p:cNvSpPr>
              <a:spLocks noChangeArrowheads="1"/>
            </p:cNvSpPr>
            <p:nvPr/>
          </p:nvSpPr>
          <p:spPr bwMode="auto">
            <a:xfrm>
              <a:off x="4311" y="1934"/>
              <a:ext cx="273" cy="273"/>
            </a:xfrm>
            <a:prstGeom prst="ellipse">
              <a:avLst/>
            </a:prstGeom>
            <a:solidFill>
              <a:srgbClr val="0000FF">
                <a:alpha val="32941"/>
              </a:srgbClr>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b</a:t>
              </a:r>
            </a:p>
          </p:txBody>
        </p:sp>
        <p:sp>
          <p:nvSpPr>
            <p:cNvPr id="21" name="Text Box 34"/>
            <p:cNvSpPr txBox="1">
              <a:spLocks noChangeArrowheads="1"/>
            </p:cNvSpPr>
            <p:nvPr/>
          </p:nvSpPr>
          <p:spPr bwMode="auto">
            <a:xfrm>
              <a:off x="384" y="2476"/>
              <a:ext cx="6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CC"/>
                  </a:solidFill>
                </a:rPr>
                <a:t>空二叉树</a:t>
              </a:r>
            </a:p>
          </p:txBody>
        </p:sp>
        <p:sp>
          <p:nvSpPr>
            <p:cNvPr id="22" name="Text Box 35"/>
            <p:cNvSpPr txBox="1">
              <a:spLocks noChangeArrowheads="1"/>
            </p:cNvSpPr>
            <p:nvPr/>
          </p:nvSpPr>
          <p:spPr bwMode="auto">
            <a:xfrm>
              <a:off x="1152" y="2476"/>
              <a:ext cx="83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CC"/>
                  </a:solidFill>
                </a:rPr>
                <a:t>只有一个结</a:t>
              </a:r>
            </a:p>
            <a:p>
              <a:pPr eaLnBrk="1" hangingPunct="1"/>
              <a:r>
                <a:rPr lang="zh-CN" altLang="en-US" b="0">
                  <a:solidFill>
                    <a:srgbClr val="FFFFCC"/>
                  </a:solidFill>
                </a:rPr>
                <a:t>点的二叉树</a:t>
              </a:r>
            </a:p>
          </p:txBody>
        </p:sp>
        <p:sp>
          <p:nvSpPr>
            <p:cNvPr id="23" name="Text Box 36"/>
            <p:cNvSpPr txBox="1">
              <a:spLocks noChangeArrowheads="1"/>
            </p:cNvSpPr>
            <p:nvPr/>
          </p:nvSpPr>
          <p:spPr bwMode="auto">
            <a:xfrm>
              <a:off x="2332" y="2476"/>
              <a:ext cx="14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CC"/>
                  </a:solidFill>
                </a:rPr>
                <a:t>有两个结点的二叉树</a:t>
              </a:r>
            </a:p>
          </p:txBody>
        </p:sp>
        <p:sp>
          <p:nvSpPr>
            <p:cNvPr id="24" name="Text Box 37"/>
            <p:cNvSpPr txBox="1">
              <a:spLocks noChangeArrowheads="1"/>
            </p:cNvSpPr>
            <p:nvPr/>
          </p:nvSpPr>
          <p:spPr bwMode="auto">
            <a:xfrm>
              <a:off x="4156" y="2476"/>
              <a:ext cx="14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CC"/>
                  </a:solidFill>
                </a:rPr>
                <a:t>有三个结点的二叉树</a:t>
              </a:r>
            </a:p>
          </p:txBody>
        </p:sp>
      </p:grpSp>
      <p:sp>
        <p:nvSpPr>
          <p:cNvPr id="25" name="矩形 1"/>
          <p:cNvSpPr>
            <a:spLocks noChangeArrowheads="1"/>
          </p:cNvSpPr>
          <p:nvPr/>
        </p:nvSpPr>
        <p:spPr bwMode="auto">
          <a:xfrm>
            <a:off x="304800" y="381000"/>
            <a:ext cx="2590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dirty="0">
                <a:solidFill>
                  <a:srgbClr val="FFFF00"/>
                </a:solidFill>
                <a:latin typeface="Arial Black" pitchFamily="34" charset="0"/>
              </a:rPr>
              <a:t>八、树与二叉树</a:t>
            </a:r>
          </a:p>
        </p:txBody>
      </p:sp>
    </p:spTree>
    <p:extLst>
      <p:ext uri="{BB962C8B-B14F-4D97-AF65-F5344CB8AC3E}">
        <p14:creationId xmlns:p14="http://schemas.microsoft.com/office/powerpoint/2010/main" val="4214095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34</a:t>
            </a:fld>
            <a:endParaRPr lang="en-US" altLang="zh-CN"/>
          </a:p>
        </p:txBody>
      </p:sp>
      <p:sp>
        <p:nvSpPr>
          <p:cNvPr id="5" name="矩形 1"/>
          <p:cNvSpPr>
            <a:spLocks noChangeArrowheads="1"/>
          </p:cNvSpPr>
          <p:nvPr/>
        </p:nvSpPr>
        <p:spPr bwMode="auto">
          <a:xfrm>
            <a:off x="304800" y="381000"/>
            <a:ext cx="2590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dirty="0">
                <a:solidFill>
                  <a:srgbClr val="FFFF00"/>
                </a:solidFill>
                <a:latin typeface="Arial Black" pitchFamily="34" charset="0"/>
              </a:rPr>
              <a:t>八、树与二叉树</a:t>
            </a:r>
          </a:p>
        </p:txBody>
      </p:sp>
      <p:sp>
        <p:nvSpPr>
          <p:cNvPr id="6" name="Rectangle 5"/>
          <p:cNvSpPr>
            <a:spLocks noChangeArrowheads="1"/>
          </p:cNvSpPr>
          <p:nvPr/>
        </p:nvSpPr>
        <p:spPr bwMode="auto">
          <a:xfrm>
            <a:off x="171450" y="1066800"/>
            <a:ext cx="2880917" cy="430887"/>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200" dirty="0">
                <a:solidFill>
                  <a:srgbClr val="FFFFCC"/>
                </a:solidFill>
                <a:latin typeface="幼圆" pitchFamily="49" charset="-122"/>
                <a:cs typeface="Times New Roman" pitchFamily="18" charset="0"/>
              </a:rPr>
              <a:t>6</a:t>
            </a:r>
            <a:r>
              <a:rPr lang="zh-CN" altLang="en-US" sz="2200" dirty="0">
                <a:solidFill>
                  <a:srgbClr val="FFFFCC"/>
                </a:solidFill>
                <a:latin typeface="幼圆" pitchFamily="49" charset="-122"/>
                <a:cs typeface="Times New Roman" pitchFamily="18" charset="0"/>
              </a:rPr>
              <a:t>、二叉树的基本性质</a:t>
            </a:r>
            <a:endParaRPr lang="zh-CN" altLang="en-US" sz="2200" b="0" dirty="0">
              <a:solidFill>
                <a:schemeClr val="bg1"/>
              </a:solidFill>
              <a:latin typeface="幼圆" pitchFamily="49" charset="-122"/>
              <a:cs typeface="Times New Roman" pitchFamily="18" charset="0"/>
            </a:endParaRPr>
          </a:p>
        </p:txBody>
      </p:sp>
      <mc:AlternateContent xmlns:mc="http://schemas.openxmlformats.org/markup-compatibility/2006" xmlns:a14="http://schemas.microsoft.com/office/drawing/2010/main">
        <mc:Choice Requires="a14">
          <p:sp>
            <p:nvSpPr>
              <p:cNvPr id="8" name="Rectangle 5"/>
              <p:cNvSpPr>
                <a:spLocks noChangeArrowheads="1"/>
              </p:cNvSpPr>
              <p:nvPr/>
            </p:nvSpPr>
            <p:spPr bwMode="auto">
              <a:xfrm>
                <a:off x="279400" y="1474952"/>
                <a:ext cx="8610600" cy="4697248"/>
              </a:xfrm>
              <a:prstGeom prst="rect">
                <a:avLst/>
              </a:prstGeom>
              <a:noFill/>
              <a:ln>
                <a:noFill/>
              </a:ln>
              <a:effectLst/>
              <a:extLst>
                <a:ext uri="{909E8E84-426E-40DD-AFC4-6F175D3DCCD1}">
                  <a14:hiddenFill>
                    <a:solidFill>
                      <a:srgbClr val="BBE0E3"/>
                    </a:solidFill>
                  </a14:hiddenFill>
                </a:ext>
                <a:ext uri="{91240B29-F687-4F45-9708-019B960494DF}">
                  <a14:hiddenLine w="12700" cap="sq">
                    <a:solidFill>
                      <a:srgbClr val="000000"/>
                    </a:solidFill>
                    <a:miter lim="800000"/>
                    <a:headEnd type="none" w="sm" len="sm"/>
                    <a:tailEnd type="none" w="sm" len="sm"/>
                  </a14:hiddenLine>
                </a:ext>
                <a:ext uri="{AF507438-7753-43E0-B8FC-AC1667EBCBE1}">
                  <a14:hiddenEffects>
                    <a:effectLst>
                      <a:outerShdw dist="35921" dir="2700000" algn="ctr" rotWithShape="0">
                        <a:schemeClr val="bg2"/>
                      </a:outerShdw>
                    </a:effectLst>
                  </a14:hiddenEffects>
                </a:ext>
              </a:extLst>
            </p:spPr>
            <p:txBody>
              <a:bodyPr wrap="square" anchor="ctr">
                <a:spAutoFit/>
              </a:bodyPr>
              <a:lstStyle/>
              <a:p>
                <a:pPr>
                  <a:lnSpc>
                    <a:spcPct val="150000"/>
                  </a:lnSpc>
                </a:pPr>
                <a:r>
                  <a:rPr lang="zh-CN" altLang="en-US" dirty="0">
                    <a:solidFill>
                      <a:srgbClr val="FFFF00"/>
                    </a:solidFill>
                    <a:latin typeface="幼圆" pitchFamily="49" charset="-122"/>
                    <a:cs typeface="Times New Roman" pitchFamily="18" charset="0"/>
                  </a:rPr>
                  <a:t>★性质</a:t>
                </a:r>
                <a:r>
                  <a:rPr lang="en-US" altLang="zh-CN" dirty="0">
                    <a:solidFill>
                      <a:srgbClr val="FFFF00"/>
                    </a:solidFill>
                    <a:latin typeface="幼圆" pitchFamily="49" charset="-122"/>
                    <a:cs typeface="Times New Roman" pitchFamily="18" charset="0"/>
                  </a:rPr>
                  <a:t>1  </a:t>
                </a:r>
                <a:r>
                  <a:rPr lang="zh-CN" altLang="en-US" dirty="0">
                    <a:solidFill>
                      <a:srgbClr val="FFFFCC"/>
                    </a:solidFill>
                    <a:latin typeface="幼圆" pitchFamily="49" charset="-122"/>
                    <a:cs typeface="Times New Roman" pitchFamily="18" charset="0"/>
                  </a:rPr>
                  <a:t>在二叉树的第</a:t>
                </a:r>
                <a:r>
                  <a:rPr lang="en-US" altLang="zh-CN" dirty="0">
                    <a:solidFill>
                      <a:srgbClr val="FFFFCC"/>
                    </a:solidFill>
                    <a:latin typeface="幼圆" pitchFamily="49" charset="-122"/>
                    <a:cs typeface="Times New Roman" pitchFamily="18" charset="0"/>
                  </a:rPr>
                  <a:t>k</a:t>
                </a:r>
                <a:r>
                  <a:rPr lang="zh-CN" altLang="en-US" dirty="0">
                    <a:solidFill>
                      <a:srgbClr val="FFFFCC"/>
                    </a:solidFill>
                    <a:latin typeface="幼圆" pitchFamily="49" charset="-122"/>
                    <a:cs typeface="Times New Roman" pitchFamily="18" charset="0"/>
                  </a:rPr>
                  <a:t>层上，最多有 </a:t>
                </a:r>
                <a14:m>
                  <m:oMath xmlns:m="http://schemas.openxmlformats.org/officeDocument/2006/math">
                    <m:sSup>
                      <m:sSupPr>
                        <m:ctrlPr>
                          <a:rPr lang="en-US" altLang="zh-CN" i="1" smtClean="0">
                            <a:solidFill>
                              <a:srgbClr val="FF0000"/>
                            </a:solidFill>
                            <a:latin typeface="Cambria Math" panose="02040503050406030204" pitchFamily="18" charset="0"/>
                            <a:cs typeface="Times New Roman" pitchFamily="18" charset="0"/>
                          </a:rPr>
                        </m:ctrlPr>
                      </m:sSupPr>
                      <m:e>
                        <m:r>
                          <a:rPr lang="en-US" altLang="zh-CN" b="1" i="1" smtClean="0">
                            <a:solidFill>
                              <a:srgbClr val="FF0000"/>
                            </a:solidFill>
                            <a:latin typeface="Cambria Math"/>
                            <a:cs typeface="Times New Roman" pitchFamily="18" charset="0"/>
                          </a:rPr>
                          <m:t>𝟐</m:t>
                        </m:r>
                      </m:e>
                      <m:sup>
                        <m:r>
                          <a:rPr lang="en-US" altLang="zh-CN" b="1" i="1" smtClean="0">
                            <a:solidFill>
                              <a:srgbClr val="FF0000"/>
                            </a:solidFill>
                            <a:latin typeface="Cambria Math"/>
                            <a:cs typeface="Times New Roman" pitchFamily="18" charset="0"/>
                          </a:rPr>
                          <m:t>𝒌</m:t>
                        </m:r>
                        <m:r>
                          <a:rPr lang="en-US" altLang="zh-CN" b="1" i="1" smtClean="0">
                            <a:solidFill>
                              <a:srgbClr val="FF0000"/>
                            </a:solidFill>
                            <a:latin typeface="Cambria Math"/>
                            <a:cs typeface="Times New Roman" pitchFamily="18" charset="0"/>
                          </a:rPr>
                          <m:t>−</m:t>
                        </m:r>
                        <m:r>
                          <a:rPr lang="en-US" altLang="zh-CN" b="1" i="1" smtClean="0">
                            <a:solidFill>
                              <a:srgbClr val="FF0000"/>
                            </a:solidFill>
                            <a:latin typeface="Cambria Math"/>
                            <a:cs typeface="Times New Roman" pitchFamily="18" charset="0"/>
                          </a:rPr>
                          <m:t>𝟏</m:t>
                        </m:r>
                      </m:sup>
                    </m:sSup>
                  </m:oMath>
                </a14:m>
                <a:r>
                  <a:rPr lang="en-US" altLang="zh-CN" dirty="0">
                    <a:solidFill>
                      <a:srgbClr val="FF0000"/>
                    </a:solidFill>
                    <a:latin typeface="幼圆" pitchFamily="49" charset="-122"/>
                    <a:cs typeface="Times New Roman" pitchFamily="18" charset="0"/>
                  </a:rPr>
                  <a:t>(k</a:t>
                </a:r>
                <a14:m>
                  <m:oMath xmlns:m="http://schemas.openxmlformats.org/officeDocument/2006/math">
                    <m:r>
                      <a:rPr lang="en-US" altLang="zh-CN" i="1" dirty="0" smtClean="0">
                        <a:solidFill>
                          <a:srgbClr val="FF0000"/>
                        </a:solidFill>
                        <a:latin typeface="Cambria Math"/>
                        <a:ea typeface="Cambria Math"/>
                        <a:cs typeface="Times New Roman" pitchFamily="18" charset="0"/>
                      </a:rPr>
                      <m:t>≥</m:t>
                    </m:r>
                  </m:oMath>
                </a14:m>
                <a:r>
                  <a:rPr lang="en-US" altLang="zh-CN" dirty="0">
                    <a:solidFill>
                      <a:srgbClr val="FF0000"/>
                    </a:solidFill>
                    <a:latin typeface="幼圆" pitchFamily="49" charset="-122"/>
                    <a:cs typeface="Times New Roman" pitchFamily="18" charset="0"/>
                  </a:rPr>
                  <a:t>1)</a:t>
                </a:r>
                <a:r>
                  <a:rPr lang="en-US" altLang="zh-CN" dirty="0">
                    <a:solidFill>
                      <a:srgbClr val="FFFFCC"/>
                    </a:solidFill>
                    <a:latin typeface="幼圆" pitchFamily="49" charset="-122"/>
                    <a:cs typeface="Times New Roman" pitchFamily="18" charset="0"/>
                  </a:rPr>
                  <a:t> </a:t>
                </a:r>
                <a:r>
                  <a:rPr lang="zh-CN" altLang="en-US" dirty="0">
                    <a:solidFill>
                      <a:srgbClr val="FFFFCC"/>
                    </a:solidFill>
                    <a:latin typeface="幼圆" pitchFamily="49" charset="-122"/>
                    <a:cs typeface="Times New Roman" pitchFamily="18" charset="0"/>
                  </a:rPr>
                  <a:t>个结点。</a:t>
                </a:r>
                <a:endParaRPr lang="en-US" altLang="zh-CN" dirty="0">
                  <a:solidFill>
                    <a:srgbClr val="FFFFCC"/>
                  </a:solidFill>
                  <a:latin typeface="幼圆" pitchFamily="49" charset="-122"/>
                  <a:cs typeface="Times New Roman" pitchFamily="18" charset="0"/>
                </a:endParaRPr>
              </a:p>
              <a:p>
                <a:pPr>
                  <a:lnSpc>
                    <a:spcPct val="150000"/>
                  </a:lnSpc>
                </a:pPr>
                <a:r>
                  <a:rPr lang="zh-CN" altLang="en-US" dirty="0">
                    <a:solidFill>
                      <a:srgbClr val="FFFFCC"/>
                    </a:solidFill>
                    <a:latin typeface="幼圆" pitchFamily="49" charset="-122"/>
                    <a:cs typeface="Times New Roman" pitchFamily="18" charset="0"/>
                  </a:rPr>
                  <a:t>根据二叉树的特点，这个性质是显然的。</a:t>
                </a:r>
              </a:p>
              <a:p>
                <a:pPr>
                  <a:lnSpc>
                    <a:spcPct val="150000"/>
                  </a:lnSpc>
                </a:pPr>
                <a:r>
                  <a:rPr lang="zh-CN" altLang="en-US" dirty="0">
                    <a:solidFill>
                      <a:srgbClr val="FFFF00"/>
                    </a:solidFill>
                    <a:latin typeface="幼圆" pitchFamily="49" charset="-122"/>
                    <a:cs typeface="Times New Roman" pitchFamily="18" charset="0"/>
                  </a:rPr>
                  <a:t>★性质</a:t>
                </a:r>
                <a:r>
                  <a:rPr lang="en-US" altLang="zh-CN" dirty="0">
                    <a:solidFill>
                      <a:srgbClr val="FFFF00"/>
                    </a:solidFill>
                    <a:latin typeface="幼圆" pitchFamily="49" charset="-122"/>
                    <a:cs typeface="Times New Roman" pitchFamily="18" charset="0"/>
                  </a:rPr>
                  <a:t>2  </a:t>
                </a:r>
                <a:r>
                  <a:rPr lang="zh-CN" altLang="en-US" dirty="0">
                    <a:solidFill>
                      <a:srgbClr val="FFFFCC"/>
                    </a:solidFill>
                    <a:latin typeface="幼圆" pitchFamily="49" charset="-122"/>
                    <a:cs typeface="Times New Roman" pitchFamily="18" charset="0"/>
                  </a:rPr>
                  <a:t>深度为 </a:t>
                </a:r>
                <a:r>
                  <a:rPr lang="en-US" altLang="zh-CN" dirty="0">
                    <a:solidFill>
                      <a:srgbClr val="FFFFCC"/>
                    </a:solidFill>
                    <a:latin typeface="幼圆" pitchFamily="49" charset="-122"/>
                    <a:cs typeface="Times New Roman" pitchFamily="18" charset="0"/>
                  </a:rPr>
                  <a:t>m </a:t>
                </a:r>
                <a:r>
                  <a:rPr lang="zh-CN" altLang="en-US" dirty="0">
                    <a:solidFill>
                      <a:srgbClr val="FFFFCC"/>
                    </a:solidFill>
                    <a:latin typeface="幼圆" pitchFamily="49" charset="-122"/>
                    <a:cs typeface="Times New Roman" pitchFamily="18" charset="0"/>
                  </a:rPr>
                  <a:t>的二叉树最多有个 </a:t>
                </a:r>
                <a14:m>
                  <m:oMath xmlns:m="http://schemas.openxmlformats.org/officeDocument/2006/math">
                    <m:sSup>
                      <m:sSupPr>
                        <m:ctrlPr>
                          <a:rPr lang="en-US" altLang="zh-CN" i="1" smtClean="0">
                            <a:solidFill>
                              <a:srgbClr val="FF0000"/>
                            </a:solidFill>
                            <a:latin typeface="Cambria Math" panose="02040503050406030204" pitchFamily="18" charset="0"/>
                            <a:cs typeface="Times New Roman" pitchFamily="18" charset="0"/>
                          </a:rPr>
                        </m:ctrlPr>
                      </m:sSupPr>
                      <m:e>
                        <m:r>
                          <a:rPr lang="en-US" altLang="zh-CN" i="1">
                            <a:solidFill>
                              <a:srgbClr val="FF0000"/>
                            </a:solidFill>
                            <a:latin typeface="Cambria Math"/>
                            <a:cs typeface="Times New Roman" pitchFamily="18" charset="0"/>
                          </a:rPr>
                          <m:t>𝟐</m:t>
                        </m:r>
                      </m:e>
                      <m:sup>
                        <m:r>
                          <a:rPr lang="en-US" altLang="zh-CN" b="1" i="1" smtClean="0">
                            <a:solidFill>
                              <a:srgbClr val="FF0000"/>
                            </a:solidFill>
                            <a:latin typeface="Cambria Math"/>
                            <a:cs typeface="Times New Roman" pitchFamily="18" charset="0"/>
                          </a:rPr>
                          <m:t>𝒎</m:t>
                        </m:r>
                        <m:r>
                          <a:rPr lang="en-US" altLang="zh-CN" i="1">
                            <a:solidFill>
                              <a:srgbClr val="FF0000"/>
                            </a:solidFill>
                            <a:latin typeface="Cambria Math"/>
                            <a:cs typeface="Times New Roman" pitchFamily="18" charset="0"/>
                          </a:rPr>
                          <m:t>−</m:t>
                        </m:r>
                        <m:r>
                          <a:rPr lang="en-US" altLang="zh-CN" i="1">
                            <a:solidFill>
                              <a:srgbClr val="FF0000"/>
                            </a:solidFill>
                            <a:latin typeface="Cambria Math"/>
                            <a:cs typeface="Times New Roman" pitchFamily="18" charset="0"/>
                          </a:rPr>
                          <m:t>𝟏</m:t>
                        </m:r>
                      </m:sup>
                    </m:sSup>
                  </m:oMath>
                </a14:m>
                <a:r>
                  <a:rPr lang="zh-CN" altLang="en-US" dirty="0">
                    <a:solidFill>
                      <a:srgbClr val="FF0000"/>
                    </a:solidFill>
                    <a:latin typeface="幼圆" pitchFamily="49" charset="-122"/>
                    <a:cs typeface="Times New Roman" pitchFamily="18" charset="0"/>
                  </a:rPr>
                  <a:t> </a:t>
                </a:r>
                <a:r>
                  <a:rPr lang="zh-CN" altLang="en-US" dirty="0">
                    <a:solidFill>
                      <a:srgbClr val="FFFFCC"/>
                    </a:solidFill>
                    <a:latin typeface="幼圆" pitchFamily="49" charset="-122"/>
                    <a:cs typeface="Times New Roman" pitchFamily="18" charset="0"/>
                  </a:rPr>
                  <a:t>个结点。</a:t>
                </a:r>
                <a:endParaRPr lang="en-US" altLang="zh-CN" dirty="0">
                  <a:solidFill>
                    <a:srgbClr val="FFFFCC"/>
                  </a:solidFill>
                  <a:latin typeface="幼圆" pitchFamily="49" charset="-122"/>
                  <a:cs typeface="Times New Roman" pitchFamily="18" charset="0"/>
                </a:endParaRPr>
              </a:p>
              <a:p>
                <a:pPr>
                  <a:lnSpc>
                    <a:spcPct val="150000"/>
                  </a:lnSpc>
                </a:pPr>
                <a:r>
                  <a:rPr lang="zh-CN" altLang="en-US" dirty="0">
                    <a:solidFill>
                      <a:srgbClr val="FFFFCC"/>
                    </a:solidFill>
                    <a:latin typeface="幼圆" pitchFamily="49" charset="-122"/>
                    <a:cs typeface="Times New Roman" pitchFamily="18" charset="0"/>
                  </a:rPr>
                  <a:t>根据性质</a:t>
                </a:r>
                <a:r>
                  <a:rPr lang="en-US" altLang="zh-CN" dirty="0">
                    <a:solidFill>
                      <a:srgbClr val="FFFFCC"/>
                    </a:solidFill>
                    <a:latin typeface="幼圆" pitchFamily="49" charset="-122"/>
                    <a:cs typeface="Times New Roman" pitchFamily="18" charset="0"/>
                  </a:rPr>
                  <a:t>1</a:t>
                </a:r>
                <a:r>
                  <a:rPr lang="zh-CN" altLang="en-US" dirty="0">
                    <a:solidFill>
                      <a:srgbClr val="FFFFCC"/>
                    </a:solidFill>
                    <a:latin typeface="幼圆" pitchFamily="49" charset="-122"/>
                    <a:cs typeface="Times New Roman" pitchFamily="18" charset="0"/>
                  </a:rPr>
                  <a:t>，只要将第</a:t>
                </a:r>
                <a:r>
                  <a:rPr lang="en-US" altLang="zh-CN" dirty="0">
                    <a:solidFill>
                      <a:srgbClr val="FFFFCC"/>
                    </a:solidFill>
                    <a:latin typeface="幼圆" pitchFamily="49" charset="-122"/>
                    <a:cs typeface="Times New Roman" pitchFamily="18" charset="0"/>
                  </a:rPr>
                  <a:t>1</a:t>
                </a:r>
                <a:r>
                  <a:rPr lang="zh-CN" altLang="en-US" dirty="0">
                    <a:solidFill>
                      <a:srgbClr val="FFFFCC"/>
                    </a:solidFill>
                    <a:latin typeface="幼圆" pitchFamily="49" charset="-122"/>
                    <a:cs typeface="Times New Roman" pitchFamily="18" charset="0"/>
                  </a:rPr>
                  <a:t>层到 </a:t>
                </a:r>
                <a:r>
                  <a:rPr lang="en-US" altLang="zh-CN" dirty="0">
                    <a:solidFill>
                      <a:srgbClr val="FFFFCC"/>
                    </a:solidFill>
                    <a:latin typeface="幼圆" pitchFamily="49" charset="-122"/>
                    <a:cs typeface="Times New Roman" pitchFamily="18" charset="0"/>
                  </a:rPr>
                  <a:t>m </a:t>
                </a:r>
                <a:r>
                  <a:rPr lang="zh-CN" altLang="en-US" dirty="0">
                    <a:solidFill>
                      <a:srgbClr val="FFFFCC"/>
                    </a:solidFill>
                    <a:latin typeface="幼圆" pitchFamily="49" charset="-122"/>
                    <a:cs typeface="Times New Roman" pitchFamily="18" charset="0"/>
                  </a:rPr>
                  <a:t>层上的最大树的结点相加就可以得到整个二叉树中结点的最大值，即</a:t>
                </a:r>
                <a:endParaRPr lang="en-US" altLang="zh-CN" dirty="0">
                  <a:solidFill>
                    <a:srgbClr val="FFFFCC"/>
                  </a:solidFill>
                  <a:latin typeface="幼圆" pitchFamily="49" charset="-122"/>
                  <a:cs typeface="Times New Roman" pitchFamily="18" charset="0"/>
                </a:endParaRPr>
              </a:p>
              <a:p>
                <a:pPr>
                  <a:lnSpc>
                    <a:spcPct val="150000"/>
                  </a:lnSpc>
                </a:pPr>
                <a:r>
                  <a:rPr lang="en-US" altLang="zh-CN" dirty="0">
                    <a:solidFill>
                      <a:srgbClr val="FFFFCC"/>
                    </a:solidFill>
                    <a:latin typeface="幼圆" pitchFamily="49" charset="-122"/>
                    <a:cs typeface="Times New Roman" pitchFamily="18" charset="0"/>
                  </a:rPr>
                  <a:t>                  </a:t>
                </a:r>
                <a14:m>
                  <m:oMath xmlns:m="http://schemas.openxmlformats.org/officeDocument/2006/math">
                    <m:sSup>
                      <m:sSupPr>
                        <m:ctrlPr>
                          <a:rPr lang="en-US" altLang="zh-CN" i="1" smtClean="0">
                            <a:solidFill>
                              <a:srgbClr val="FFFFCC"/>
                            </a:solidFill>
                            <a:latin typeface="Cambria Math" panose="02040503050406030204" pitchFamily="18" charset="0"/>
                            <a:cs typeface="Times New Roman" pitchFamily="18" charset="0"/>
                          </a:rPr>
                        </m:ctrlPr>
                      </m:sSupPr>
                      <m:e>
                        <m:r>
                          <a:rPr lang="en-US" altLang="zh-CN" b="1" i="1" smtClean="0">
                            <a:solidFill>
                              <a:srgbClr val="FFFFCC"/>
                            </a:solidFill>
                            <a:latin typeface="Cambria Math"/>
                            <a:cs typeface="Times New Roman" pitchFamily="18" charset="0"/>
                          </a:rPr>
                          <m:t>𝟐</m:t>
                        </m:r>
                      </m:e>
                      <m:sup>
                        <m:r>
                          <a:rPr lang="en-US" altLang="zh-CN" b="1" i="1" smtClean="0">
                            <a:solidFill>
                              <a:srgbClr val="FFFFCC"/>
                            </a:solidFill>
                            <a:latin typeface="Cambria Math"/>
                            <a:cs typeface="Times New Roman" pitchFamily="18" charset="0"/>
                          </a:rPr>
                          <m:t>𝟏</m:t>
                        </m:r>
                        <m:r>
                          <a:rPr lang="en-US" altLang="zh-CN" b="1" i="1" smtClean="0">
                            <a:solidFill>
                              <a:srgbClr val="FFFFCC"/>
                            </a:solidFill>
                            <a:latin typeface="Cambria Math"/>
                            <a:cs typeface="Times New Roman" pitchFamily="18" charset="0"/>
                          </a:rPr>
                          <m:t>−</m:t>
                        </m:r>
                        <m:r>
                          <a:rPr lang="en-US" altLang="zh-CN" b="1" i="1" smtClean="0">
                            <a:solidFill>
                              <a:srgbClr val="FFFFCC"/>
                            </a:solidFill>
                            <a:latin typeface="Cambria Math"/>
                            <a:cs typeface="Times New Roman" pitchFamily="18" charset="0"/>
                          </a:rPr>
                          <m:t>𝟏</m:t>
                        </m:r>
                      </m:sup>
                    </m:sSup>
                  </m:oMath>
                </a14:m>
                <a:r>
                  <a:rPr lang="en-US" altLang="zh-CN" dirty="0">
                    <a:solidFill>
                      <a:srgbClr val="FFFFCC"/>
                    </a:solidFill>
                    <a:latin typeface="幼圆" pitchFamily="49" charset="-122"/>
                    <a:cs typeface="Times New Roman" pitchFamily="18" charset="0"/>
                  </a:rPr>
                  <a:t>+</a:t>
                </a:r>
                <a14:m>
                  <m:oMath xmlns:m="http://schemas.openxmlformats.org/officeDocument/2006/math">
                    <m:sSup>
                      <m:sSupPr>
                        <m:ctrlPr>
                          <a:rPr lang="en-US" altLang="zh-CN" i="1">
                            <a:solidFill>
                              <a:srgbClr val="FFFFCC"/>
                            </a:solidFill>
                            <a:latin typeface="Cambria Math" panose="02040503050406030204" pitchFamily="18" charset="0"/>
                            <a:cs typeface="Times New Roman" pitchFamily="18" charset="0"/>
                          </a:rPr>
                        </m:ctrlPr>
                      </m:sSupPr>
                      <m:e>
                        <m:r>
                          <a:rPr lang="en-US" altLang="zh-CN" i="1">
                            <a:solidFill>
                              <a:srgbClr val="FFFFCC"/>
                            </a:solidFill>
                            <a:latin typeface="Cambria Math"/>
                            <a:cs typeface="Times New Roman" pitchFamily="18" charset="0"/>
                          </a:rPr>
                          <m:t>𝟐</m:t>
                        </m:r>
                      </m:e>
                      <m:sup>
                        <m:r>
                          <a:rPr lang="en-US" altLang="zh-CN" b="1" i="1" smtClean="0">
                            <a:solidFill>
                              <a:srgbClr val="FFFFCC"/>
                            </a:solidFill>
                            <a:latin typeface="Cambria Math"/>
                            <a:cs typeface="Times New Roman" pitchFamily="18" charset="0"/>
                          </a:rPr>
                          <m:t>𝟐</m:t>
                        </m:r>
                        <m:r>
                          <a:rPr lang="en-US" altLang="zh-CN" i="1">
                            <a:solidFill>
                              <a:srgbClr val="FFFFCC"/>
                            </a:solidFill>
                            <a:latin typeface="Cambria Math"/>
                            <a:cs typeface="Times New Roman" pitchFamily="18" charset="0"/>
                          </a:rPr>
                          <m:t>−</m:t>
                        </m:r>
                        <m:r>
                          <a:rPr lang="en-US" altLang="zh-CN" i="1">
                            <a:solidFill>
                              <a:srgbClr val="FFFFCC"/>
                            </a:solidFill>
                            <a:latin typeface="Cambria Math"/>
                            <a:cs typeface="Times New Roman" pitchFamily="18" charset="0"/>
                          </a:rPr>
                          <m:t>𝟏</m:t>
                        </m:r>
                      </m:sup>
                    </m:sSup>
                  </m:oMath>
                </a14:m>
                <a:r>
                  <a:rPr lang="en-US" altLang="zh-CN" dirty="0">
                    <a:solidFill>
                      <a:srgbClr val="FFFFCC"/>
                    </a:solidFill>
                    <a:latin typeface="幼圆" pitchFamily="49" charset="-122"/>
                    <a:cs typeface="Times New Roman" pitchFamily="18" charset="0"/>
                  </a:rPr>
                  <a:t>+</a:t>
                </a:r>
                <a:r>
                  <a:rPr lang="en-US" altLang="zh-CN" b="0" dirty="0">
                    <a:solidFill>
                      <a:srgbClr val="FFFFCC"/>
                    </a:solidFill>
                    <a:latin typeface="幼圆" pitchFamily="49" charset="-122"/>
                    <a:cs typeface="Times New Roman" pitchFamily="18" charset="0"/>
                  </a:rPr>
                  <a:t>…</a:t>
                </a:r>
                <a:r>
                  <a:rPr lang="en-US" altLang="zh-CN" dirty="0">
                    <a:solidFill>
                      <a:srgbClr val="FFFFCC"/>
                    </a:solidFill>
                    <a:latin typeface="幼圆" pitchFamily="49" charset="-122"/>
                    <a:cs typeface="Times New Roman" pitchFamily="18" charset="0"/>
                  </a:rPr>
                  <a:t>+</a:t>
                </a:r>
                <a14:m>
                  <m:oMath xmlns:m="http://schemas.openxmlformats.org/officeDocument/2006/math">
                    <m:sSup>
                      <m:sSupPr>
                        <m:ctrlPr>
                          <a:rPr lang="en-US" altLang="zh-CN" i="1">
                            <a:solidFill>
                              <a:srgbClr val="FFFFCC"/>
                            </a:solidFill>
                            <a:latin typeface="Cambria Math" panose="02040503050406030204" pitchFamily="18" charset="0"/>
                            <a:cs typeface="Times New Roman" pitchFamily="18" charset="0"/>
                          </a:rPr>
                        </m:ctrlPr>
                      </m:sSupPr>
                      <m:e>
                        <m:r>
                          <a:rPr lang="en-US" altLang="zh-CN" i="1">
                            <a:solidFill>
                              <a:srgbClr val="FFFFCC"/>
                            </a:solidFill>
                            <a:latin typeface="Cambria Math"/>
                            <a:cs typeface="Times New Roman" pitchFamily="18" charset="0"/>
                          </a:rPr>
                          <m:t>𝟐</m:t>
                        </m:r>
                      </m:e>
                      <m:sup>
                        <m:r>
                          <a:rPr lang="en-US" altLang="zh-CN" b="1" i="1" smtClean="0">
                            <a:solidFill>
                              <a:srgbClr val="FFFFCC"/>
                            </a:solidFill>
                            <a:latin typeface="Cambria Math"/>
                            <a:cs typeface="Times New Roman" pitchFamily="18" charset="0"/>
                          </a:rPr>
                          <m:t>𝒎</m:t>
                        </m:r>
                        <m:r>
                          <a:rPr lang="en-US" altLang="zh-CN" i="1">
                            <a:solidFill>
                              <a:srgbClr val="FFFFCC"/>
                            </a:solidFill>
                            <a:latin typeface="Cambria Math"/>
                            <a:cs typeface="Times New Roman" pitchFamily="18" charset="0"/>
                          </a:rPr>
                          <m:t>−</m:t>
                        </m:r>
                        <m:r>
                          <a:rPr lang="en-US" altLang="zh-CN" i="1">
                            <a:solidFill>
                              <a:srgbClr val="FFFFCC"/>
                            </a:solidFill>
                            <a:latin typeface="Cambria Math"/>
                            <a:cs typeface="Times New Roman" pitchFamily="18" charset="0"/>
                          </a:rPr>
                          <m:t>𝟏</m:t>
                        </m:r>
                      </m:sup>
                    </m:sSup>
                  </m:oMath>
                </a14:m>
                <a:r>
                  <a:rPr lang="en-US" altLang="zh-CN" dirty="0">
                    <a:solidFill>
                      <a:srgbClr val="FFFFCC"/>
                    </a:solidFill>
                    <a:latin typeface="幼圆" pitchFamily="49" charset="-122"/>
                    <a:cs typeface="Times New Roman" pitchFamily="18" charset="0"/>
                  </a:rPr>
                  <a:t>=</a:t>
                </a:r>
                <a14:m>
                  <m:oMath xmlns:m="http://schemas.openxmlformats.org/officeDocument/2006/math">
                    <m:sSup>
                      <m:sSupPr>
                        <m:ctrlPr>
                          <a:rPr lang="en-US" altLang="zh-CN" i="1">
                            <a:solidFill>
                              <a:srgbClr val="FFFFCC"/>
                            </a:solidFill>
                            <a:latin typeface="Cambria Math" panose="02040503050406030204" pitchFamily="18" charset="0"/>
                            <a:cs typeface="Times New Roman" pitchFamily="18" charset="0"/>
                          </a:rPr>
                        </m:ctrlPr>
                      </m:sSupPr>
                      <m:e>
                        <m:r>
                          <a:rPr lang="en-US" altLang="zh-CN" i="1">
                            <a:solidFill>
                              <a:srgbClr val="FFFFCC"/>
                            </a:solidFill>
                            <a:latin typeface="Cambria Math"/>
                            <a:cs typeface="Times New Roman" pitchFamily="18" charset="0"/>
                          </a:rPr>
                          <m:t>𝟐</m:t>
                        </m:r>
                      </m:e>
                      <m:sup>
                        <m:r>
                          <a:rPr lang="en-US" altLang="zh-CN" b="1" i="1" smtClean="0">
                            <a:solidFill>
                              <a:srgbClr val="FFFFCC"/>
                            </a:solidFill>
                            <a:latin typeface="Cambria Math"/>
                            <a:cs typeface="Times New Roman" pitchFamily="18" charset="0"/>
                          </a:rPr>
                          <m:t>𝒎</m:t>
                        </m:r>
                        <m:r>
                          <a:rPr lang="en-US" altLang="zh-CN" i="1">
                            <a:solidFill>
                              <a:srgbClr val="FFFFCC"/>
                            </a:solidFill>
                            <a:latin typeface="Cambria Math"/>
                            <a:cs typeface="Times New Roman" pitchFamily="18" charset="0"/>
                          </a:rPr>
                          <m:t>−</m:t>
                        </m:r>
                        <m:r>
                          <a:rPr lang="en-US" altLang="zh-CN" i="1">
                            <a:solidFill>
                              <a:srgbClr val="FFFFCC"/>
                            </a:solidFill>
                            <a:latin typeface="Cambria Math"/>
                            <a:cs typeface="Times New Roman" pitchFamily="18" charset="0"/>
                          </a:rPr>
                          <m:t>𝟏</m:t>
                        </m:r>
                      </m:sup>
                    </m:sSup>
                  </m:oMath>
                </a14:m>
                <a:endParaRPr lang="zh-CN" altLang="en-US" dirty="0">
                  <a:solidFill>
                    <a:srgbClr val="FFFFCC"/>
                  </a:solidFill>
                  <a:latin typeface="幼圆" pitchFamily="49" charset="-122"/>
                  <a:cs typeface="Times New Roman" pitchFamily="18" charset="0"/>
                </a:endParaRPr>
              </a:p>
              <a:p>
                <a:pPr>
                  <a:lnSpc>
                    <a:spcPct val="150000"/>
                  </a:lnSpc>
                </a:pPr>
                <a:r>
                  <a:rPr lang="zh-CN" altLang="en-US" dirty="0">
                    <a:solidFill>
                      <a:srgbClr val="FFFF00"/>
                    </a:solidFill>
                    <a:latin typeface="幼圆" pitchFamily="49" charset="-122"/>
                    <a:cs typeface="Times New Roman" pitchFamily="18" charset="0"/>
                  </a:rPr>
                  <a:t>★性质</a:t>
                </a:r>
                <a:r>
                  <a:rPr lang="en-US" altLang="zh-CN" dirty="0">
                    <a:solidFill>
                      <a:srgbClr val="FFFF00"/>
                    </a:solidFill>
                    <a:latin typeface="幼圆" pitchFamily="49" charset="-122"/>
                    <a:cs typeface="Times New Roman" pitchFamily="18" charset="0"/>
                  </a:rPr>
                  <a:t>3  </a:t>
                </a:r>
                <a:r>
                  <a:rPr lang="zh-CN" altLang="en-US" dirty="0">
                    <a:solidFill>
                      <a:srgbClr val="FFFFCC"/>
                    </a:solidFill>
                    <a:latin typeface="幼圆" pitchFamily="49" charset="-122"/>
                    <a:cs typeface="Times New Roman" pitchFamily="18" charset="0"/>
                  </a:rPr>
                  <a:t>在任意一棵二叉树中，度数为</a:t>
                </a:r>
                <a:r>
                  <a:rPr lang="en-US" altLang="zh-CN" dirty="0">
                    <a:solidFill>
                      <a:srgbClr val="FFFFCC"/>
                    </a:solidFill>
                    <a:latin typeface="幼圆" pitchFamily="49" charset="-122"/>
                    <a:cs typeface="Times New Roman" pitchFamily="18" charset="0"/>
                  </a:rPr>
                  <a:t>0</a:t>
                </a:r>
                <a:r>
                  <a:rPr lang="zh-CN" altLang="en-US" dirty="0">
                    <a:solidFill>
                      <a:srgbClr val="FFFFCC"/>
                    </a:solidFill>
                    <a:latin typeface="幼圆" pitchFamily="49" charset="-122"/>
                    <a:cs typeface="Times New Roman" pitchFamily="18" charset="0"/>
                  </a:rPr>
                  <a:t>的结点（即叶子结点）总比度为</a:t>
                </a:r>
                <a:r>
                  <a:rPr lang="en-US" altLang="zh-CN" dirty="0">
                    <a:solidFill>
                      <a:srgbClr val="FFFFCC"/>
                    </a:solidFill>
                    <a:latin typeface="幼圆" pitchFamily="49" charset="-122"/>
                    <a:cs typeface="Times New Roman" pitchFamily="18" charset="0"/>
                  </a:rPr>
                  <a:t>2</a:t>
                </a:r>
                <a:r>
                  <a:rPr lang="zh-CN" altLang="en-US" dirty="0">
                    <a:solidFill>
                      <a:srgbClr val="FFFFCC"/>
                    </a:solidFill>
                    <a:latin typeface="幼圆" pitchFamily="49" charset="-122"/>
                    <a:cs typeface="Times New Roman" pitchFamily="18" charset="0"/>
                  </a:rPr>
                  <a:t>的结点多一个。</a:t>
                </a:r>
                <a14:m>
                  <m:oMath xmlns:m="http://schemas.openxmlformats.org/officeDocument/2006/math">
                    <m:sSub>
                      <m:sSubPr>
                        <m:ctrlPr>
                          <a:rPr lang="en-US" altLang="zh-CN" i="1" smtClean="0">
                            <a:solidFill>
                              <a:srgbClr val="FF0000"/>
                            </a:solidFill>
                            <a:latin typeface="Cambria Math" panose="02040503050406030204" pitchFamily="18" charset="0"/>
                            <a:cs typeface="Times New Roman" pitchFamily="18" charset="0"/>
                          </a:rPr>
                        </m:ctrlPr>
                      </m:sSubPr>
                      <m:e>
                        <m:r>
                          <a:rPr lang="en-US" altLang="zh-CN" b="1" i="1" smtClean="0">
                            <a:solidFill>
                              <a:srgbClr val="FF0000"/>
                            </a:solidFill>
                            <a:latin typeface="Cambria Math"/>
                            <a:cs typeface="Times New Roman" pitchFamily="18" charset="0"/>
                          </a:rPr>
                          <m:t>𝒏</m:t>
                        </m:r>
                      </m:e>
                      <m:sub>
                        <m:r>
                          <a:rPr lang="en-US" altLang="zh-CN" b="1" i="1" smtClean="0">
                            <a:solidFill>
                              <a:srgbClr val="FF0000"/>
                            </a:solidFill>
                            <a:latin typeface="Cambria Math"/>
                            <a:cs typeface="Times New Roman" pitchFamily="18" charset="0"/>
                          </a:rPr>
                          <m:t>𝟎</m:t>
                        </m:r>
                      </m:sub>
                    </m:sSub>
                  </m:oMath>
                </a14:m>
                <a:r>
                  <a:rPr lang="en-US" altLang="zh-CN" dirty="0">
                    <a:solidFill>
                      <a:srgbClr val="FF0000"/>
                    </a:solidFill>
                    <a:latin typeface="幼圆" pitchFamily="49" charset="-122"/>
                    <a:cs typeface="Times New Roman" pitchFamily="18" charset="0"/>
                  </a:rPr>
                  <a:t>=</a:t>
                </a:r>
                <a14:m>
                  <m:oMath xmlns:m="http://schemas.openxmlformats.org/officeDocument/2006/math">
                    <m:sSub>
                      <m:sSubPr>
                        <m:ctrlPr>
                          <a:rPr lang="en-US" altLang="zh-CN" i="1" dirty="0" smtClean="0">
                            <a:solidFill>
                              <a:srgbClr val="FF0000"/>
                            </a:solidFill>
                            <a:latin typeface="Cambria Math" panose="02040503050406030204" pitchFamily="18" charset="0"/>
                            <a:cs typeface="Times New Roman" pitchFamily="18" charset="0"/>
                          </a:rPr>
                        </m:ctrlPr>
                      </m:sSubPr>
                      <m:e>
                        <m:r>
                          <a:rPr lang="en-US" altLang="zh-CN" b="1" i="1" dirty="0" smtClean="0">
                            <a:solidFill>
                              <a:srgbClr val="FF0000"/>
                            </a:solidFill>
                            <a:latin typeface="Cambria Math"/>
                            <a:cs typeface="Times New Roman" pitchFamily="18" charset="0"/>
                          </a:rPr>
                          <m:t>𝒏</m:t>
                        </m:r>
                      </m:e>
                      <m:sub>
                        <m:r>
                          <a:rPr lang="en-US" altLang="zh-CN" b="1" i="1" dirty="0" smtClean="0">
                            <a:solidFill>
                              <a:srgbClr val="FF0000"/>
                            </a:solidFill>
                            <a:latin typeface="Cambria Math"/>
                            <a:cs typeface="Times New Roman" pitchFamily="18" charset="0"/>
                          </a:rPr>
                          <m:t>𝟐</m:t>
                        </m:r>
                      </m:sub>
                    </m:sSub>
                  </m:oMath>
                </a14:m>
                <a:r>
                  <a:rPr lang="en-US" altLang="zh-CN" dirty="0">
                    <a:solidFill>
                      <a:srgbClr val="FF0000"/>
                    </a:solidFill>
                    <a:latin typeface="幼圆" pitchFamily="49" charset="-122"/>
                    <a:cs typeface="Times New Roman" pitchFamily="18" charset="0"/>
                  </a:rPr>
                  <a:t>+1</a:t>
                </a:r>
              </a:p>
              <a:p>
                <a:pPr>
                  <a:lnSpc>
                    <a:spcPct val="150000"/>
                  </a:lnSpc>
                </a:pPr>
                <a:r>
                  <a:rPr lang="en-US" altLang="zh-CN" dirty="0">
                    <a:solidFill>
                      <a:srgbClr val="FFFF00"/>
                    </a:solidFill>
                    <a:latin typeface="幼圆" pitchFamily="49" charset="-122"/>
                    <a:cs typeface="Times New Roman" pitchFamily="18" charset="0"/>
                  </a:rPr>
                  <a:t>★</a:t>
                </a:r>
                <a:r>
                  <a:rPr lang="zh-CN" altLang="en-US" dirty="0">
                    <a:solidFill>
                      <a:srgbClr val="FFFF00"/>
                    </a:solidFill>
                    <a:latin typeface="幼圆" pitchFamily="49" charset="-122"/>
                    <a:cs typeface="Times New Roman" pitchFamily="18" charset="0"/>
                  </a:rPr>
                  <a:t>性质</a:t>
                </a:r>
                <a:r>
                  <a:rPr lang="en-US" altLang="zh-CN" dirty="0">
                    <a:solidFill>
                      <a:srgbClr val="FFFF00"/>
                    </a:solidFill>
                    <a:latin typeface="幼圆" pitchFamily="49" charset="-122"/>
                    <a:cs typeface="Times New Roman" pitchFamily="18" charset="0"/>
                  </a:rPr>
                  <a:t>4  </a:t>
                </a:r>
                <a:r>
                  <a:rPr lang="zh-CN" altLang="en-US" dirty="0">
                    <a:solidFill>
                      <a:srgbClr val="FFFFCC"/>
                    </a:solidFill>
                    <a:latin typeface="幼圆" pitchFamily="49" charset="-122"/>
                    <a:cs typeface="Times New Roman" pitchFamily="18" charset="0"/>
                  </a:rPr>
                  <a:t>具有</a:t>
                </a:r>
                <a:r>
                  <a:rPr lang="en-US" altLang="zh-CN" dirty="0">
                    <a:solidFill>
                      <a:srgbClr val="FFFFCC"/>
                    </a:solidFill>
                    <a:latin typeface="幼圆" pitchFamily="49" charset="-122"/>
                    <a:cs typeface="Times New Roman" pitchFamily="18" charset="0"/>
                  </a:rPr>
                  <a:t>n</a:t>
                </a:r>
                <a:r>
                  <a:rPr lang="zh-CN" altLang="en-US" dirty="0">
                    <a:solidFill>
                      <a:srgbClr val="FFFFCC"/>
                    </a:solidFill>
                    <a:latin typeface="幼圆" pitchFamily="49" charset="-122"/>
                    <a:cs typeface="Times New Roman" pitchFamily="18" charset="0"/>
                  </a:rPr>
                  <a:t>个结点的二叉树，其深度至少为</a:t>
                </a:r>
                <a:r>
                  <a:rPr lang="en-US" altLang="zh-CN" dirty="0">
                    <a:solidFill>
                      <a:srgbClr val="FF0000"/>
                    </a:solidFill>
                    <a:latin typeface="幼圆" pitchFamily="49" charset="-122"/>
                    <a:cs typeface="Times New Roman" pitchFamily="18" charset="0"/>
                  </a:rPr>
                  <a:t>[</a:t>
                </a:r>
                <a14:m>
                  <m:oMath xmlns:m="http://schemas.openxmlformats.org/officeDocument/2006/math">
                    <m:sSub>
                      <m:sSubPr>
                        <m:ctrlPr>
                          <a:rPr lang="en-US" altLang="zh-CN" i="1" smtClean="0">
                            <a:solidFill>
                              <a:srgbClr val="FF0000"/>
                            </a:solidFill>
                            <a:latin typeface="Cambria Math" panose="02040503050406030204" pitchFamily="18" charset="0"/>
                            <a:cs typeface="Times New Roman" pitchFamily="18" charset="0"/>
                          </a:rPr>
                        </m:ctrlPr>
                      </m:sSubPr>
                      <m:e>
                        <m:r>
                          <a:rPr lang="en-US" altLang="zh-CN" b="1" i="0" smtClean="0">
                            <a:solidFill>
                              <a:srgbClr val="FF0000"/>
                            </a:solidFill>
                            <a:latin typeface="Cambria Math"/>
                            <a:cs typeface="Times New Roman" pitchFamily="18" charset="0"/>
                          </a:rPr>
                          <m:t>𝐋𝐨𝐠</m:t>
                        </m:r>
                      </m:e>
                      <m:sub>
                        <m:r>
                          <a:rPr lang="en-US" altLang="zh-CN" b="1" i="1" smtClean="0">
                            <a:solidFill>
                              <a:srgbClr val="FF0000"/>
                            </a:solidFill>
                            <a:latin typeface="Cambria Math"/>
                            <a:cs typeface="Times New Roman" pitchFamily="18" charset="0"/>
                          </a:rPr>
                          <m:t>𝟐</m:t>
                        </m:r>
                      </m:sub>
                    </m:sSub>
                  </m:oMath>
                </a14:m>
                <a:r>
                  <a:rPr lang="en-US" altLang="zh-CN" dirty="0">
                    <a:solidFill>
                      <a:srgbClr val="FF0000"/>
                    </a:solidFill>
                    <a:latin typeface="幼圆" pitchFamily="49" charset="-122"/>
                    <a:cs typeface="Times New Roman" pitchFamily="18" charset="0"/>
                  </a:rPr>
                  <a:t>n]+1</a:t>
                </a:r>
                <a:r>
                  <a:rPr lang="zh-CN" altLang="en-US" dirty="0">
                    <a:solidFill>
                      <a:srgbClr val="FF0000"/>
                    </a:solidFill>
                    <a:latin typeface="幼圆" pitchFamily="49" charset="-122"/>
                    <a:cs typeface="Times New Roman" pitchFamily="18" charset="0"/>
                  </a:rPr>
                  <a:t> </a:t>
                </a:r>
                <a:r>
                  <a:rPr lang="zh-CN" altLang="en-US" dirty="0">
                    <a:solidFill>
                      <a:srgbClr val="FFFFCC"/>
                    </a:solidFill>
                    <a:latin typeface="幼圆" pitchFamily="49" charset="-122"/>
                    <a:cs typeface="Times New Roman" pitchFamily="18" charset="0"/>
                  </a:rPr>
                  <a:t>，其中</a:t>
                </a:r>
                <a:r>
                  <a:rPr lang="en-US" altLang="zh-CN" dirty="0">
                    <a:solidFill>
                      <a:srgbClr val="FF0000"/>
                    </a:solidFill>
                    <a:latin typeface="幼圆" pitchFamily="49" charset="-122"/>
                    <a:cs typeface="Times New Roman" pitchFamily="18" charset="0"/>
                  </a:rPr>
                  <a:t>[</a:t>
                </a:r>
                <a14:m>
                  <m:oMath xmlns:m="http://schemas.openxmlformats.org/officeDocument/2006/math">
                    <m:sSub>
                      <m:sSubPr>
                        <m:ctrlPr>
                          <a:rPr lang="en-US" altLang="zh-CN" i="1">
                            <a:solidFill>
                              <a:srgbClr val="FF0000"/>
                            </a:solidFill>
                            <a:latin typeface="Cambria Math" panose="02040503050406030204" pitchFamily="18" charset="0"/>
                            <a:cs typeface="Times New Roman" pitchFamily="18" charset="0"/>
                          </a:rPr>
                        </m:ctrlPr>
                      </m:sSubPr>
                      <m:e>
                        <m:r>
                          <a:rPr lang="en-US" altLang="zh-CN">
                            <a:solidFill>
                              <a:srgbClr val="FF0000"/>
                            </a:solidFill>
                            <a:latin typeface="Cambria Math"/>
                            <a:cs typeface="Times New Roman" pitchFamily="18" charset="0"/>
                          </a:rPr>
                          <m:t>𝐋𝐨𝐠</m:t>
                        </m:r>
                      </m:e>
                      <m:sub>
                        <m:r>
                          <a:rPr lang="en-US" altLang="zh-CN" i="1">
                            <a:solidFill>
                              <a:srgbClr val="FF0000"/>
                            </a:solidFill>
                            <a:latin typeface="Cambria Math"/>
                            <a:cs typeface="Times New Roman" pitchFamily="18" charset="0"/>
                          </a:rPr>
                          <m:t>𝟐</m:t>
                        </m:r>
                      </m:sub>
                    </m:sSub>
                  </m:oMath>
                </a14:m>
                <a:r>
                  <a:rPr lang="en-US" altLang="zh-CN" dirty="0">
                    <a:solidFill>
                      <a:srgbClr val="FF0000"/>
                    </a:solidFill>
                    <a:latin typeface="幼圆" pitchFamily="49" charset="-122"/>
                    <a:cs typeface="Times New Roman" pitchFamily="18" charset="0"/>
                  </a:rPr>
                  <a:t>n]</a:t>
                </a:r>
                <a:r>
                  <a:rPr lang="zh-CN" altLang="en-US" dirty="0">
                    <a:solidFill>
                      <a:srgbClr val="FFFFCC"/>
                    </a:solidFill>
                    <a:latin typeface="幼圆" pitchFamily="49" charset="-122"/>
                    <a:cs typeface="Times New Roman" pitchFamily="18" charset="0"/>
                  </a:rPr>
                  <a:t>表示取 </a:t>
                </a:r>
                <a14:m>
                  <m:oMath xmlns:m="http://schemas.openxmlformats.org/officeDocument/2006/math">
                    <m:sSub>
                      <m:sSubPr>
                        <m:ctrlPr>
                          <a:rPr lang="en-US" altLang="zh-CN" i="1" smtClean="0">
                            <a:solidFill>
                              <a:srgbClr val="FF0000"/>
                            </a:solidFill>
                            <a:latin typeface="Cambria Math" panose="02040503050406030204" pitchFamily="18" charset="0"/>
                            <a:cs typeface="Times New Roman" pitchFamily="18" charset="0"/>
                          </a:rPr>
                        </m:ctrlPr>
                      </m:sSubPr>
                      <m:e>
                        <m:r>
                          <a:rPr lang="en-US" altLang="zh-CN">
                            <a:solidFill>
                              <a:srgbClr val="FF0000"/>
                            </a:solidFill>
                            <a:latin typeface="Cambria Math"/>
                            <a:cs typeface="Times New Roman" pitchFamily="18" charset="0"/>
                          </a:rPr>
                          <m:t>𝐋𝐨𝐠</m:t>
                        </m:r>
                      </m:e>
                      <m:sub>
                        <m:r>
                          <a:rPr lang="en-US" altLang="zh-CN" i="1">
                            <a:solidFill>
                              <a:srgbClr val="FF0000"/>
                            </a:solidFill>
                            <a:latin typeface="Cambria Math"/>
                            <a:cs typeface="Times New Roman" pitchFamily="18" charset="0"/>
                          </a:rPr>
                          <m:t>𝟐</m:t>
                        </m:r>
                      </m:sub>
                    </m:sSub>
                  </m:oMath>
                </a14:m>
                <a:r>
                  <a:rPr lang="en-US" altLang="zh-CN" dirty="0">
                    <a:solidFill>
                      <a:srgbClr val="FF0000"/>
                    </a:solidFill>
                    <a:latin typeface="幼圆" pitchFamily="49" charset="-122"/>
                    <a:cs typeface="Times New Roman" pitchFamily="18" charset="0"/>
                  </a:rPr>
                  <a:t>n</a:t>
                </a:r>
                <a:r>
                  <a:rPr lang="zh-CN" altLang="en-US" dirty="0">
                    <a:solidFill>
                      <a:srgbClr val="FF0000"/>
                    </a:solidFill>
                    <a:latin typeface="幼圆" pitchFamily="49" charset="-122"/>
                    <a:cs typeface="Times New Roman" pitchFamily="18" charset="0"/>
                  </a:rPr>
                  <a:t> </a:t>
                </a:r>
                <a:r>
                  <a:rPr lang="zh-CN" altLang="en-US" dirty="0">
                    <a:solidFill>
                      <a:srgbClr val="FFFFCC"/>
                    </a:solidFill>
                    <a:latin typeface="幼圆" pitchFamily="49" charset="-122"/>
                    <a:cs typeface="Times New Roman" pitchFamily="18" charset="0"/>
                  </a:rPr>
                  <a:t>的整数部分。</a:t>
                </a:r>
                <a:endParaRPr lang="en-US" altLang="zh-CN" dirty="0">
                  <a:solidFill>
                    <a:srgbClr val="FFFFCC"/>
                  </a:solidFill>
                  <a:latin typeface="幼圆" pitchFamily="49" charset="-122"/>
                  <a:cs typeface="Times New Roman" pitchFamily="18" charset="0"/>
                </a:endParaRPr>
              </a:p>
              <a:p>
                <a:pPr>
                  <a:lnSpc>
                    <a:spcPct val="150000"/>
                  </a:lnSpc>
                </a:pPr>
                <a:r>
                  <a:rPr lang="en-US" altLang="zh-CN" dirty="0">
                    <a:solidFill>
                      <a:srgbClr val="FFFFCC"/>
                    </a:solidFill>
                    <a:latin typeface="幼圆" pitchFamily="49" charset="-122"/>
                    <a:cs typeface="Times New Roman" pitchFamily="18" charset="0"/>
                  </a:rPr>
                  <a:t>★</a:t>
                </a:r>
                <a:r>
                  <a:rPr lang="zh-CN" altLang="en-US" dirty="0">
                    <a:solidFill>
                      <a:srgbClr val="FFFFCC"/>
                    </a:solidFill>
                    <a:latin typeface="幼圆" pitchFamily="49" charset="-122"/>
                    <a:cs typeface="Times New Roman" pitchFamily="18" charset="0"/>
                  </a:rPr>
                  <a:t>性质</a:t>
                </a:r>
                <a:r>
                  <a:rPr lang="en-US" altLang="zh-CN" dirty="0">
                    <a:solidFill>
                      <a:srgbClr val="FFFFCC"/>
                    </a:solidFill>
                    <a:latin typeface="幼圆" pitchFamily="49" charset="-122"/>
                    <a:cs typeface="Times New Roman" pitchFamily="18" charset="0"/>
                  </a:rPr>
                  <a:t>5  </a:t>
                </a:r>
                <a:r>
                  <a:rPr lang="zh-CN" altLang="en-US" dirty="0">
                    <a:solidFill>
                      <a:srgbClr val="FFFFCC"/>
                    </a:solidFill>
                    <a:latin typeface="幼圆" pitchFamily="49" charset="-122"/>
                    <a:cs typeface="Times New Roman" pitchFamily="18" charset="0"/>
                  </a:rPr>
                  <a:t>具有</a:t>
                </a:r>
                <a:r>
                  <a:rPr lang="en-US" altLang="zh-CN" dirty="0">
                    <a:solidFill>
                      <a:srgbClr val="FFFFCC"/>
                    </a:solidFill>
                    <a:latin typeface="幼圆" pitchFamily="49" charset="-122"/>
                    <a:cs typeface="Times New Roman" pitchFamily="18" charset="0"/>
                  </a:rPr>
                  <a:t>n</a:t>
                </a:r>
                <a:r>
                  <a:rPr lang="zh-CN" altLang="en-US" dirty="0">
                    <a:solidFill>
                      <a:srgbClr val="FFFFCC"/>
                    </a:solidFill>
                    <a:latin typeface="幼圆" pitchFamily="49" charset="-122"/>
                    <a:cs typeface="Times New Roman" pitchFamily="18" charset="0"/>
                  </a:rPr>
                  <a:t>个结点的完全二叉树的深度为</a:t>
                </a:r>
                <a:r>
                  <a:rPr lang="en-US" altLang="zh-CN" dirty="0">
                    <a:solidFill>
                      <a:srgbClr val="FF0000"/>
                    </a:solidFill>
                    <a:latin typeface="幼圆" pitchFamily="49" charset="-122"/>
                    <a:cs typeface="Times New Roman" pitchFamily="18" charset="0"/>
                  </a:rPr>
                  <a:t>[</a:t>
                </a:r>
                <a14:m>
                  <m:oMath xmlns:m="http://schemas.openxmlformats.org/officeDocument/2006/math">
                    <m:sSub>
                      <m:sSubPr>
                        <m:ctrlPr>
                          <a:rPr lang="en-US" altLang="zh-CN" i="1">
                            <a:solidFill>
                              <a:srgbClr val="FF0000"/>
                            </a:solidFill>
                            <a:latin typeface="Cambria Math" panose="02040503050406030204" pitchFamily="18" charset="0"/>
                            <a:cs typeface="Times New Roman" pitchFamily="18" charset="0"/>
                          </a:rPr>
                        </m:ctrlPr>
                      </m:sSubPr>
                      <m:e>
                        <m:r>
                          <a:rPr lang="en-US" altLang="zh-CN">
                            <a:solidFill>
                              <a:srgbClr val="FF0000"/>
                            </a:solidFill>
                            <a:latin typeface="Cambria Math"/>
                            <a:cs typeface="Times New Roman" pitchFamily="18" charset="0"/>
                          </a:rPr>
                          <m:t>𝐋𝐨𝐠</m:t>
                        </m:r>
                      </m:e>
                      <m:sub>
                        <m:r>
                          <a:rPr lang="en-US" altLang="zh-CN" i="1">
                            <a:solidFill>
                              <a:srgbClr val="FF0000"/>
                            </a:solidFill>
                            <a:latin typeface="Cambria Math"/>
                            <a:cs typeface="Times New Roman" pitchFamily="18" charset="0"/>
                          </a:rPr>
                          <m:t>𝟐</m:t>
                        </m:r>
                      </m:sub>
                    </m:sSub>
                  </m:oMath>
                </a14:m>
                <a:r>
                  <a:rPr lang="en-US" altLang="zh-CN" dirty="0">
                    <a:solidFill>
                      <a:srgbClr val="FF0000"/>
                    </a:solidFill>
                    <a:latin typeface="幼圆" pitchFamily="49" charset="-122"/>
                    <a:cs typeface="Times New Roman" pitchFamily="18" charset="0"/>
                  </a:rPr>
                  <a:t>n]+1</a:t>
                </a:r>
                <a:r>
                  <a:rPr lang="zh-CN" altLang="en-US" dirty="0">
                    <a:solidFill>
                      <a:srgbClr val="FF0000"/>
                    </a:solidFill>
                    <a:latin typeface="幼圆" pitchFamily="49" charset="-122"/>
                    <a:cs typeface="Times New Roman" pitchFamily="18" charset="0"/>
                  </a:rPr>
                  <a:t>。</a:t>
                </a:r>
                <a:endParaRPr lang="en-US" altLang="zh-CN" dirty="0">
                  <a:solidFill>
                    <a:srgbClr val="FF0000"/>
                  </a:solidFill>
                  <a:latin typeface="幼圆" pitchFamily="49" charset="-122"/>
                  <a:cs typeface="Times New Roman" pitchFamily="18" charset="0"/>
                </a:endParaRPr>
              </a:p>
            </p:txBody>
          </p:sp>
        </mc:Choice>
        <mc:Fallback xmlns="">
          <p:sp>
            <p:nvSpPr>
              <p:cNvPr id="8" name="Rectangle 5"/>
              <p:cNvSpPr>
                <a:spLocks noRot="1" noChangeAspect="1" noMove="1" noResize="1" noEditPoints="1" noAdjustHandles="1" noChangeArrowheads="1" noChangeShapeType="1" noTextEdit="1"/>
              </p:cNvSpPr>
              <p:nvPr/>
            </p:nvSpPr>
            <p:spPr bwMode="auto">
              <a:xfrm>
                <a:off x="279400" y="1474952"/>
                <a:ext cx="8610600" cy="4697248"/>
              </a:xfrm>
              <a:prstGeom prst="rect">
                <a:avLst/>
              </a:prstGeom>
              <a:blipFill rotWithShape="1">
                <a:blip r:embed="rId2"/>
                <a:stretch>
                  <a:fillRect l="-637" r="-354" b="-130"/>
                </a:stretch>
              </a:blip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extLst>
      <p:ext uri="{BB962C8B-B14F-4D97-AF65-F5344CB8AC3E}">
        <p14:creationId xmlns:p14="http://schemas.microsoft.com/office/powerpoint/2010/main" val="2880384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39" name="页脚占位符 2"/>
          <p:cNvSpPr>
            <a:spLocks noGrp="1"/>
          </p:cNvSpPr>
          <p:nvPr>
            <p:ph type="ftr" sz="quarter" idx="11"/>
          </p:nvPr>
        </p:nvSpPr>
        <p:spPr/>
        <p:txBody>
          <a:bodyPr/>
          <a:lstStyle/>
          <a:p>
            <a:pPr>
              <a:defRPr/>
            </a:pPr>
            <a:r>
              <a:rPr lang="en-US" altLang="zh-CN"/>
              <a:t>二级公共基础知识</a:t>
            </a:r>
          </a:p>
        </p:txBody>
      </p:sp>
      <p:sp>
        <p:nvSpPr>
          <p:cNvPr id="40" name="灯片编号占位符 3"/>
          <p:cNvSpPr>
            <a:spLocks noGrp="1"/>
          </p:cNvSpPr>
          <p:nvPr>
            <p:ph type="sldNum" sz="quarter" idx="12"/>
          </p:nvPr>
        </p:nvSpPr>
        <p:spPr/>
        <p:txBody>
          <a:bodyPr/>
          <a:lstStyle/>
          <a:p>
            <a:pPr>
              <a:defRPr/>
            </a:pPr>
            <a:fld id="{3608F169-4721-4291-B6BE-B16B037B6C5C}" type="slidenum">
              <a:rPr lang="en-US" altLang="zh-CN"/>
              <a:pPr>
                <a:defRPr/>
              </a:pPr>
              <a:t>35</a:t>
            </a:fld>
            <a:endParaRPr lang="en-US" altLang="zh-CN"/>
          </a:p>
        </p:txBody>
      </p:sp>
      <p:sp>
        <p:nvSpPr>
          <p:cNvPr id="34821" name="Rectangle 4"/>
          <p:cNvSpPr>
            <a:spLocks noChangeArrowheads="1"/>
          </p:cNvSpPr>
          <p:nvPr/>
        </p:nvSpPr>
        <p:spPr bwMode="auto">
          <a:xfrm>
            <a:off x="212797" y="1038226"/>
            <a:ext cx="3838575" cy="427037"/>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200" dirty="0">
                <a:solidFill>
                  <a:srgbClr val="FFFFCC"/>
                </a:solidFill>
                <a:latin typeface="幼圆" pitchFamily="49" charset="-122"/>
              </a:rPr>
              <a:t>7</a:t>
            </a:r>
            <a:r>
              <a:rPr lang="zh-CN" altLang="en-US" sz="2200" dirty="0">
                <a:solidFill>
                  <a:srgbClr val="FFFFCC"/>
                </a:solidFill>
                <a:latin typeface="幼圆" pitchFamily="49" charset="-122"/>
              </a:rPr>
              <a:t>、满二叉树和完全二叉树： </a:t>
            </a:r>
          </a:p>
        </p:txBody>
      </p:sp>
      <p:sp>
        <p:nvSpPr>
          <p:cNvPr id="34822" name="Rectangle 34"/>
          <p:cNvSpPr>
            <a:spLocks noChangeArrowheads="1"/>
          </p:cNvSpPr>
          <p:nvPr/>
        </p:nvSpPr>
        <p:spPr bwMode="auto">
          <a:xfrm>
            <a:off x="355600" y="1571394"/>
            <a:ext cx="7657866" cy="1643527"/>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nSpc>
                <a:spcPct val="120000"/>
              </a:lnSpc>
            </a:pPr>
            <a:r>
              <a:rPr lang="en-US" altLang="zh-CN" sz="2000" b="0" dirty="0">
                <a:solidFill>
                  <a:srgbClr val="FFFFFF"/>
                </a:solidFill>
                <a:latin typeface="幼圆" pitchFamily="49" charset="-122"/>
                <a:cs typeface="Times New Roman" pitchFamily="18" charset="0"/>
              </a:rPr>
              <a:t>(1)</a:t>
            </a:r>
            <a:r>
              <a:rPr lang="zh-CN" altLang="en-US" sz="2200" dirty="0">
                <a:solidFill>
                  <a:srgbClr val="FFFF00"/>
                </a:solidFill>
                <a:latin typeface="Arial Black" pitchFamily="34" charset="0"/>
              </a:rPr>
              <a:t>满二叉树：</a:t>
            </a:r>
            <a:r>
              <a:rPr lang="zh-CN" altLang="en-US" sz="2000" b="0" dirty="0">
                <a:solidFill>
                  <a:srgbClr val="FFFFFF"/>
                </a:solidFill>
                <a:latin typeface="幼圆" pitchFamily="49" charset="-122"/>
                <a:cs typeface="Times New Roman" pitchFamily="18" charset="0"/>
              </a:rPr>
              <a:t>二叉树的每一层均具备该层最大结点个数。</a:t>
            </a:r>
          </a:p>
          <a:p>
            <a:pPr eaLnBrk="0" hangingPunct="0">
              <a:lnSpc>
                <a:spcPct val="120000"/>
              </a:lnSpc>
            </a:pPr>
            <a:r>
              <a:rPr lang="zh-CN" altLang="en-US" sz="2000" b="0" dirty="0">
                <a:solidFill>
                  <a:srgbClr val="FFFFFF"/>
                </a:solidFill>
                <a:latin typeface="幼圆" pitchFamily="49" charset="-122"/>
                <a:cs typeface="Times New Roman" pitchFamily="18" charset="0"/>
              </a:rPr>
              <a:t>  （即：不具备度为</a:t>
            </a:r>
            <a:r>
              <a:rPr lang="en-US" altLang="zh-CN" sz="2000" b="0" dirty="0">
                <a:solidFill>
                  <a:srgbClr val="FFFFFF"/>
                </a:solidFill>
                <a:latin typeface="幼圆" pitchFamily="49" charset="-122"/>
                <a:cs typeface="Times New Roman" pitchFamily="18" charset="0"/>
              </a:rPr>
              <a:t>1</a:t>
            </a:r>
            <a:r>
              <a:rPr lang="zh-CN" altLang="en-US" sz="2000" b="0" dirty="0">
                <a:solidFill>
                  <a:srgbClr val="FFFFFF"/>
                </a:solidFill>
                <a:latin typeface="幼圆" pitchFamily="49" charset="-122"/>
                <a:cs typeface="Times New Roman" pitchFamily="18" charset="0"/>
              </a:rPr>
              <a:t>的结点）</a:t>
            </a:r>
          </a:p>
          <a:p>
            <a:pPr eaLnBrk="0" hangingPunct="0">
              <a:lnSpc>
                <a:spcPct val="120000"/>
              </a:lnSpc>
            </a:pPr>
            <a:r>
              <a:rPr lang="en-US" altLang="zh-CN" sz="2000" b="0" dirty="0">
                <a:solidFill>
                  <a:srgbClr val="FFFFFF"/>
                </a:solidFill>
                <a:latin typeface="幼圆" pitchFamily="49" charset="-122"/>
                <a:cs typeface="Times New Roman" pitchFamily="18" charset="0"/>
              </a:rPr>
              <a:t>(2)</a:t>
            </a:r>
            <a:r>
              <a:rPr lang="zh-CN" altLang="en-US" sz="2200" dirty="0">
                <a:solidFill>
                  <a:srgbClr val="FFFF00"/>
                </a:solidFill>
                <a:latin typeface="Arial Black" pitchFamily="34" charset="0"/>
              </a:rPr>
              <a:t>完全二叉树：</a:t>
            </a:r>
            <a:r>
              <a:rPr lang="zh-CN" altLang="en-US" sz="2000" b="0" dirty="0">
                <a:solidFill>
                  <a:srgbClr val="FFFFFF"/>
                </a:solidFill>
                <a:latin typeface="幼圆" pitchFamily="49" charset="-122"/>
                <a:cs typeface="Times New Roman" pitchFamily="18" charset="0"/>
              </a:rPr>
              <a:t>满二叉树是一个特殊的完全二叉树。将所有结点</a:t>
            </a:r>
          </a:p>
          <a:p>
            <a:pPr eaLnBrk="0" hangingPunct="0">
              <a:lnSpc>
                <a:spcPct val="120000"/>
              </a:lnSpc>
            </a:pPr>
            <a:r>
              <a:rPr lang="zh-CN" altLang="en-US" sz="2000" b="0" dirty="0">
                <a:solidFill>
                  <a:srgbClr val="FFFFFF"/>
                </a:solidFill>
                <a:latin typeface="幼圆" pitchFamily="49" charset="-122"/>
                <a:cs typeface="Times New Roman" pitchFamily="18" charset="0"/>
              </a:rPr>
              <a:t>   自上向下、自左向右编号，结点编号连续而不缺失。</a:t>
            </a:r>
          </a:p>
        </p:txBody>
      </p:sp>
      <p:grpSp>
        <p:nvGrpSpPr>
          <p:cNvPr id="34823" name="Group 35"/>
          <p:cNvGrpSpPr>
            <a:grpSpLocks/>
          </p:cNvGrpSpPr>
          <p:nvPr/>
        </p:nvGrpSpPr>
        <p:grpSpPr bwMode="auto">
          <a:xfrm>
            <a:off x="915089" y="3291578"/>
            <a:ext cx="2890838" cy="2397125"/>
            <a:chOff x="385" y="1820"/>
            <a:chExt cx="2297" cy="1905"/>
          </a:xfrm>
        </p:grpSpPr>
        <p:sp>
          <p:nvSpPr>
            <p:cNvPr id="34844" name="Line 36"/>
            <p:cNvSpPr>
              <a:spLocks noChangeShapeType="1"/>
            </p:cNvSpPr>
            <p:nvPr/>
          </p:nvSpPr>
          <p:spPr bwMode="auto">
            <a:xfrm flipH="1">
              <a:off x="1020" y="2138"/>
              <a:ext cx="363" cy="362"/>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45" name="Line 37"/>
            <p:cNvSpPr>
              <a:spLocks noChangeShapeType="1"/>
            </p:cNvSpPr>
            <p:nvPr/>
          </p:nvSpPr>
          <p:spPr bwMode="auto">
            <a:xfrm flipH="1">
              <a:off x="567" y="2818"/>
              <a:ext cx="272" cy="544"/>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46" name="Line 38"/>
            <p:cNvSpPr>
              <a:spLocks noChangeShapeType="1"/>
            </p:cNvSpPr>
            <p:nvPr/>
          </p:nvSpPr>
          <p:spPr bwMode="auto">
            <a:xfrm>
              <a:off x="929" y="2818"/>
              <a:ext cx="136" cy="544"/>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47" name="Line 39"/>
            <p:cNvSpPr>
              <a:spLocks noChangeShapeType="1"/>
            </p:cNvSpPr>
            <p:nvPr/>
          </p:nvSpPr>
          <p:spPr bwMode="auto">
            <a:xfrm flipH="1">
              <a:off x="1746" y="2795"/>
              <a:ext cx="227" cy="544"/>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48" name="Line 40"/>
            <p:cNvSpPr>
              <a:spLocks noChangeShapeType="1"/>
            </p:cNvSpPr>
            <p:nvPr/>
          </p:nvSpPr>
          <p:spPr bwMode="auto">
            <a:xfrm>
              <a:off x="1610" y="2092"/>
              <a:ext cx="272" cy="408"/>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49" name="Line 41"/>
            <p:cNvSpPr>
              <a:spLocks noChangeShapeType="1"/>
            </p:cNvSpPr>
            <p:nvPr/>
          </p:nvSpPr>
          <p:spPr bwMode="auto">
            <a:xfrm>
              <a:off x="2109" y="2773"/>
              <a:ext cx="363" cy="635"/>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50" name="Oval 42"/>
            <p:cNvSpPr>
              <a:spLocks noChangeArrowheads="1"/>
            </p:cNvSpPr>
            <p:nvPr/>
          </p:nvSpPr>
          <p:spPr bwMode="auto">
            <a:xfrm>
              <a:off x="1292" y="1820"/>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x</a:t>
              </a:r>
            </a:p>
          </p:txBody>
        </p:sp>
        <p:sp>
          <p:nvSpPr>
            <p:cNvPr id="34851" name="Oval 43"/>
            <p:cNvSpPr>
              <a:spLocks noChangeArrowheads="1"/>
            </p:cNvSpPr>
            <p:nvPr/>
          </p:nvSpPr>
          <p:spPr bwMode="auto">
            <a:xfrm>
              <a:off x="748" y="2455"/>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e</a:t>
              </a:r>
            </a:p>
          </p:txBody>
        </p:sp>
        <p:sp>
          <p:nvSpPr>
            <p:cNvPr id="34852" name="Oval 44"/>
            <p:cNvSpPr>
              <a:spLocks noChangeArrowheads="1"/>
            </p:cNvSpPr>
            <p:nvPr/>
          </p:nvSpPr>
          <p:spPr bwMode="auto">
            <a:xfrm>
              <a:off x="1837" y="2455"/>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o</a:t>
              </a:r>
            </a:p>
          </p:txBody>
        </p:sp>
        <p:sp>
          <p:nvSpPr>
            <p:cNvPr id="34853" name="Oval 45"/>
            <p:cNvSpPr>
              <a:spLocks noChangeArrowheads="1"/>
            </p:cNvSpPr>
            <p:nvPr/>
          </p:nvSpPr>
          <p:spPr bwMode="auto">
            <a:xfrm>
              <a:off x="385" y="3362"/>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q</a:t>
              </a:r>
            </a:p>
          </p:txBody>
        </p:sp>
        <p:sp>
          <p:nvSpPr>
            <p:cNvPr id="34854" name="Oval 46"/>
            <p:cNvSpPr>
              <a:spLocks noChangeArrowheads="1"/>
            </p:cNvSpPr>
            <p:nvPr/>
          </p:nvSpPr>
          <p:spPr bwMode="auto">
            <a:xfrm>
              <a:off x="1537" y="3362"/>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k</a:t>
              </a:r>
            </a:p>
          </p:txBody>
        </p:sp>
        <p:sp>
          <p:nvSpPr>
            <p:cNvPr id="34855" name="Oval 47"/>
            <p:cNvSpPr>
              <a:spLocks noChangeArrowheads="1"/>
            </p:cNvSpPr>
            <p:nvPr/>
          </p:nvSpPr>
          <p:spPr bwMode="auto">
            <a:xfrm>
              <a:off x="929" y="3362"/>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b</a:t>
              </a:r>
            </a:p>
          </p:txBody>
        </p:sp>
        <p:sp>
          <p:nvSpPr>
            <p:cNvPr id="34856" name="Oval 48"/>
            <p:cNvSpPr>
              <a:spLocks noChangeArrowheads="1"/>
            </p:cNvSpPr>
            <p:nvPr/>
          </p:nvSpPr>
          <p:spPr bwMode="auto">
            <a:xfrm>
              <a:off x="2319" y="3362"/>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g</a:t>
              </a:r>
            </a:p>
          </p:txBody>
        </p:sp>
      </p:grpSp>
      <p:grpSp>
        <p:nvGrpSpPr>
          <p:cNvPr id="34824" name="Group 49"/>
          <p:cNvGrpSpPr>
            <a:grpSpLocks/>
          </p:cNvGrpSpPr>
          <p:nvPr/>
        </p:nvGrpSpPr>
        <p:grpSpPr bwMode="auto">
          <a:xfrm>
            <a:off x="5654675" y="3317875"/>
            <a:ext cx="2284413" cy="2397125"/>
            <a:chOff x="3198" y="1820"/>
            <a:chExt cx="1815" cy="1905"/>
          </a:xfrm>
        </p:grpSpPr>
        <p:sp>
          <p:nvSpPr>
            <p:cNvPr id="34833" name="Line 50"/>
            <p:cNvSpPr>
              <a:spLocks noChangeShapeType="1"/>
            </p:cNvSpPr>
            <p:nvPr/>
          </p:nvSpPr>
          <p:spPr bwMode="auto">
            <a:xfrm flipH="1">
              <a:off x="3833" y="2138"/>
              <a:ext cx="363" cy="362"/>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34" name="Line 51"/>
            <p:cNvSpPr>
              <a:spLocks noChangeShapeType="1"/>
            </p:cNvSpPr>
            <p:nvPr/>
          </p:nvSpPr>
          <p:spPr bwMode="auto">
            <a:xfrm flipH="1">
              <a:off x="3380" y="2818"/>
              <a:ext cx="272" cy="544"/>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35" name="Line 52"/>
            <p:cNvSpPr>
              <a:spLocks noChangeShapeType="1"/>
            </p:cNvSpPr>
            <p:nvPr/>
          </p:nvSpPr>
          <p:spPr bwMode="auto">
            <a:xfrm>
              <a:off x="3742" y="2818"/>
              <a:ext cx="136" cy="544"/>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36" name="Line 53"/>
            <p:cNvSpPr>
              <a:spLocks noChangeShapeType="1"/>
            </p:cNvSpPr>
            <p:nvPr/>
          </p:nvSpPr>
          <p:spPr bwMode="auto">
            <a:xfrm flipH="1">
              <a:off x="4559" y="2795"/>
              <a:ext cx="227" cy="544"/>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37" name="Line 54"/>
            <p:cNvSpPr>
              <a:spLocks noChangeShapeType="1"/>
            </p:cNvSpPr>
            <p:nvPr/>
          </p:nvSpPr>
          <p:spPr bwMode="auto">
            <a:xfrm>
              <a:off x="4423" y="2092"/>
              <a:ext cx="272" cy="408"/>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38" name="Oval 55"/>
            <p:cNvSpPr>
              <a:spLocks noChangeArrowheads="1"/>
            </p:cNvSpPr>
            <p:nvPr/>
          </p:nvSpPr>
          <p:spPr bwMode="auto">
            <a:xfrm>
              <a:off x="4105" y="1820"/>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x</a:t>
              </a:r>
            </a:p>
          </p:txBody>
        </p:sp>
        <p:sp>
          <p:nvSpPr>
            <p:cNvPr id="34839" name="Oval 56"/>
            <p:cNvSpPr>
              <a:spLocks noChangeArrowheads="1"/>
            </p:cNvSpPr>
            <p:nvPr/>
          </p:nvSpPr>
          <p:spPr bwMode="auto">
            <a:xfrm>
              <a:off x="3561" y="2455"/>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e</a:t>
              </a:r>
            </a:p>
          </p:txBody>
        </p:sp>
        <p:sp>
          <p:nvSpPr>
            <p:cNvPr id="34840" name="Oval 57"/>
            <p:cNvSpPr>
              <a:spLocks noChangeArrowheads="1"/>
            </p:cNvSpPr>
            <p:nvPr/>
          </p:nvSpPr>
          <p:spPr bwMode="auto">
            <a:xfrm>
              <a:off x="4650" y="2455"/>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o</a:t>
              </a:r>
            </a:p>
          </p:txBody>
        </p:sp>
        <p:sp>
          <p:nvSpPr>
            <p:cNvPr id="34841" name="Oval 58"/>
            <p:cNvSpPr>
              <a:spLocks noChangeArrowheads="1"/>
            </p:cNvSpPr>
            <p:nvPr/>
          </p:nvSpPr>
          <p:spPr bwMode="auto">
            <a:xfrm>
              <a:off x="3198" y="3362"/>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q</a:t>
              </a:r>
            </a:p>
          </p:txBody>
        </p:sp>
        <p:sp>
          <p:nvSpPr>
            <p:cNvPr id="34842" name="Oval 59"/>
            <p:cNvSpPr>
              <a:spLocks noChangeArrowheads="1"/>
            </p:cNvSpPr>
            <p:nvPr/>
          </p:nvSpPr>
          <p:spPr bwMode="auto">
            <a:xfrm>
              <a:off x="4350" y="3362"/>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k</a:t>
              </a:r>
            </a:p>
          </p:txBody>
        </p:sp>
        <p:sp>
          <p:nvSpPr>
            <p:cNvPr id="34843" name="Oval 60"/>
            <p:cNvSpPr>
              <a:spLocks noChangeArrowheads="1"/>
            </p:cNvSpPr>
            <p:nvPr/>
          </p:nvSpPr>
          <p:spPr bwMode="auto">
            <a:xfrm>
              <a:off x="3742" y="3362"/>
              <a:ext cx="363" cy="363"/>
            </a:xfrm>
            <a:prstGeom prst="ellipse">
              <a:avLst/>
            </a:prstGeom>
            <a:solidFill>
              <a:srgbClr val="0000FF">
                <a:alpha val="36078"/>
              </a:srgbClr>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400" b="0">
                  <a:solidFill>
                    <a:srgbClr val="FFFFCC"/>
                  </a:solidFill>
                  <a:latin typeface="幼圆" pitchFamily="49" charset="-122"/>
                </a:rPr>
                <a:t>b</a:t>
              </a:r>
            </a:p>
          </p:txBody>
        </p:sp>
      </p:grpSp>
      <p:sp>
        <p:nvSpPr>
          <p:cNvPr id="34825" name="Text Box 61"/>
          <p:cNvSpPr txBox="1">
            <a:spLocks noChangeArrowheads="1"/>
          </p:cNvSpPr>
          <p:nvPr/>
        </p:nvSpPr>
        <p:spPr bwMode="auto">
          <a:xfrm>
            <a:off x="1752600" y="5791200"/>
            <a:ext cx="2232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rgbClr val="FFFF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000" b="0" dirty="0">
                <a:solidFill>
                  <a:srgbClr val="FFFFCC"/>
                </a:solidFill>
                <a:latin typeface="Arial Black" pitchFamily="34" charset="0"/>
              </a:rPr>
              <a:t>满二叉树</a:t>
            </a:r>
          </a:p>
        </p:txBody>
      </p:sp>
      <p:sp>
        <p:nvSpPr>
          <p:cNvPr id="34826" name="Text Box 62"/>
          <p:cNvSpPr txBox="1">
            <a:spLocks noChangeArrowheads="1"/>
          </p:cNvSpPr>
          <p:nvPr/>
        </p:nvSpPr>
        <p:spPr bwMode="auto">
          <a:xfrm>
            <a:off x="6213475" y="5775325"/>
            <a:ext cx="20161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rgbClr val="FFFF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000" b="0" dirty="0">
                <a:solidFill>
                  <a:srgbClr val="FFFFCC"/>
                </a:solidFill>
                <a:latin typeface="Arial Black" pitchFamily="34" charset="0"/>
              </a:rPr>
              <a:t>完全二叉树</a:t>
            </a:r>
          </a:p>
        </p:txBody>
      </p:sp>
      <p:sp>
        <p:nvSpPr>
          <p:cNvPr id="34827" name="Text Box 63"/>
          <p:cNvSpPr txBox="1">
            <a:spLocks noChangeArrowheads="1"/>
          </p:cNvSpPr>
          <p:nvPr/>
        </p:nvSpPr>
        <p:spPr bwMode="auto">
          <a:xfrm>
            <a:off x="6477000" y="336708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dirty="0">
                <a:solidFill>
                  <a:srgbClr val="FFFFCC"/>
                </a:solidFill>
              </a:rPr>
              <a:t>1</a:t>
            </a:r>
          </a:p>
        </p:txBody>
      </p:sp>
      <p:sp>
        <p:nvSpPr>
          <p:cNvPr id="34828" name="Text Box 64"/>
          <p:cNvSpPr txBox="1">
            <a:spLocks noChangeArrowheads="1"/>
          </p:cNvSpPr>
          <p:nvPr/>
        </p:nvSpPr>
        <p:spPr bwMode="auto">
          <a:xfrm>
            <a:off x="5784850" y="420528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dirty="0">
                <a:solidFill>
                  <a:srgbClr val="FFFFCC"/>
                </a:solidFill>
              </a:rPr>
              <a:t>2</a:t>
            </a:r>
          </a:p>
        </p:txBody>
      </p:sp>
      <p:sp>
        <p:nvSpPr>
          <p:cNvPr id="34829" name="Text Box 65"/>
          <p:cNvSpPr txBox="1">
            <a:spLocks noChangeArrowheads="1"/>
          </p:cNvSpPr>
          <p:nvPr/>
        </p:nvSpPr>
        <p:spPr bwMode="auto">
          <a:xfrm>
            <a:off x="7162800" y="420528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dirty="0">
                <a:solidFill>
                  <a:srgbClr val="FFFFCC"/>
                </a:solidFill>
              </a:rPr>
              <a:t>3</a:t>
            </a:r>
          </a:p>
        </p:txBody>
      </p:sp>
      <p:sp>
        <p:nvSpPr>
          <p:cNvPr id="34830" name="Text Box 66"/>
          <p:cNvSpPr txBox="1">
            <a:spLocks noChangeArrowheads="1"/>
          </p:cNvSpPr>
          <p:nvPr/>
        </p:nvSpPr>
        <p:spPr bwMode="auto">
          <a:xfrm>
            <a:off x="5343525" y="5348287"/>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CC"/>
                </a:solidFill>
              </a:rPr>
              <a:t>4</a:t>
            </a:r>
          </a:p>
        </p:txBody>
      </p:sp>
      <p:sp>
        <p:nvSpPr>
          <p:cNvPr id="34831" name="Text Box 67"/>
          <p:cNvSpPr txBox="1">
            <a:spLocks noChangeArrowheads="1"/>
          </p:cNvSpPr>
          <p:nvPr/>
        </p:nvSpPr>
        <p:spPr bwMode="auto">
          <a:xfrm>
            <a:off x="6076950" y="5348287"/>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dirty="0">
                <a:solidFill>
                  <a:srgbClr val="FFFFCC"/>
                </a:solidFill>
              </a:rPr>
              <a:t>5</a:t>
            </a:r>
          </a:p>
        </p:txBody>
      </p:sp>
      <p:sp>
        <p:nvSpPr>
          <p:cNvPr id="34832" name="Text Box 68"/>
          <p:cNvSpPr txBox="1">
            <a:spLocks noChangeArrowheads="1"/>
          </p:cNvSpPr>
          <p:nvPr/>
        </p:nvSpPr>
        <p:spPr bwMode="auto">
          <a:xfrm>
            <a:off x="6838950" y="5348287"/>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dirty="0">
                <a:solidFill>
                  <a:srgbClr val="FFFFCC"/>
                </a:solidFill>
              </a:rPr>
              <a:t>6</a:t>
            </a:r>
          </a:p>
        </p:txBody>
      </p:sp>
      <p:sp>
        <p:nvSpPr>
          <p:cNvPr id="41" name="矩形 1"/>
          <p:cNvSpPr>
            <a:spLocks noChangeArrowheads="1"/>
          </p:cNvSpPr>
          <p:nvPr/>
        </p:nvSpPr>
        <p:spPr bwMode="auto">
          <a:xfrm>
            <a:off x="304800" y="381000"/>
            <a:ext cx="2590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dirty="0">
                <a:solidFill>
                  <a:srgbClr val="FFFF00"/>
                </a:solidFill>
                <a:latin typeface="Arial Black" pitchFamily="34" charset="0"/>
              </a:rPr>
              <a:t>八、树与二叉树</a:t>
            </a:r>
          </a:p>
        </p:txBody>
      </p:sp>
    </p:spTree>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C3EBD3A7-6ED4-44B5-A516-C761187FC4D8}" type="slidenum">
              <a:rPr lang="en-US" altLang="zh-CN"/>
              <a:pPr>
                <a:defRPr/>
              </a:pPr>
              <a:t>36</a:t>
            </a:fld>
            <a:endParaRPr lang="en-US" altLang="zh-CN"/>
          </a:p>
        </p:txBody>
      </p:sp>
      <p:sp>
        <p:nvSpPr>
          <p:cNvPr id="36869" name="Rectangle 8"/>
          <p:cNvSpPr>
            <a:spLocks noChangeArrowheads="1"/>
          </p:cNvSpPr>
          <p:nvPr/>
        </p:nvSpPr>
        <p:spPr bwMode="auto">
          <a:xfrm>
            <a:off x="228600" y="4800600"/>
            <a:ext cx="8610600" cy="838200"/>
          </a:xfrm>
          <a:prstGeom prst="rect">
            <a:avLst/>
          </a:prstGeom>
          <a:solidFill>
            <a:srgbClr val="0000FF">
              <a:alpha val="45097"/>
            </a:srgbClr>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870" name="Rectangle 6"/>
          <p:cNvSpPr>
            <a:spLocks noChangeArrowheads="1"/>
          </p:cNvSpPr>
          <p:nvPr/>
        </p:nvSpPr>
        <p:spPr bwMode="auto">
          <a:xfrm>
            <a:off x="203200" y="1038225"/>
            <a:ext cx="8712200" cy="714375"/>
          </a:xfrm>
          <a:prstGeom prst="rect">
            <a:avLst/>
          </a:prstGeom>
          <a:solidFill>
            <a:srgbClr val="3333FF">
              <a:alpha val="41176"/>
            </a:srgbClr>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indent="139700">
              <a:tabLst>
                <a:tab pos="2400300" algn="l"/>
              </a:tabLst>
            </a:pPr>
            <a:r>
              <a:rPr lang="zh-CN" altLang="en-US" sz="2000">
                <a:solidFill>
                  <a:srgbClr val="FFFF00"/>
                </a:solidFill>
                <a:latin typeface="幼圆" pitchFamily="49" charset="-122"/>
                <a:cs typeface="Times New Roman" pitchFamily="18" charset="0"/>
              </a:rPr>
              <a:t>填空题：</a:t>
            </a:r>
          </a:p>
          <a:p>
            <a:pPr indent="139700">
              <a:tabLst>
                <a:tab pos="2400300" algn="l"/>
              </a:tabLst>
            </a:pPr>
            <a:r>
              <a:rPr lang="zh-CN" altLang="en-US" sz="2000" b="0">
                <a:solidFill>
                  <a:srgbClr val="FFFF00"/>
                </a:solidFill>
                <a:latin typeface="幼圆" pitchFamily="49" charset="-122"/>
                <a:cs typeface="Times New Roman" pitchFamily="18" charset="0"/>
              </a:rPr>
              <a:t>设一棵完全二叉树共有</a:t>
            </a:r>
            <a:r>
              <a:rPr lang="en-US" altLang="zh-CN" sz="2000" b="0">
                <a:solidFill>
                  <a:srgbClr val="FFFF00"/>
                </a:solidFill>
                <a:latin typeface="幼圆" pitchFamily="49" charset="-122"/>
                <a:cs typeface="Times New Roman" pitchFamily="18" charset="0"/>
              </a:rPr>
              <a:t>700</a:t>
            </a:r>
            <a:r>
              <a:rPr lang="zh-CN" altLang="en-US" sz="2000" b="0">
                <a:solidFill>
                  <a:srgbClr val="FFFF00"/>
                </a:solidFill>
                <a:latin typeface="幼圆" pitchFamily="49" charset="-122"/>
                <a:cs typeface="Times New Roman" pitchFamily="18" charset="0"/>
              </a:rPr>
              <a:t>个结点，则在该二叉树中有</a:t>
            </a:r>
            <a:r>
              <a:rPr lang="zh-CN" altLang="en-US" sz="2000" b="0" u="sng">
                <a:solidFill>
                  <a:srgbClr val="FFFF00"/>
                </a:solidFill>
                <a:latin typeface="幼圆" pitchFamily="49" charset="-122"/>
                <a:cs typeface="Times New Roman" pitchFamily="18" charset="0"/>
              </a:rPr>
              <a:t>        </a:t>
            </a:r>
            <a:r>
              <a:rPr lang="zh-CN" altLang="en-US" sz="2000" b="0">
                <a:solidFill>
                  <a:srgbClr val="FFFF00"/>
                </a:solidFill>
                <a:latin typeface="幼圆" pitchFamily="49" charset="-122"/>
                <a:cs typeface="Times New Roman" pitchFamily="18" charset="0"/>
              </a:rPr>
              <a:t>个叶子结点</a:t>
            </a:r>
          </a:p>
        </p:txBody>
      </p:sp>
      <p:sp>
        <p:nvSpPr>
          <p:cNvPr id="48135" name="Rectangle 7"/>
          <p:cNvSpPr>
            <a:spLocks noChangeArrowheads="1"/>
          </p:cNvSpPr>
          <p:nvPr/>
        </p:nvSpPr>
        <p:spPr bwMode="auto">
          <a:xfrm>
            <a:off x="228600" y="1930400"/>
            <a:ext cx="8686800" cy="4198938"/>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zh-CN" altLang="en-US" dirty="0">
                <a:solidFill>
                  <a:srgbClr val="FFFFFF"/>
                </a:solidFill>
                <a:latin typeface="幼圆" pitchFamily="49" charset="-122"/>
              </a:rPr>
              <a:t>二叉树的结点共有三种：度为</a:t>
            </a:r>
            <a:r>
              <a:rPr lang="en-US" altLang="zh-CN" dirty="0">
                <a:solidFill>
                  <a:srgbClr val="FFFFFF"/>
                </a:solidFill>
                <a:latin typeface="幼圆" pitchFamily="49" charset="-122"/>
              </a:rPr>
              <a:t>0</a:t>
            </a:r>
            <a:r>
              <a:rPr lang="zh-CN" altLang="en-US" dirty="0">
                <a:solidFill>
                  <a:srgbClr val="FFFFFF"/>
                </a:solidFill>
                <a:latin typeface="幼圆" pitchFamily="49" charset="-122"/>
              </a:rPr>
              <a:t>的叶子结点、度为</a:t>
            </a:r>
            <a:r>
              <a:rPr lang="en-US" altLang="zh-CN" dirty="0">
                <a:solidFill>
                  <a:srgbClr val="FFFFFF"/>
                </a:solidFill>
                <a:latin typeface="幼圆" pitchFamily="49" charset="-122"/>
              </a:rPr>
              <a:t>1</a:t>
            </a:r>
            <a:r>
              <a:rPr lang="zh-CN" altLang="en-US" dirty="0">
                <a:solidFill>
                  <a:srgbClr val="FFFFFF"/>
                </a:solidFill>
                <a:latin typeface="幼圆" pitchFamily="49" charset="-122"/>
              </a:rPr>
              <a:t>的结点和度为</a:t>
            </a:r>
            <a:r>
              <a:rPr lang="en-US" altLang="zh-CN" dirty="0">
                <a:solidFill>
                  <a:srgbClr val="FFFFFF"/>
                </a:solidFill>
                <a:latin typeface="幼圆" pitchFamily="49" charset="-122"/>
              </a:rPr>
              <a:t>2</a:t>
            </a:r>
            <a:r>
              <a:rPr lang="zh-CN" altLang="en-US" dirty="0">
                <a:solidFill>
                  <a:srgbClr val="FFFFFF"/>
                </a:solidFill>
                <a:latin typeface="幼圆" pitchFamily="49" charset="-122"/>
              </a:rPr>
              <a:t>的结点。</a:t>
            </a:r>
          </a:p>
          <a:p>
            <a:pPr>
              <a:lnSpc>
                <a:spcPct val="115000"/>
              </a:lnSpc>
            </a:pPr>
            <a:r>
              <a:rPr lang="zh-CN" altLang="en-US" dirty="0">
                <a:solidFill>
                  <a:srgbClr val="FFFFFF"/>
                </a:solidFill>
                <a:latin typeface="幼圆" pitchFamily="49" charset="-122"/>
              </a:rPr>
              <a:t>设度为</a:t>
            </a:r>
            <a:r>
              <a:rPr lang="en-US" altLang="zh-CN" dirty="0">
                <a:solidFill>
                  <a:srgbClr val="FFFFFF"/>
                </a:solidFill>
                <a:latin typeface="幼圆" pitchFamily="49" charset="-122"/>
              </a:rPr>
              <a:t>0</a:t>
            </a:r>
            <a:r>
              <a:rPr lang="zh-CN" altLang="en-US" dirty="0">
                <a:solidFill>
                  <a:srgbClr val="FFFFFF"/>
                </a:solidFill>
                <a:latin typeface="幼圆" pitchFamily="49" charset="-122"/>
              </a:rPr>
              <a:t>的叶子结点个数为</a:t>
            </a:r>
            <a:r>
              <a:rPr lang="en-US" altLang="zh-CN" dirty="0">
                <a:solidFill>
                  <a:srgbClr val="FFFFFF"/>
                </a:solidFill>
                <a:latin typeface="幼圆" pitchFamily="49" charset="-122"/>
              </a:rPr>
              <a:t>n0</a:t>
            </a:r>
            <a:r>
              <a:rPr lang="zh-CN" altLang="en-US" dirty="0">
                <a:solidFill>
                  <a:srgbClr val="FFFFFF"/>
                </a:solidFill>
                <a:latin typeface="幼圆" pitchFamily="49" charset="-122"/>
              </a:rPr>
              <a:t>，度为</a:t>
            </a:r>
            <a:r>
              <a:rPr lang="en-US" altLang="zh-CN" dirty="0">
                <a:solidFill>
                  <a:srgbClr val="FFFFFF"/>
                </a:solidFill>
                <a:latin typeface="幼圆" pitchFamily="49" charset="-122"/>
              </a:rPr>
              <a:t>1</a:t>
            </a:r>
            <a:r>
              <a:rPr lang="zh-CN" altLang="en-US" dirty="0">
                <a:solidFill>
                  <a:srgbClr val="FFFFFF"/>
                </a:solidFill>
                <a:latin typeface="幼圆" pitchFamily="49" charset="-122"/>
              </a:rPr>
              <a:t>的结点个数为</a:t>
            </a:r>
            <a:r>
              <a:rPr lang="en-US" altLang="zh-CN" dirty="0">
                <a:solidFill>
                  <a:srgbClr val="FFFFFF"/>
                </a:solidFill>
                <a:latin typeface="幼圆" pitchFamily="49" charset="-122"/>
              </a:rPr>
              <a:t>n1</a:t>
            </a:r>
            <a:r>
              <a:rPr lang="zh-CN" altLang="en-US" dirty="0">
                <a:solidFill>
                  <a:srgbClr val="FFFFFF"/>
                </a:solidFill>
                <a:latin typeface="幼圆" pitchFamily="49" charset="-122"/>
              </a:rPr>
              <a:t>，度为</a:t>
            </a:r>
            <a:r>
              <a:rPr lang="en-US" altLang="zh-CN" dirty="0">
                <a:solidFill>
                  <a:srgbClr val="FFFFFF"/>
                </a:solidFill>
                <a:latin typeface="幼圆" pitchFamily="49" charset="-122"/>
              </a:rPr>
              <a:t>2</a:t>
            </a:r>
            <a:r>
              <a:rPr lang="zh-CN" altLang="en-US" dirty="0">
                <a:solidFill>
                  <a:srgbClr val="FFFFFF"/>
                </a:solidFill>
                <a:latin typeface="幼圆" pitchFamily="49" charset="-122"/>
              </a:rPr>
              <a:t>的结点个数为</a:t>
            </a:r>
            <a:r>
              <a:rPr lang="en-US" altLang="zh-CN" dirty="0">
                <a:solidFill>
                  <a:srgbClr val="FFFFFF"/>
                </a:solidFill>
                <a:latin typeface="幼圆" pitchFamily="49" charset="-122"/>
              </a:rPr>
              <a:t>n2</a:t>
            </a:r>
            <a:r>
              <a:rPr lang="zh-CN" altLang="en-US" dirty="0">
                <a:solidFill>
                  <a:srgbClr val="FFFFFF"/>
                </a:solidFill>
                <a:latin typeface="幼圆" pitchFamily="49" charset="-122"/>
              </a:rPr>
              <a:t>，则：</a:t>
            </a:r>
          </a:p>
          <a:p>
            <a:pPr>
              <a:lnSpc>
                <a:spcPct val="115000"/>
              </a:lnSpc>
            </a:pPr>
            <a:r>
              <a:rPr lang="zh-CN" altLang="en-US" dirty="0">
                <a:solidFill>
                  <a:srgbClr val="FFFFFF"/>
                </a:solidFill>
                <a:latin typeface="幼圆" pitchFamily="49" charset="-122"/>
              </a:rPr>
              <a:t>         </a:t>
            </a:r>
            <a:r>
              <a:rPr lang="en-US" altLang="zh-CN" dirty="0">
                <a:solidFill>
                  <a:srgbClr val="FFFFCC"/>
                </a:solidFill>
                <a:latin typeface="幼圆" pitchFamily="49" charset="-122"/>
              </a:rPr>
              <a:t>n0+n1+n2=700	</a:t>
            </a:r>
            <a:r>
              <a:rPr lang="zh-CN" altLang="en-US" dirty="0">
                <a:solidFill>
                  <a:srgbClr val="FFFFCC"/>
                </a:solidFill>
                <a:latin typeface="幼圆" pitchFamily="49" charset="-122"/>
              </a:rPr>
              <a:t>（</a:t>
            </a:r>
            <a:r>
              <a:rPr lang="en-US" altLang="zh-CN" dirty="0">
                <a:solidFill>
                  <a:srgbClr val="FFFFCC"/>
                </a:solidFill>
                <a:latin typeface="幼圆" pitchFamily="49" charset="-122"/>
              </a:rPr>
              <a:t>1</a:t>
            </a:r>
            <a:r>
              <a:rPr lang="zh-CN" altLang="en-US" dirty="0">
                <a:solidFill>
                  <a:srgbClr val="FFFFCC"/>
                </a:solidFill>
                <a:latin typeface="幼圆" pitchFamily="49" charset="-122"/>
              </a:rPr>
              <a:t>）</a:t>
            </a:r>
          </a:p>
          <a:p>
            <a:pPr>
              <a:lnSpc>
                <a:spcPct val="115000"/>
              </a:lnSpc>
            </a:pPr>
            <a:r>
              <a:rPr lang="zh-CN" altLang="en-US" dirty="0">
                <a:solidFill>
                  <a:srgbClr val="FFFFFF"/>
                </a:solidFill>
                <a:latin typeface="幼圆" pitchFamily="49" charset="-122"/>
              </a:rPr>
              <a:t>根据二叉树性质：叶子结点个数比度为</a:t>
            </a:r>
            <a:r>
              <a:rPr lang="en-US" altLang="zh-CN" dirty="0">
                <a:solidFill>
                  <a:srgbClr val="FFFFFF"/>
                </a:solidFill>
                <a:latin typeface="幼圆" pitchFamily="49" charset="-122"/>
              </a:rPr>
              <a:t>2</a:t>
            </a:r>
            <a:r>
              <a:rPr lang="zh-CN" altLang="en-US" dirty="0">
                <a:solidFill>
                  <a:srgbClr val="FFFFFF"/>
                </a:solidFill>
                <a:latin typeface="幼圆" pitchFamily="49" charset="-122"/>
              </a:rPr>
              <a:t>的结点个数多</a:t>
            </a:r>
            <a:r>
              <a:rPr lang="en-US" altLang="zh-CN" dirty="0">
                <a:solidFill>
                  <a:srgbClr val="FFFFFF"/>
                </a:solidFill>
                <a:latin typeface="幼圆" pitchFamily="49" charset="-122"/>
              </a:rPr>
              <a:t>1</a:t>
            </a:r>
            <a:r>
              <a:rPr lang="zh-CN" altLang="en-US" dirty="0">
                <a:solidFill>
                  <a:srgbClr val="FFFFFF"/>
                </a:solidFill>
                <a:latin typeface="幼圆" pitchFamily="49" charset="-122"/>
              </a:rPr>
              <a:t>，即：</a:t>
            </a:r>
          </a:p>
          <a:p>
            <a:pPr>
              <a:lnSpc>
                <a:spcPct val="115000"/>
              </a:lnSpc>
            </a:pPr>
            <a:r>
              <a:rPr lang="zh-CN" altLang="en-US" dirty="0">
                <a:solidFill>
                  <a:srgbClr val="FFFFFF"/>
                </a:solidFill>
                <a:latin typeface="幼圆" pitchFamily="49" charset="-122"/>
              </a:rPr>
              <a:t>         </a:t>
            </a:r>
            <a:r>
              <a:rPr lang="en-US" altLang="zh-CN" dirty="0">
                <a:solidFill>
                  <a:srgbClr val="FFFFCC"/>
                </a:solidFill>
                <a:latin typeface="幼圆" pitchFamily="49" charset="-122"/>
              </a:rPr>
              <a:t>n0=n2+1 	</a:t>
            </a:r>
            <a:r>
              <a:rPr lang="zh-CN" altLang="en-US" dirty="0">
                <a:solidFill>
                  <a:srgbClr val="FFFFCC"/>
                </a:solidFill>
                <a:latin typeface="幼圆" pitchFamily="49" charset="-122"/>
              </a:rPr>
              <a:t>（</a:t>
            </a:r>
            <a:r>
              <a:rPr lang="en-US" altLang="zh-CN" dirty="0">
                <a:solidFill>
                  <a:srgbClr val="FFFFCC"/>
                </a:solidFill>
                <a:latin typeface="幼圆" pitchFamily="49" charset="-122"/>
              </a:rPr>
              <a:t>2</a:t>
            </a:r>
            <a:r>
              <a:rPr lang="zh-CN" altLang="en-US" dirty="0">
                <a:solidFill>
                  <a:srgbClr val="FFFFCC"/>
                </a:solidFill>
                <a:latin typeface="幼圆" pitchFamily="49" charset="-122"/>
              </a:rPr>
              <a:t>）</a:t>
            </a:r>
          </a:p>
          <a:p>
            <a:pPr>
              <a:lnSpc>
                <a:spcPct val="115000"/>
              </a:lnSpc>
            </a:pPr>
            <a:r>
              <a:rPr lang="zh-CN" altLang="en-US" dirty="0">
                <a:solidFill>
                  <a:srgbClr val="FFFFFF"/>
                </a:solidFill>
                <a:latin typeface="幼圆" pitchFamily="49" charset="-122"/>
              </a:rPr>
              <a:t>将（</a:t>
            </a:r>
            <a:r>
              <a:rPr lang="en-US" altLang="zh-CN" dirty="0">
                <a:solidFill>
                  <a:srgbClr val="FFFFFF"/>
                </a:solidFill>
                <a:latin typeface="幼圆" pitchFamily="49" charset="-122"/>
              </a:rPr>
              <a:t>2</a:t>
            </a:r>
            <a:r>
              <a:rPr lang="zh-CN" altLang="en-US" dirty="0">
                <a:solidFill>
                  <a:srgbClr val="FFFFFF"/>
                </a:solidFill>
                <a:latin typeface="幼圆" pitchFamily="49" charset="-122"/>
              </a:rPr>
              <a:t>）式带入（</a:t>
            </a:r>
            <a:r>
              <a:rPr lang="en-US" altLang="zh-CN" dirty="0">
                <a:solidFill>
                  <a:srgbClr val="FFFFFF"/>
                </a:solidFill>
                <a:latin typeface="幼圆" pitchFamily="49" charset="-122"/>
              </a:rPr>
              <a:t>1</a:t>
            </a:r>
            <a:r>
              <a:rPr lang="zh-CN" altLang="en-US" dirty="0">
                <a:solidFill>
                  <a:srgbClr val="FFFFFF"/>
                </a:solidFill>
                <a:latin typeface="幼圆" pitchFamily="49" charset="-122"/>
              </a:rPr>
              <a:t>）式，所以：</a:t>
            </a:r>
          </a:p>
          <a:p>
            <a:pPr>
              <a:lnSpc>
                <a:spcPct val="115000"/>
              </a:lnSpc>
            </a:pPr>
            <a:r>
              <a:rPr lang="zh-CN" altLang="en-US" dirty="0">
                <a:solidFill>
                  <a:srgbClr val="FFFFFF"/>
                </a:solidFill>
                <a:latin typeface="幼圆" pitchFamily="49" charset="-122"/>
              </a:rPr>
              <a:t>         </a:t>
            </a:r>
            <a:r>
              <a:rPr lang="en-US" altLang="zh-CN" dirty="0">
                <a:solidFill>
                  <a:srgbClr val="FFFFCC"/>
                </a:solidFill>
                <a:latin typeface="幼圆" pitchFamily="49" charset="-122"/>
              </a:rPr>
              <a:t>n0+n1+n0-1=700</a:t>
            </a:r>
          </a:p>
          <a:p>
            <a:pPr>
              <a:lnSpc>
                <a:spcPct val="115000"/>
              </a:lnSpc>
            </a:pPr>
            <a:r>
              <a:rPr lang="en-US" altLang="zh-CN" dirty="0">
                <a:solidFill>
                  <a:srgbClr val="FFFFCC"/>
                </a:solidFill>
                <a:latin typeface="幼圆" pitchFamily="49" charset="-122"/>
              </a:rPr>
              <a:t>         2n0=701-n1</a:t>
            </a:r>
          </a:p>
          <a:p>
            <a:pPr>
              <a:lnSpc>
                <a:spcPct val="115000"/>
              </a:lnSpc>
            </a:pPr>
            <a:endParaRPr lang="en-US" altLang="zh-CN" dirty="0">
              <a:solidFill>
                <a:srgbClr val="FFFFCC"/>
              </a:solidFill>
              <a:latin typeface="幼圆" pitchFamily="49" charset="-122"/>
            </a:endParaRPr>
          </a:p>
          <a:p>
            <a:pPr>
              <a:lnSpc>
                <a:spcPct val="115000"/>
              </a:lnSpc>
            </a:pPr>
            <a:r>
              <a:rPr lang="en-US" altLang="zh-CN" dirty="0">
                <a:solidFill>
                  <a:srgbClr val="FFFFCC"/>
                </a:solidFill>
                <a:latin typeface="幼圆" pitchFamily="49" charset="-122"/>
              </a:rPr>
              <a:t>    </a:t>
            </a:r>
            <a:r>
              <a:rPr lang="zh-CN" altLang="en-US" dirty="0">
                <a:solidFill>
                  <a:srgbClr val="FFFFCC"/>
                </a:solidFill>
                <a:latin typeface="幼圆" pitchFamily="49" charset="-122"/>
              </a:rPr>
              <a:t>完全二叉树总结点个数为偶数，则度为</a:t>
            </a:r>
            <a:r>
              <a:rPr lang="en-US" altLang="zh-CN" dirty="0">
                <a:solidFill>
                  <a:srgbClr val="FFFFCC"/>
                </a:solidFill>
                <a:latin typeface="幼圆" pitchFamily="49" charset="-122"/>
              </a:rPr>
              <a:t>1</a:t>
            </a:r>
            <a:r>
              <a:rPr lang="zh-CN" altLang="en-US" dirty="0">
                <a:solidFill>
                  <a:srgbClr val="FFFFCC"/>
                </a:solidFill>
                <a:latin typeface="幼圆" pitchFamily="49" charset="-122"/>
              </a:rPr>
              <a:t>的结点个数为</a:t>
            </a:r>
            <a:r>
              <a:rPr lang="en-US" altLang="zh-CN" dirty="0">
                <a:solidFill>
                  <a:srgbClr val="FFFFCC"/>
                </a:solidFill>
                <a:latin typeface="幼圆" pitchFamily="49" charset="-122"/>
              </a:rPr>
              <a:t>1</a:t>
            </a:r>
            <a:r>
              <a:rPr lang="zh-CN" altLang="en-US" dirty="0">
                <a:solidFill>
                  <a:srgbClr val="FFFFCC"/>
                </a:solidFill>
                <a:latin typeface="幼圆" pitchFamily="49" charset="-122"/>
              </a:rPr>
              <a:t>；完全二叉树的总结点个数为奇数，则度为</a:t>
            </a:r>
            <a:r>
              <a:rPr lang="en-US" altLang="zh-CN" dirty="0">
                <a:solidFill>
                  <a:srgbClr val="FFFFCC"/>
                </a:solidFill>
                <a:latin typeface="幼圆" pitchFamily="49" charset="-122"/>
              </a:rPr>
              <a:t>1</a:t>
            </a:r>
            <a:r>
              <a:rPr lang="zh-CN" altLang="en-US" dirty="0">
                <a:solidFill>
                  <a:srgbClr val="FFFFCC"/>
                </a:solidFill>
                <a:latin typeface="幼圆" pitchFamily="49" charset="-122"/>
              </a:rPr>
              <a:t>的结点个数为</a:t>
            </a:r>
            <a:r>
              <a:rPr lang="en-US" altLang="zh-CN" dirty="0">
                <a:solidFill>
                  <a:srgbClr val="FFFFCC"/>
                </a:solidFill>
                <a:latin typeface="幼圆" pitchFamily="49" charset="-122"/>
              </a:rPr>
              <a:t>0</a:t>
            </a:r>
            <a:r>
              <a:rPr lang="zh-CN" altLang="en-US" dirty="0">
                <a:solidFill>
                  <a:srgbClr val="FFFFCC"/>
                </a:solidFill>
                <a:latin typeface="幼圆" pitchFamily="49" charset="-122"/>
              </a:rPr>
              <a:t>。</a:t>
            </a:r>
          </a:p>
          <a:p>
            <a:pPr>
              <a:lnSpc>
                <a:spcPct val="115000"/>
              </a:lnSpc>
            </a:pPr>
            <a:endParaRPr lang="zh-CN" altLang="en-US" dirty="0">
              <a:solidFill>
                <a:srgbClr val="FFFFFF"/>
              </a:solidFill>
              <a:latin typeface="幼圆" pitchFamily="49" charset="-122"/>
            </a:endParaRPr>
          </a:p>
          <a:p>
            <a:pPr>
              <a:lnSpc>
                <a:spcPct val="115000"/>
              </a:lnSpc>
            </a:pPr>
            <a:r>
              <a:rPr lang="zh-CN" altLang="en-US" dirty="0">
                <a:solidFill>
                  <a:srgbClr val="FFFFFF"/>
                </a:solidFill>
                <a:latin typeface="幼圆" pitchFamily="49" charset="-122"/>
              </a:rPr>
              <a:t>所以：</a:t>
            </a:r>
            <a:r>
              <a:rPr lang="en-US" altLang="zh-CN" dirty="0">
                <a:solidFill>
                  <a:srgbClr val="FFFFFF"/>
                </a:solidFill>
                <a:latin typeface="幼圆" pitchFamily="49" charset="-122"/>
              </a:rPr>
              <a:t>2n0=701-1</a:t>
            </a:r>
            <a:r>
              <a:rPr lang="zh-CN" altLang="en-US" dirty="0">
                <a:solidFill>
                  <a:srgbClr val="FFFFFF"/>
                </a:solidFill>
                <a:latin typeface="幼圆" pitchFamily="49" charset="-122"/>
              </a:rPr>
              <a:t>，即 </a:t>
            </a:r>
            <a:r>
              <a:rPr lang="en-US" altLang="zh-CN" dirty="0">
                <a:solidFill>
                  <a:srgbClr val="FFFFFF"/>
                </a:solidFill>
                <a:latin typeface="幼圆" pitchFamily="49" charset="-122"/>
              </a:rPr>
              <a:t>n0=350</a:t>
            </a:r>
            <a:r>
              <a:rPr lang="zh-CN" altLang="en-US" dirty="0">
                <a:solidFill>
                  <a:srgbClr val="FFFFFF"/>
                </a:solidFill>
                <a:latin typeface="幼圆" pitchFamily="49" charset="-122"/>
              </a:rPr>
              <a:t>。</a:t>
            </a:r>
          </a:p>
        </p:txBody>
      </p:sp>
      <p:sp>
        <p:nvSpPr>
          <p:cNvPr id="36872" name="TextBox 1"/>
          <p:cNvSpPr txBox="1">
            <a:spLocks noChangeArrowheads="1"/>
          </p:cNvSpPr>
          <p:nvPr/>
        </p:nvSpPr>
        <p:spPr bwMode="auto">
          <a:xfrm>
            <a:off x="381000" y="381000"/>
            <a:ext cx="20574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200">
                <a:solidFill>
                  <a:srgbClr val="FFFFCC"/>
                </a:solidFill>
                <a:latin typeface="幼圆" pitchFamily="49" charset="-122"/>
              </a:rPr>
              <a:t>经典例题</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8135"/>
                                        </p:tgtEl>
                                        <p:attrNameLst>
                                          <p:attrName>style.visibility</p:attrName>
                                        </p:attrNameLst>
                                      </p:cBhvr>
                                      <p:to>
                                        <p:strVal val="visible"/>
                                      </p:to>
                                    </p:set>
                                    <p:anim calcmode="lin" valueType="num">
                                      <p:cBhvr additive="base">
                                        <p:cTn id="7" dur="1000" fill="hold"/>
                                        <p:tgtEl>
                                          <p:spTgt spid="48135"/>
                                        </p:tgtEl>
                                        <p:attrNameLst>
                                          <p:attrName>ppt_x</p:attrName>
                                        </p:attrNameLst>
                                      </p:cBhvr>
                                      <p:tavLst>
                                        <p:tav tm="0">
                                          <p:val>
                                            <p:strVal val="1+#ppt_w/2"/>
                                          </p:val>
                                        </p:tav>
                                        <p:tav tm="100000">
                                          <p:val>
                                            <p:strVal val="#ppt_x"/>
                                          </p:val>
                                        </p:tav>
                                      </p:tavLst>
                                    </p:anim>
                                    <p:anim calcmode="lin" valueType="num">
                                      <p:cBhvr additive="base">
                                        <p:cTn id="8" dur="1000" fill="hold"/>
                                        <p:tgtEl>
                                          <p:spTgt spid="481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20" name="页脚占位符 2"/>
          <p:cNvSpPr>
            <a:spLocks noGrp="1"/>
          </p:cNvSpPr>
          <p:nvPr>
            <p:ph type="ftr" sz="quarter" idx="11"/>
          </p:nvPr>
        </p:nvSpPr>
        <p:spPr/>
        <p:txBody>
          <a:bodyPr/>
          <a:lstStyle/>
          <a:p>
            <a:pPr>
              <a:defRPr/>
            </a:pPr>
            <a:r>
              <a:rPr lang="en-US" altLang="zh-CN" dirty="0"/>
              <a:t>二级公共基础知识</a:t>
            </a:r>
          </a:p>
        </p:txBody>
      </p:sp>
      <p:sp>
        <p:nvSpPr>
          <p:cNvPr id="21" name="灯片编号占位符 3"/>
          <p:cNvSpPr>
            <a:spLocks noGrp="1"/>
          </p:cNvSpPr>
          <p:nvPr>
            <p:ph type="sldNum" sz="quarter" idx="12"/>
          </p:nvPr>
        </p:nvSpPr>
        <p:spPr/>
        <p:txBody>
          <a:bodyPr/>
          <a:lstStyle/>
          <a:p>
            <a:pPr>
              <a:defRPr/>
            </a:pPr>
            <a:fld id="{F81AE6CE-983F-444A-AB3B-99E9E5E56872}" type="slidenum">
              <a:rPr lang="en-US" altLang="zh-CN"/>
              <a:pPr>
                <a:defRPr/>
              </a:pPr>
              <a:t>37</a:t>
            </a:fld>
            <a:endParaRPr lang="en-US" altLang="zh-CN" dirty="0"/>
          </a:p>
        </p:txBody>
      </p:sp>
      <p:sp>
        <p:nvSpPr>
          <p:cNvPr id="37893" name="Rectangle 4"/>
          <p:cNvSpPr>
            <a:spLocks noChangeArrowheads="1"/>
          </p:cNvSpPr>
          <p:nvPr/>
        </p:nvSpPr>
        <p:spPr bwMode="auto">
          <a:xfrm>
            <a:off x="295275" y="971550"/>
            <a:ext cx="2714625" cy="427037"/>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200" dirty="0">
                <a:solidFill>
                  <a:srgbClr val="FFFFCC"/>
                </a:solidFill>
                <a:latin typeface="幼圆" pitchFamily="49" charset="-122"/>
              </a:rPr>
              <a:t>6</a:t>
            </a:r>
            <a:r>
              <a:rPr lang="zh-CN" altLang="en-US" sz="2200" dirty="0">
                <a:solidFill>
                  <a:srgbClr val="FFFFCC"/>
                </a:solidFill>
                <a:latin typeface="幼圆" pitchFamily="49" charset="-122"/>
              </a:rPr>
              <a:t>、二叉树的遍历： </a:t>
            </a:r>
          </a:p>
        </p:txBody>
      </p:sp>
      <p:sp>
        <p:nvSpPr>
          <p:cNvPr id="49186" name="Text Box 34"/>
          <p:cNvSpPr txBox="1">
            <a:spLocks noChangeArrowheads="1"/>
          </p:cNvSpPr>
          <p:nvPr/>
        </p:nvSpPr>
        <p:spPr bwMode="auto">
          <a:xfrm>
            <a:off x="381000" y="1524000"/>
            <a:ext cx="82296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000" dirty="0">
                <a:solidFill>
                  <a:srgbClr val="FFFF00"/>
                </a:solidFill>
                <a:latin typeface="Arial Black" pitchFamily="34" charset="0"/>
              </a:rPr>
              <a:t>二叉树的遍历</a:t>
            </a:r>
            <a:r>
              <a:rPr lang="zh-CN" altLang="en-US" sz="2000" b="0" dirty="0">
                <a:solidFill>
                  <a:srgbClr val="FFFFCC"/>
                </a:solidFill>
                <a:latin typeface="幼圆" pitchFamily="49" charset="-122"/>
              </a:rPr>
              <a:t>是指不重复地访问二叉树中的所有结点。</a:t>
            </a:r>
            <a:endParaRPr lang="en-US" altLang="zh-CN" sz="2000" b="0" dirty="0">
              <a:solidFill>
                <a:srgbClr val="FFFFCC"/>
              </a:solidFill>
              <a:latin typeface="幼圆" pitchFamily="49" charset="-122"/>
            </a:endParaRPr>
          </a:p>
          <a:p>
            <a:pPr>
              <a:spcBef>
                <a:spcPct val="50000"/>
              </a:spcBef>
            </a:pPr>
            <a:r>
              <a:rPr lang="zh-CN" altLang="en-US" sz="2000" dirty="0">
                <a:solidFill>
                  <a:schemeClr val="bg1"/>
                </a:solidFill>
                <a:latin typeface="宋体" pitchFamily="2" charset="-122"/>
              </a:rPr>
              <a:t>二叉树由</a:t>
            </a:r>
            <a:r>
              <a:rPr lang="zh-CN" altLang="en-US" sz="2000" dirty="0">
                <a:solidFill>
                  <a:srgbClr val="FF0000"/>
                </a:solidFill>
                <a:latin typeface="宋体" pitchFamily="2" charset="-122"/>
              </a:rPr>
              <a:t>根</a:t>
            </a:r>
            <a:r>
              <a:rPr lang="zh-CN" altLang="en-US" sz="2000" dirty="0">
                <a:solidFill>
                  <a:schemeClr val="bg1"/>
                </a:solidFill>
                <a:latin typeface="宋体" pitchFamily="2" charset="-122"/>
              </a:rPr>
              <a:t>、</a:t>
            </a:r>
            <a:r>
              <a:rPr lang="zh-CN" altLang="en-US" sz="2000" dirty="0">
                <a:solidFill>
                  <a:schemeClr val="bg1"/>
                </a:solidFill>
              </a:rPr>
              <a:t>左子树、</a:t>
            </a:r>
            <a:r>
              <a:rPr lang="zh-CN" altLang="en-US" sz="2000" dirty="0">
                <a:solidFill>
                  <a:schemeClr val="hlink"/>
                </a:solidFill>
              </a:rPr>
              <a:t>右子树</a:t>
            </a:r>
            <a:r>
              <a:rPr lang="zh-CN" altLang="en-US" sz="2000" dirty="0">
                <a:solidFill>
                  <a:schemeClr val="bg1"/>
                </a:solidFill>
              </a:rPr>
              <a:t>三部分组成</a:t>
            </a:r>
          </a:p>
          <a:p>
            <a:pPr>
              <a:spcBef>
                <a:spcPct val="50000"/>
              </a:spcBef>
            </a:pPr>
            <a:r>
              <a:rPr lang="zh-CN" altLang="en-US" sz="2000" dirty="0">
                <a:solidFill>
                  <a:schemeClr val="tx2"/>
                </a:solidFill>
                <a:latin typeface="宋体" pitchFamily="2" charset="-122"/>
                <a:ea typeface="黑体" pitchFamily="49" charset="-122"/>
              </a:rPr>
              <a:t> </a:t>
            </a:r>
            <a:r>
              <a:rPr lang="zh-CN" altLang="en-US" sz="2000" dirty="0">
                <a:solidFill>
                  <a:schemeClr val="bg1"/>
                </a:solidFill>
                <a:latin typeface="宋体" pitchFamily="2" charset="-122"/>
                <a:ea typeface="黑体" pitchFamily="49" charset="-122"/>
              </a:rPr>
              <a:t>二叉树的遍历可以分解为：访问</a:t>
            </a:r>
            <a:r>
              <a:rPr lang="zh-CN" altLang="en-US" sz="2000" dirty="0">
                <a:solidFill>
                  <a:srgbClr val="FF0000"/>
                </a:solidFill>
                <a:latin typeface="宋体" pitchFamily="2" charset="-122"/>
                <a:ea typeface="黑体" pitchFamily="49" charset="-122"/>
              </a:rPr>
              <a:t>根</a:t>
            </a:r>
            <a:r>
              <a:rPr lang="zh-CN" altLang="en-US" sz="2000" dirty="0">
                <a:solidFill>
                  <a:srgbClr val="FFFFA5"/>
                </a:solidFill>
                <a:latin typeface="宋体" pitchFamily="2" charset="-122"/>
                <a:ea typeface="黑体" pitchFamily="49" charset="-122"/>
              </a:rPr>
              <a:t>，</a:t>
            </a:r>
            <a:r>
              <a:rPr lang="zh-CN" altLang="en-US" sz="2000" dirty="0">
                <a:solidFill>
                  <a:schemeClr val="bg1"/>
                </a:solidFill>
                <a:latin typeface="宋体" pitchFamily="2" charset="-122"/>
                <a:ea typeface="黑体" pitchFamily="49" charset="-122"/>
              </a:rPr>
              <a:t>遍历</a:t>
            </a:r>
            <a:r>
              <a:rPr lang="zh-CN" altLang="en-US" sz="2000" dirty="0">
                <a:solidFill>
                  <a:srgbClr val="FFFF00"/>
                </a:solidFill>
                <a:ea typeface="黑体" pitchFamily="49" charset="-122"/>
              </a:rPr>
              <a:t>左子树</a:t>
            </a:r>
            <a:r>
              <a:rPr lang="zh-CN" altLang="en-US" sz="2000" dirty="0">
                <a:solidFill>
                  <a:schemeClr val="bg1"/>
                </a:solidFill>
                <a:ea typeface="黑体" pitchFamily="49" charset="-122"/>
              </a:rPr>
              <a:t>和</a:t>
            </a:r>
            <a:r>
              <a:rPr lang="zh-CN" altLang="en-US" sz="2000" dirty="0">
                <a:solidFill>
                  <a:schemeClr val="bg1"/>
                </a:solidFill>
                <a:latin typeface="宋体" pitchFamily="2" charset="-122"/>
                <a:ea typeface="黑体" pitchFamily="49" charset="-122"/>
              </a:rPr>
              <a:t>遍历</a:t>
            </a:r>
            <a:r>
              <a:rPr lang="zh-CN" altLang="en-US" sz="2000" dirty="0">
                <a:solidFill>
                  <a:schemeClr val="tx2"/>
                </a:solidFill>
                <a:ea typeface="黑体" pitchFamily="49" charset="-122"/>
              </a:rPr>
              <a:t>右子树</a:t>
            </a:r>
          </a:p>
          <a:p>
            <a:pPr eaLnBrk="1" hangingPunct="1"/>
            <a:endParaRPr lang="en-US" altLang="zh-CN" sz="2000" b="0" dirty="0">
              <a:solidFill>
                <a:srgbClr val="FFFFCC"/>
              </a:solidFill>
              <a:latin typeface="幼圆" pitchFamily="49" charset="-122"/>
            </a:endParaRPr>
          </a:p>
        </p:txBody>
      </p:sp>
      <p:sp>
        <p:nvSpPr>
          <p:cNvPr id="2" name="矩形 1"/>
          <p:cNvSpPr/>
          <p:nvPr/>
        </p:nvSpPr>
        <p:spPr>
          <a:xfrm>
            <a:off x="457200" y="3011775"/>
            <a:ext cx="3048000" cy="2169825"/>
          </a:xfrm>
          <a:prstGeom prst="rect">
            <a:avLst/>
          </a:prstGeom>
        </p:spPr>
        <p:txBody>
          <a:bodyPr wrap="square">
            <a:spAutoFit/>
          </a:bodyPr>
          <a:lstStyle/>
          <a:p>
            <a:pPr eaLnBrk="0" hangingPunct="0">
              <a:spcBef>
                <a:spcPct val="50000"/>
              </a:spcBef>
            </a:pPr>
            <a:r>
              <a:rPr kumimoji="1" lang="zh-CN" altLang="en-US" dirty="0">
                <a:solidFill>
                  <a:schemeClr val="bg1"/>
                </a:solidFill>
                <a:latin typeface="宋体" pitchFamily="2" charset="-122"/>
              </a:rPr>
              <a:t>令：</a:t>
            </a:r>
            <a:r>
              <a:rPr kumimoji="1" lang="en-US" altLang="zh-CN" dirty="0">
                <a:solidFill>
                  <a:srgbClr val="FFFF00"/>
                </a:solidFill>
                <a:latin typeface="宋体" pitchFamily="2" charset="-122"/>
              </a:rPr>
              <a:t>L</a:t>
            </a:r>
            <a:r>
              <a:rPr kumimoji="1" lang="en-US" altLang="zh-CN" dirty="0">
                <a:solidFill>
                  <a:schemeClr val="bg1"/>
                </a:solidFill>
                <a:latin typeface="宋体" pitchFamily="2" charset="-122"/>
              </a:rPr>
              <a:t>：</a:t>
            </a:r>
            <a:r>
              <a:rPr kumimoji="1" lang="zh-CN" altLang="en-US" dirty="0">
                <a:solidFill>
                  <a:schemeClr val="bg1"/>
                </a:solidFill>
                <a:latin typeface="宋体" pitchFamily="2" charset="-122"/>
              </a:rPr>
              <a:t>遍历左子树</a:t>
            </a:r>
            <a:br>
              <a:rPr kumimoji="1" lang="zh-CN" altLang="en-US" dirty="0">
                <a:solidFill>
                  <a:schemeClr val="bg1"/>
                </a:solidFill>
                <a:latin typeface="宋体" pitchFamily="2" charset="-122"/>
              </a:rPr>
            </a:br>
            <a:r>
              <a:rPr kumimoji="1" lang="zh-CN" altLang="en-US" dirty="0">
                <a:solidFill>
                  <a:schemeClr val="bg1"/>
                </a:solidFill>
                <a:latin typeface="宋体" pitchFamily="2" charset="-122"/>
              </a:rPr>
              <a:t>    </a:t>
            </a:r>
            <a:r>
              <a:rPr kumimoji="1" lang="en-US" altLang="zh-CN" dirty="0">
                <a:solidFill>
                  <a:srgbClr val="FF0000"/>
                </a:solidFill>
                <a:latin typeface="宋体" pitchFamily="2" charset="-122"/>
              </a:rPr>
              <a:t>D</a:t>
            </a:r>
            <a:r>
              <a:rPr kumimoji="1" lang="en-US" altLang="zh-CN" dirty="0">
                <a:solidFill>
                  <a:schemeClr val="bg1"/>
                </a:solidFill>
                <a:latin typeface="宋体" pitchFamily="2" charset="-122"/>
              </a:rPr>
              <a:t>：</a:t>
            </a:r>
            <a:r>
              <a:rPr kumimoji="1" lang="zh-CN" altLang="en-US" dirty="0">
                <a:solidFill>
                  <a:schemeClr val="bg1"/>
                </a:solidFill>
                <a:latin typeface="宋体" pitchFamily="2" charset="-122"/>
              </a:rPr>
              <a:t>访问根结点</a:t>
            </a:r>
            <a:br>
              <a:rPr kumimoji="1" lang="zh-CN" altLang="en-US" dirty="0">
                <a:solidFill>
                  <a:schemeClr val="bg1"/>
                </a:solidFill>
                <a:latin typeface="宋体" pitchFamily="2" charset="-122"/>
              </a:rPr>
            </a:br>
            <a:r>
              <a:rPr kumimoji="1" lang="zh-CN" altLang="en-US" dirty="0">
                <a:solidFill>
                  <a:schemeClr val="bg1"/>
                </a:solidFill>
                <a:latin typeface="宋体" pitchFamily="2" charset="-122"/>
              </a:rPr>
              <a:t>    </a:t>
            </a:r>
            <a:r>
              <a:rPr kumimoji="1" lang="en-US" altLang="zh-CN" dirty="0">
                <a:solidFill>
                  <a:schemeClr val="tx2"/>
                </a:solidFill>
                <a:latin typeface="宋体" pitchFamily="2" charset="-122"/>
              </a:rPr>
              <a:t>R</a:t>
            </a:r>
            <a:r>
              <a:rPr kumimoji="1" lang="en-US" altLang="zh-CN" dirty="0">
                <a:solidFill>
                  <a:schemeClr val="bg1"/>
                </a:solidFill>
                <a:latin typeface="宋体" pitchFamily="2" charset="-122"/>
              </a:rPr>
              <a:t>：</a:t>
            </a:r>
            <a:r>
              <a:rPr kumimoji="1" lang="zh-CN" altLang="en-US" dirty="0">
                <a:solidFill>
                  <a:schemeClr val="bg1"/>
                </a:solidFill>
                <a:latin typeface="宋体" pitchFamily="2" charset="-122"/>
              </a:rPr>
              <a:t>遍历右子树</a:t>
            </a:r>
          </a:p>
          <a:p>
            <a:pPr eaLnBrk="0" hangingPunct="0">
              <a:spcBef>
                <a:spcPct val="50000"/>
              </a:spcBef>
            </a:pPr>
            <a:r>
              <a:rPr kumimoji="1" lang="zh-CN" altLang="en-US" dirty="0">
                <a:solidFill>
                  <a:srgbClr val="FFFFA5"/>
                </a:solidFill>
                <a:latin typeface="宋体" pitchFamily="2" charset="-122"/>
              </a:rPr>
              <a:t>   </a:t>
            </a:r>
            <a:r>
              <a:rPr kumimoji="1" lang="zh-CN" altLang="en-US" dirty="0">
                <a:solidFill>
                  <a:schemeClr val="bg1"/>
                </a:solidFill>
                <a:latin typeface="宋体" pitchFamily="2" charset="-122"/>
              </a:rPr>
              <a:t>有六种遍历方法：</a:t>
            </a:r>
          </a:p>
          <a:p>
            <a:pPr eaLnBrk="0" hangingPunct="0">
              <a:spcBef>
                <a:spcPct val="50000"/>
              </a:spcBef>
            </a:pPr>
            <a:r>
              <a:rPr kumimoji="1" lang="en-US" altLang="zh-CN" dirty="0">
                <a:solidFill>
                  <a:srgbClr val="FFFFA5"/>
                </a:solidFill>
                <a:latin typeface="宋体" pitchFamily="2" charset="-122"/>
              </a:rPr>
              <a:t>   </a:t>
            </a:r>
            <a:r>
              <a:rPr kumimoji="1" lang="en-US" altLang="zh-CN" dirty="0">
                <a:solidFill>
                  <a:srgbClr val="FF0000"/>
                </a:solidFill>
                <a:latin typeface="宋体" pitchFamily="2" charset="-122"/>
              </a:rPr>
              <a:t>D</a:t>
            </a:r>
            <a:r>
              <a:rPr kumimoji="1" lang="en-US" altLang="zh-CN" dirty="0">
                <a:solidFill>
                  <a:srgbClr val="FFFF00"/>
                </a:solidFill>
                <a:latin typeface="宋体" pitchFamily="2" charset="-122"/>
              </a:rPr>
              <a:t>L</a:t>
            </a:r>
            <a:r>
              <a:rPr kumimoji="1" lang="en-US" altLang="zh-CN" dirty="0">
                <a:solidFill>
                  <a:schemeClr val="tx2"/>
                </a:solidFill>
                <a:latin typeface="宋体" pitchFamily="2" charset="-122"/>
              </a:rPr>
              <a:t>R</a:t>
            </a:r>
            <a:r>
              <a:rPr kumimoji="1" lang="en-US" altLang="zh-CN" dirty="0">
                <a:solidFill>
                  <a:srgbClr val="FFFFA5"/>
                </a:solidFill>
                <a:latin typeface="宋体" pitchFamily="2" charset="-122"/>
              </a:rPr>
              <a:t>，</a:t>
            </a:r>
            <a:r>
              <a:rPr kumimoji="1" lang="en-US" altLang="zh-CN" dirty="0">
                <a:solidFill>
                  <a:srgbClr val="FFFF00"/>
                </a:solidFill>
                <a:latin typeface="宋体" pitchFamily="2" charset="-122"/>
              </a:rPr>
              <a:t>L</a:t>
            </a:r>
            <a:r>
              <a:rPr kumimoji="1" lang="en-US" altLang="zh-CN" dirty="0">
                <a:solidFill>
                  <a:srgbClr val="FF0000"/>
                </a:solidFill>
                <a:latin typeface="宋体" pitchFamily="2" charset="-122"/>
              </a:rPr>
              <a:t>D</a:t>
            </a:r>
            <a:r>
              <a:rPr kumimoji="1" lang="en-US" altLang="zh-CN" dirty="0">
                <a:solidFill>
                  <a:schemeClr val="tx2"/>
                </a:solidFill>
                <a:latin typeface="宋体" pitchFamily="2" charset="-122"/>
              </a:rPr>
              <a:t>R</a:t>
            </a:r>
            <a:r>
              <a:rPr kumimoji="1" lang="en-US" altLang="zh-CN" dirty="0">
                <a:solidFill>
                  <a:srgbClr val="FFFFA5"/>
                </a:solidFill>
                <a:latin typeface="宋体" pitchFamily="2" charset="-122"/>
              </a:rPr>
              <a:t>，</a:t>
            </a:r>
            <a:r>
              <a:rPr kumimoji="1" lang="en-US" altLang="zh-CN" dirty="0">
                <a:solidFill>
                  <a:srgbClr val="FFFF00"/>
                </a:solidFill>
                <a:latin typeface="宋体" pitchFamily="2" charset="-122"/>
              </a:rPr>
              <a:t>L</a:t>
            </a:r>
            <a:r>
              <a:rPr kumimoji="1" lang="en-US" altLang="zh-CN" dirty="0">
                <a:solidFill>
                  <a:schemeClr val="tx2"/>
                </a:solidFill>
                <a:latin typeface="宋体" pitchFamily="2" charset="-122"/>
              </a:rPr>
              <a:t>R</a:t>
            </a:r>
            <a:r>
              <a:rPr kumimoji="1" lang="en-US" altLang="zh-CN" dirty="0">
                <a:solidFill>
                  <a:srgbClr val="FF0000"/>
                </a:solidFill>
                <a:latin typeface="宋体" pitchFamily="2" charset="-122"/>
              </a:rPr>
              <a:t>D</a:t>
            </a:r>
            <a:r>
              <a:rPr kumimoji="1" lang="en-US" altLang="zh-CN" dirty="0">
                <a:solidFill>
                  <a:srgbClr val="FFFFA5"/>
                </a:solidFill>
                <a:latin typeface="宋体" pitchFamily="2" charset="-122"/>
              </a:rPr>
              <a:t>，</a:t>
            </a:r>
          </a:p>
          <a:p>
            <a:pPr eaLnBrk="0" hangingPunct="0">
              <a:spcBef>
                <a:spcPct val="50000"/>
              </a:spcBef>
            </a:pPr>
            <a:r>
              <a:rPr kumimoji="1" lang="en-US" altLang="zh-CN" dirty="0">
                <a:solidFill>
                  <a:srgbClr val="FFFFA5"/>
                </a:solidFill>
                <a:latin typeface="宋体" pitchFamily="2" charset="-122"/>
              </a:rPr>
              <a:t>   </a:t>
            </a:r>
            <a:r>
              <a:rPr kumimoji="1" lang="en-US" altLang="zh-CN" dirty="0">
                <a:solidFill>
                  <a:srgbClr val="FF0000"/>
                </a:solidFill>
                <a:latin typeface="宋体" pitchFamily="2" charset="-122"/>
              </a:rPr>
              <a:t>D</a:t>
            </a:r>
            <a:r>
              <a:rPr kumimoji="1" lang="en-US" altLang="zh-CN" dirty="0">
                <a:solidFill>
                  <a:schemeClr val="tx2"/>
                </a:solidFill>
                <a:latin typeface="宋体" pitchFamily="2" charset="-122"/>
              </a:rPr>
              <a:t>R</a:t>
            </a:r>
            <a:r>
              <a:rPr kumimoji="1" lang="en-US" altLang="zh-CN" dirty="0">
                <a:solidFill>
                  <a:srgbClr val="FFFF00"/>
                </a:solidFill>
                <a:latin typeface="宋体" pitchFamily="2" charset="-122"/>
              </a:rPr>
              <a:t>L</a:t>
            </a:r>
            <a:r>
              <a:rPr kumimoji="1" lang="en-US" altLang="zh-CN" dirty="0">
                <a:solidFill>
                  <a:srgbClr val="FFFFA5"/>
                </a:solidFill>
                <a:latin typeface="宋体" pitchFamily="2" charset="-122"/>
              </a:rPr>
              <a:t>，</a:t>
            </a:r>
            <a:r>
              <a:rPr kumimoji="1" lang="en-US" altLang="zh-CN" dirty="0">
                <a:solidFill>
                  <a:schemeClr val="tx2"/>
                </a:solidFill>
                <a:latin typeface="宋体" pitchFamily="2" charset="-122"/>
              </a:rPr>
              <a:t>R</a:t>
            </a:r>
            <a:r>
              <a:rPr kumimoji="1" lang="en-US" altLang="zh-CN" dirty="0">
                <a:solidFill>
                  <a:srgbClr val="FF0000"/>
                </a:solidFill>
                <a:latin typeface="宋体" pitchFamily="2" charset="-122"/>
              </a:rPr>
              <a:t>D</a:t>
            </a:r>
            <a:r>
              <a:rPr kumimoji="1" lang="en-US" altLang="zh-CN" dirty="0">
                <a:solidFill>
                  <a:srgbClr val="FFFF00"/>
                </a:solidFill>
                <a:latin typeface="宋体" pitchFamily="2" charset="-122"/>
              </a:rPr>
              <a:t>L</a:t>
            </a:r>
            <a:r>
              <a:rPr kumimoji="1" lang="en-US" altLang="zh-CN" dirty="0">
                <a:solidFill>
                  <a:srgbClr val="FFFFA5"/>
                </a:solidFill>
                <a:latin typeface="宋体" pitchFamily="2" charset="-122"/>
              </a:rPr>
              <a:t>，</a:t>
            </a:r>
            <a:r>
              <a:rPr kumimoji="1" lang="en-US" altLang="zh-CN" dirty="0">
                <a:solidFill>
                  <a:schemeClr val="tx2"/>
                </a:solidFill>
                <a:latin typeface="宋体" pitchFamily="2" charset="-122"/>
              </a:rPr>
              <a:t>R</a:t>
            </a:r>
            <a:r>
              <a:rPr kumimoji="1" lang="en-US" altLang="zh-CN" dirty="0">
                <a:solidFill>
                  <a:srgbClr val="FFFF00"/>
                </a:solidFill>
                <a:latin typeface="宋体" pitchFamily="2" charset="-122"/>
              </a:rPr>
              <a:t>L</a:t>
            </a:r>
            <a:r>
              <a:rPr kumimoji="1" lang="en-US" altLang="zh-CN" dirty="0">
                <a:solidFill>
                  <a:srgbClr val="FF0000"/>
                </a:solidFill>
                <a:latin typeface="宋体" pitchFamily="2" charset="-122"/>
              </a:rPr>
              <a:t>D</a:t>
            </a:r>
          </a:p>
        </p:txBody>
      </p:sp>
      <p:grpSp>
        <p:nvGrpSpPr>
          <p:cNvPr id="24" name="Group 98"/>
          <p:cNvGrpSpPr>
            <a:grpSpLocks/>
          </p:cNvGrpSpPr>
          <p:nvPr/>
        </p:nvGrpSpPr>
        <p:grpSpPr bwMode="auto">
          <a:xfrm>
            <a:off x="4801710" y="2819400"/>
            <a:ext cx="4089401" cy="2683209"/>
            <a:chOff x="2848" y="1344"/>
            <a:chExt cx="2576" cy="1754"/>
          </a:xfrm>
        </p:grpSpPr>
        <p:grpSp>
          <p:nvGrpSpPr>
            <p:cNvPr id="25" name="Group 99"/>
            <p:cNvGrpSpPr>
              <a:grpSpLocks/>
            </p:cNvGrpSpPr>
            <p:nvPr/>
          </p:nvGrpSpPr>
          <p:grpSpPr bwMode="auto">
            <a:xfrm>
              <a:off x="3816" y="1344"/>
              <a:ext cx="535" cy="404"/>
              <a:chOff x="311" y="2496"/>
              <a:chExt cx="575" cy="475"/>
            </a:xfrm>
          </p:grpSpPr>
          <p:sp>
            <p:nvSpPr>
              <p:cNvPr id="50" name="Oval 100"/>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 name="Text Box 101"/>
              <p:cNvSpPr txBox="1">
                <a:spLocks noChangeArrowheads="1"/>
              </p:cNvSpPr>
              <p:nvPr/>
            </p:nvSpPr>
            <p:spPr bwMode="auto">
              <a:xfrm>
                <a:off x="311"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a:solidFill>
                      <a:srgbClr val="000000"/>
                    </a:solidFill>
                    <a:latin typeface="黑体" pitchFamily="49" charset="-122"/>
                    <a:ea typeface="黑体" pitchFamily="49" charset="-122"/>
                  </a:rPr>
                  <a:t> </a:t>
                </a:r>
                <a:r>
                  <a:rPr lang="en-US" altLang="zh-CN" sz="3600" b="1">
                    <a:solidFill>
                      <a:srgbClr val="000000"/>
                    </a:solidFill>
                    <a:latin typeface="黑体" pitchFamily="49" charset="-122"/>
                    <a:ea typeface="黑体" pitchFamily="49" charset="-122"/>
                  </a:rPr>
                  <a:t>A</a:t>
                </a:r>
              </a:p>
            </p:txBody>
          </p:sp>
        </p:grpSp>
        <p:grpSp>
          <p:nvGrpSpPr>
            <p:cNvPr id="26" name="Group 102"/>
            <p:cNvGrpSpPr>
              <a:grpSpLocks/>
            </p:cNvGrpSpPr>
            <p:nvPr/>
          </p:nvGrpSpPr>
          <p:grpSpPr bwMode="auto">
            <a:xfrm>
              <a:off x="4889" y="2161"/>
              <a:ext cx="535" cy="404"/>
              <a:chOff x="4321" y="2592"/>
              <a:chExt cx="575" cy="475"/>
            </a:xfrm>
          </p:grpSpPr>
          <p:sp>
            <p:nvSpPr>
              <p:cNvPr id="48" name="Oval 103"/>
              <p:cNvSpPr>
                <a:spLocks noChangeArrowheads="1"/>
              </p:cNvSpPr>
              <p:nvPr/>
            </p:nvSpPr>
            <p:spPr bwMode="auto">
              <a:xfrm>
                <a:off x="4404" y="2675"/>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Text Box 104"/>
              <p:cNvSpPr txBox="1">
                <a:spLocks noChangeArrowheads="1"/>
              </p:cNvSpPr>
              <p:nvPr/>
            </p:nvSpPr>
            <p:spPr bwMode="auto">
              <a:xfrm>
                <a:off x="4321" y="2592"/>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F</a:t>
                </a:r>
              </a:p>
            </p:txBody>
          </p:sp>
        </p:grpSp>
        <p:grpSp>
          <p:nvGrpSpPr>
            <p:cNvPr id="27" name="Group 105"/>
            <p:cNvGrpSpPr>
              <a:grpSpLocks/>
            </p:cNvGrpSpPr>
            <p:nvPr/>
          </p:nvGrpSpPr>
          <p:grpSpPr bwMode="auto">
            <a:xfrm>
              <a:off x="3250" y="2694"/>
              <a:ext cx="536" cy="404"/>
              <a:chOff x="310" y="2496"/>
              <a:chExt cx="575" cy="475"/>
            </a:xfrm>
          </p:grpSpPr>
          <p:sp>
            <p:nvSpPr>
              <p:cNvPr id="46" name="Oval 106"/>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 name="Text Box 107"/>
              <p:cNvSpPr txBox="1">
                <a:spLocks noChangeArrowheads="1"/>
              </p:cNvSpPr>
              <p:nvPr/>
            </p:nvSpPr>
            <p:spPr bwMode="auto">
              <a:xfrm>
                <a:off x="310"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G</a:t>
                </a:r>
              </a:p>
            </p:txBody>
          </p:sp>
        </p:grpSp>
        <p:grpSp>
          <p:nvGrpSpPr>
            <p:cNvPr id="28" name="Group 108"/>
            <p:cNvGrpSpPr>
              <a:grpSpLocks/>
            </p:cNvGrpSpPr>
            <p:nvPr/>
          </p:nvGrpSpPr>
          <p:grpSpPr bwMode="auto">
            <a:xfrm>
              <a:off x="3609" y="2244"/>
              <a:ext cx="535" cy="404"/>
              <a:chOff x="311" y="2495"/>
              <a:chExt cx="575" cy="475"/>
            </a:xfrm>
          </p:grpSpPr>
          <p:sp>
            <p:nvSpPr>
              <p:cNvPr id="44" name="Oval 109"/>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 name="Text Box 110"/>
              <p:cNvSpPr txBox="1">
                <a:spLocks noChangeArrowheads="1"/>
              </p:cNvSpPr>
              <p:nvPr/>
            </p:nvSpPr>
            <p:spPr bwMode="auto">
              <a:xfrm>
                <a:off x="311" y="2495"/>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a:solidFill>
                      <a:srgbClr val="000000"/>
                    </a:solidFill>
                    <a:latin typeface="黑体" pitchFamily="49" charset="-122"/>
                    <a:ea typeface="黑体" pitchFamily="49" charset="-122"/>
                  </a:rPr>
                  <a:t> </a:t>
                </a:r>
                <a:r>
                  <a:rPr lang="en-US" altLang="zh-CN" sz="3600" b="1">
                    <a:solidFill>
                      <a:srgbClr val="000000"/>
                    </a:solidFill>
                    <a:latin typeface="黑体" pitchFamily="49" charset="-122"/>
                    <a:ea typeface="黑体" pitchFamily="49" charset="-122"/>
                  </a:rPr>
                  <a:t>E</a:t>
                </a:r>
              </a:p>
            </p:txBody>
          </p:sp>
        </p:grpSp>
        <p:grpSp>
          <p:nvGrpSpPr>
            <p:cNvPr id="29" name="Group 111"/>
            <p:cNvGrpSpPr>
              <a:grpSpLocks/>
            </p:cNvGrpSpPr>
            <p:nvPr/>
          </p:nvGrpSpPr>
          <p:grpSpPr bwMode="auto">
            <a:xfrm>
              <a:off x="2848" y="2244"/>
              <a:ext cx="535" cy="404"/>
              <a:chOff x="310" y="2495"/>
              <a:chExt cx="575" cy="475"/>
            </a:xfrm>
          </p:grpSpPr>
          <p:sp>
            <p:nvSpPr>
              <p:cNvPr id="42" name="Oval 112"/>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3" name="Text Box 113"/>
              <p:cNvSpPr txBox="1">
                <a:spLocks noChangeArrowheads="1"/>
              </p:cNvSpPr>
              <p:nvPr/>
            </p:nvSpPr>
            <p:spPr bwMode="auto">
              <a:xfrm>
                <a:off x="310" y="2495"/>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D</a:t>
                </a:r>
              </a:p>
            </p:txBody>
          </p:sp>
        </p:grpSp>
        <p:grpSp>
          <p:nvGrpSpPr>
            <p:cNvPr id="30" name="Group 114"/>
            <p:cNvGrpSpPr>
              <a:grpSpLocks/>
            </p:cNvGrpSpPr>
            <p:nvPr/>
          </p:nvGrpSpPr>
          <p:grpSpPr bwMode="auto">
            <a:xfrm>
              <a:off x="4456" y="1754"/>
              <a:ext cx="537" cy="404"/>
              <a:chOff x="309" y="2496"/>
              <a:chExt cx="577" cy="474"/>
            </a:xfrm>
          </p:grpSpPr>
          <p:sp>
            <p:nvSpPr>
              <p:cNvPr id="40" name="Oval 115"/>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 name="Text Box 116"/>
              <p:cNvSpPr txBox="1">
                <a:spLocks noChangeArrowheads="1"/>
              </p:cNvSpPr>
              <p:nvPr/>
            </p:nvSpPr>
            <p:spPr bwMode="auto">
              <a:xfrm>
                <a:off x="309" y="2496"/>
                <a:ext cx="577" cy="474"/>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a:solidFill>
                      <a:srgbClr val="000000"/>
                    </a:solidFill>
                    <a:latin typeface="黑体" pitchFamily="49" charset="-122"/>
                    <a:ea typeface="黑体" pitchFamily="49" charset="-122"/>
                  </a:rPr>
                  <a:t> </a:t>
                </a:r>
                <a:r>
                  <a:rPr lang="en-US" altLang="zh-CN" sz="3600" b="1">
                    <a:solidFill>
                      <a:srgbClr val="000000"/>
                    </a:solidFill>
                    <a:latin typeface="黑体" pitchFamily="49" charset="-122"/>
                    <a:ea typeface="黑体" pitchFamily="49" charset="-122"/>
                  </a:rPr>
                  <a:t>C</a:t>
                </a:r>
              </a:p>
            </p:txBody>
          </p:sp>
        </p:grpSp>
        <p:grpSp>
          <p:nvGrpSpPr>
            <p:cNvPr id="31" name="Group 117"/>
            <p:cNvGrpSpPr>
              <a:grpSpLocks/>
            </p:cNvGrpSpPr>
            <p:nvPr/>
          </p:nvGrpSpPr>
          <p:grpSpPr bwMode="auto">
            <a:xfrm>
              <a:off x="3250" y="1795"/>
              <a:ext cx="536" cy="404"/>
              <a:chOff x="310" y="2496"/>
              <a:chExt cx="575" cy="475"/>
            </a:xfrm>
          </p:grpSpPr>
          <p:sp>
            <p:nvSpPr>
              <p:cNvPr id="38" name="Oval 118"/>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 name="Text Box 119"/>
              <p:cNvSpPr txBox="1">
                <a:spLocks noChangeArrowheads="1"/>
              </p:cNvSpPr>
              <p:nvPr/>
            </p:nvSpPr>
            <p:spPr bwMode="auto">
              <a:xfrm>
                <a:off x="310"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B</a:t>
                </a:r>
              </a:p>
            </p:txBody>
          </p:sp>
        </p:grpSp>
        <p:sp>
          <p:nvSpPr>
            <p:cNvPr id="32" name="Line 120"/>
            <p:cNvSpPr>
              <a:spLocks noChangeShapeType="1"/>
            </p:cNvSpPr>
            <p:nvPr/>
          </p:nvSpPr>
          <p:spPr bwMode="auto">
            <a:xfrm flipH="1">
              <a:off x="3563" y="1632"/>
              <a:ext cx="358" cy="24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Line 121"/>
            <p:cNvSpPr>
              <a:spLocks noChangeShapeType="1"/>
            </p:cNvSpPr>
            <p:nvPr/>
          </p:nvSpPr>
          <p:spPr bwMode="auto">
            <a:xfrm>
              <a:off x="4189" y="1632"/>
              <a:ext cx="357" cy="243"/>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 name="Line 122"/>
            <p:cNvSpPr>
              <a:spLocks noChangeShapeType="1"/>
            </p:cNvSpPr>
            <p:nvPr/>
          </p:nvSpPr>
          <p:spPr bwMode="auto">
            <a:xfrm>
              <a:off x="3608" y="2122"/>
              <a:ext cx="223" cy="20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 name="Line 123"/>
            <p:cNvSpPr>
              <a:spLocks noChangeShapeType="1"/>
            </p:cNvSpPr>
            <p:nvPr/>
          </p:nvSpPr>
          <p:spPr bwMode="auto">
            <a:xfrm flipH="1">
              <a:off x="3518" y="2572"/>
              <a:ext cx="227" cy="204"/>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 name="Line 124"/>
            <p:cNvSpPr>
              <a:spLocks noChangeShapeType="1"/>
            </p:cNvSpPr>
            <p:nvPr/>
          </p:nvSpPr>
          <p:spPr bwMode="auto">
            <a:xfrm flipH="1">
              <a:off x="3116" y="2122"/>
              <a:ext cx="226" cy="20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 name="Line 125"/>
            <p:cNvSpPr>
              <a:spLocks noChangeShapeType="1"/>
            </p:cNvSpPr>
            <p:nvPr/>
          </p:nvSpPr>
          <p:spPr bwMode="auto">
            <a:xfrm>
              <a:off x="4815" y="2041"/>
              <a:ext cx="223" cy="204"/>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 name="矩形 2"/>
          <p:cNvSpPr/>
          <p:nvPr/>
        </p:nvSpPr>
        <p:spPr>
          <a:xfrm>
            <a:off x="457200" y="5604966"/>
            <a:ext cx="7821136" cy="646331"/>
          </a:xfrm>
          <a:prstGeom prst="rect">
            <a:avLst/>
          </a:prstGeom>
        </p:spPr>
        <p:txBody>
          <a:bodyPr wrap="square">
            <a:spAutoFit/>
          </a:bodyPr>
          <a:lstStyle/>
          <a:p>
            <a:pPr eaLnBrk="0" hangingPunct="0">
              <a:spcBef>
                <a:spcPct val="50000"/>
              </a:spcBef>
            </a:pPr>
            <a:r>
              <a:rPr kumimoji="1" lang="zh-CN" altLang="en-US" dirty="0">
                <a:solidFill>
                  <a:schemeClr val="bg1"/>
                </a:solidFill>
                <a:latin typeface="宋体" pitchFamily="2" charset="-122"/>
              </a:rPr>
              <a:t>约定先左后右,有三种遍历方法： </a:t>
            </a:r>
            <a:r>
              <a:rPr kumimoji="1" lang="en-US" altLang="zh-CN" dirty="0">
                <a:solidFill>
                  <a:srgbClr val="FF0000"/>
                </a:solidFill>
                <a:latin typeface="宋体" pitchFamily="2" charset="-122"/>
              </a:rPr>
              <a:t>D</a:t>
            </a:r>
            <a:r>
              <a:rPr kumimoji="1" lang="en-US" altLang="zh-CN" dirty="0">
                <a:solidFill>
                  <a:srgbClr val="FFFF00"/>
                </a:solidFill>
                <a:latin typeface="宋体" pitchFamily="2" charset="-122"/>
              </a:rPr>
              <a:t>L</a:t>
            </a:r>
            <a:r>
              <a:rPr kumimoji="1" lang="en-US" altLang="zh-CN" dirty="0">
                <a:solidFill>
                  <a:schemeClr val="tx2"/>
                </a:solidFill>
                <a:latin typeface="宋体" pitchFamily="2" charset="-122"/>
              </a:rPr>
              <a:t>R</a:t>
            </a:r>
            <a:r>
              <a:rPr kumimoji="1" lang="zh-CN" altLang="en-US" dirty="0">
                <a:solidFill>
                  <a:schemeClr val="bg1"/>
                </a:solidFill>
                <a:latin typeface="宋体" pitchFamily="2" charset="-122"/>
              </a:rPr>
              <a:t>，</a:t>
            </a:r>
            <a:r>
              <a:rPr kumimoji="1" lang="en-US" altLang="zh-CN" dirty="0">
                <a:solidFill>
                  <a:srgbClr val="FFFF00"/>
                </a:solidFill>
                <a:latin typeface="宋体" pitchFamily="2" charset="-122"/>
              </a:rPr>
              <a:t>L</a:t>
            </a:r>
            <a:r>
              <a:rPr kumimoji="1" lang="en-US" altLang="zh-CN" dirty="0">
                <a:solidFill>
                  <a:srgbClr val="FF0000"/>
                </a:solidFill>
                <a:latin typeface="宋体" pitchFamily="2" charset="-122"/>
              </a:rPr>
              <a:t>D</a:t>
            </a:r>
            <a:r>
              <a:rPr kumimoji="1" lang="en-US" altLang="zh-CN" dirty="0">
                <a:solidFill>
                  <a:schemeClr val="tx2"/>
                </a:solidFill>
                <a:latin typeface="宋体" pitchFamily="2" charset="-122"/>
              </a:rPr>
              <a:t>R</a:t>
            </a:r>
            <a:r>
              <a:rPr kumimoji="1" lang="zh-CN" altLang="en-US" dirty="0">
                <a:solidFill>
                  <a:schemeClr val="bg1"/>
                </a:solidFill>
                <a:latin typeface="宋体" pitchFamily="2" charset="-122"/>
              </a:rPr>
              <a:t>，</a:t>
            </a:r>
            <a:r>
              <a:rPr kumimoji="1" lang="en-US" altLang="zh-CN" dirty="0">
                <a:solidFill>
                  <a:srgbClr val="FFFF00"/>
                </a:solidFill>
                <a:latin typeface="宋体" pitchFamily="2" charset="-122"/>
              </a:rPr>
              <a:t>L</a:t>
            </a:r>
            <a:r>
              <a:rPr kumimoji="1" lang="en-US" altLang="zh-CN" dirty="0">
                <a:solidFill>
                  <a:schemeClr val="tx2"/>
                </a:solidFill>
                <a:latin typeface="宋体" pitchFamily="2" charset="-122"/>
              </a:rPr>
              <a:t>R</a:t>
            </a:r>
            <a:r>
              <a:rPr kumimoji="1" lang="en-US" altLang="zh-CN" dirty="0">
                <a:solidFill>
                  <a:srgbClr val="FF0000"/>
                </a:solidFill>
                <a:latin typeface="宋体" pitchFamily="2" charset="-122"/>
              </a:rPr>
              <a:t>D</a:t>
            </a:r>
            <a:r>
              <a:rPr kumimoji="1" lang="en-US" altLang="zh-CN" dirty="0">
                <a:solidFill>
                  <a:schemeClr val="bg1"/>
                </a:solidFill>
                <a:latin typeface="宋体" pitchFamily="2" charset="-122"/>
              </a:rPr>
              <a:t>，</a:t>
            </a:r>
            <a:r>
              <a:rPr kumimoji="1" lang="zh-CN" altLang="en-US" dirty="0">
                <a:solidFill>
                  <a:schemeClr val="bg1"/>
                </a:solidFill>
                <a:latin typeface="宋体" pitchFamily="2" charset="-122"/>
              </a:rPr>
              <a:t>分别称为</a:t>
            </a:r>
            <a:r>
              <a:rPr kumimoji="1" lang="zh-CN" altLang="en-US" dirty="0">
                <a:solidFill>
                  <a:srgbClr val="FFFF00"/>
                </a:solidFill>
                <a:latin typeface="黑体" pitchFamily="49" charset="-122"/>
                <a:ea typeface="黑体" pitchFamily="49" charset="-122"/>
              </a:rPr>
              <a:t>先序遍历</a:t>
            </a:r>
            <a:r>
              <a:rPr kumimoji="1" lang="zh-CN" altLang="en-US" dirty="0">
                <a:solidFill>
                  <a:schemeClr val="bg1"/>
                </a:solidFill>
                <a:latin typeface="黑体" pitchFamily="49" charset="-122"/>
                <a:ea typeface="黑体" pitchFamily="49" charset="-122"/>
              </a:rPr>
              <a:t>（</a:t>
            </a:r>
            <a:r>
              <a:rPr kumimoji="1" lang="zh-CN" altLang="en-US" dirty="0">
                <a:solidFill>
                  <a:schemeClr val="bg1"/>
                </a:solidFill>
                <a:latin typeface="宋体" pitchFamily="2" charset="-122"/>
              </a:rPr>
              <a:t>先根遍历）、</a:t>
            </a:r>
            <a:r>
              <a:rPr kumimoji="1" lang="zh-CN" altLang="en-US" dirty="0">
                <a:solidFill>
                  <a:srgbClr val="FFFF00"/>
                </a:solidFill>
                <a:latin typeface="黑体" pitchFamily="49" charset="-122"/>
                <a:ea typeface="黑体" pitchFamily="49" charset="-122"/>
              </a:rPr>
              <a:t>中序遍历</a:t>
            </a:r>
            <a:r>
              <a:rPr kumimoji="1" lang="zh-CN" altLang="en-US" dirty="0">
                <a:solidFill>
                  <a:schemeClr val="bg1"/>
                </a:solidFill>
                <a:latin typeface="黑体" pitchFamily="49" charset="-122"/>
                <a:ea typeface="黑体" pitchFamily="49" charset="-122"/>
              </a:rPr>
              <a:t>（</a:t>
            </a:r>
            <a:r>
              <a:rPr kumimoji="1" lang="zh-CN" altLang="en-US" dirty="0">
                <a:solidFill>
                  <a:schemeClr val="bg1"/>
                </a:solidFill>
                <a:latin typeface="宋体" pitchFamily="2" charset="-122"/>
              </a:rPr>
              <a:t>中根遍历）、</a:t>
            </a:r>
            <a:r>
              <a:rPr kumimoji="1" lang="zh-CN" altLang="en-US" dirty="0">
                <a:solidFill>
                  <a:srgbClr val="FFFF00"/>
                </a:solidFill>
                <a:latin typeface="黑体" pitchFamily="49" charset="-122"/>
                <a:ea typeface="黑体" pitchFamily="49" charset="-122"/>
              </a:rPr>
              <a:t>后序遍历</a:t>
            </a:r>
            <a:r>
              <a:rPr kumimoji="1" lang="zh-CN" altLang="en-US" dirty="0">
                <a:solidFill>
                  <a:schemeClr val="bg1"/>
                </a:solidFill>
                <a:latin typeface="宋体" pitchFamily="2" charset="-122"/>
              </a:rPr>
              <a:t>（后根遍历）</a:t>
            </a:r>
          </a:p>
        </p:txBody>
      </p:sp>
      <p:sp>
        <p:nvSpPr>
          <p:cNvPr id="54" name="矩形 1"/>
          <p:cNvSpPr>
            <a:spLocks noChangeArrowheads="1"/>
          </p:cNvSpPr>
          <p:nvPr/>
        </p:nvSpPr>
        <p:spPr bwMode="auto">
          <a:xfrm>
            <a:off x="304800" y="381000"/>
            <a:ext cx="2590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dirty="0">
                <a:solidFill>
                  <a:srgbClr val="FFFF00"/>
                </a:solidFill>
                <a:latin typeface="Arial Black" pitchFamily="34" charset="0"/>
              </a:rPr>
              <a:t>八、树与二叉树</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38</a:t>
            </a:fld>
            <a:endParaRPr lang="en-US" altLang="zh-CN"/>
          </a:p>
        </p:txBody>
      </p:sp>
      <p:sp>
        <p:nvSpPr>
          <p:cNvPr id="5" name="矩形 4"/>
          <p:cNvSpPr/>
          <p:nvPr/>
        </p:nvSpPr>
        <p:spPr>
          <a:xfrm>
            <a:off x="304800" y="1219200"/>
            <a:ext cx="3657600" cy="2862322"/>
          </a:xfrm>
          <a:prstGeom prst="rect">
            <a:avLst/>
          </a:prstGeom>
        </p:spPr>
        <p:txBody>
          <a:bodyPr wrap="square">
            <a:spAutoFit/>
          </a:bodyPr>
          <a:lstStyle/>
          <a:p>
            <a:pPr eaLnBrk="0" hangingPunct="0">
              <a:lnSpc>
                <a:spcPct val="150000"/>
              </a:lnSpc>
              <a:spcBef>
                <a:spcPct val="20000"/>
              </a:spcBef>
            </a:pPr>
            <a:r>
              <a:rPr kumimoji="1" lang="en-US" altLang="zh-CN" sz="2400" dirty="0">
                <a:solidFill>
                  <a:schemeClr val="bg1"/>
                </a:solidFill>
                <a:latin typeface="宋体" pitchFamily="2" charset="-122"/>
              </a:rPr>
              <a:t>(1)</a:t>
            </a:r>
            <a:r>
              <a:rPr kumimoji="1" lang="zh-CN" altLang="en-US" sz="2400" dirty="0">
                <a:solidFill>
                  <a:schemeClr val="bg1"/>
                </a:solidFill>
                <a:latin typeface="宋体" pitchFamily="2" charset="-122"/>
              </a:rPr>
              <a:t>先序遍历（ </a:t>
            </a:r>
            <a:r>
              <a:rPr kumimoji="1" lang="en-US" altLang="zh-CN" sz="2400" dirty="0">
                <a:solidFill>
                  <a:srgbClr val="FF0000"/>
                </a:solidFill>
                <a:latin typeface="宋体" pitchFamily="2" charset="-122"/>
              </a:rPr>
              <a:t>D</a:t>
            </a:r>
            <a:r>
              <a:rPr kumimoji="1" lang="en-US" altLang="zh-CN" sz="2400" dirty="0">
                <a:solidFill>
                  <a:srgbClr val="FFFF00"/>
                </a:solidFill>
                <a:latin typeface="宋体" pitchFamily="2" charset="-122"/>
              </a:rPr>
              <a:t>L</a:t>
            </a:r>
            <a:r>
              <a:rPr kumimoji="1" lang="en-US" altLang="zh-CN" sz="2400" dirty="0">
                <a:solidFill>
                  <a:schemeClr val="tx2"/>
                </a:solidFill>
                <a:latin typeface="宋体" pitchFamily="2" charset="-122"/>
              </a:rPr>
              <a:t>R</a:t>
            </a:r>
            <a:r>
              <a:rPr kumimoji="1" lang="en-US" altLang="zh-CN" sz="2400" dirty="0">
                <a:solidFill>
                  <a:schemeClr val="bg1"/>
                </a:solidFill>
                <a:latin typeface="宋体" pitchFamily="2" charset="-122"/>
              </a:rPr>
              <a:t> ）</a:t>
            </a:r>
          </a:p>
          <a:p>
            <a:pPr eaLnBrk="0" hangingPunct="0">
              <a:lnSpc>
                <a:spcPct val="150000"/>
              </a:lnSpc>
              <a:spcBef>
                <a:spcPts val="0"/>
              </a:spcBef>
            </a:pPr>
            <a:r>
              <a:rPr kumimoji="1" lang="zh-CN" altLang="en-US" sz="2400" dirty="0">
                <a:solidFill>
                  <a:schemeClr val="bg1"/>
                </a:solidFill>
                <a:latin typeface="宋体" pitchFamily="2" charset="-122"/>
              </a:rPr>
              <a:t>    若二叉树非空</a:t>
            </a:r>
            <a:br>
              <a:rPr kumimoji="1" lang="zh-CN" altLang="en-US" sz="2400" dirty="0">
                <a:solidFill>
                  <a:schemeClr val="bg1"/>
                </a:solidFill>
                <a:latin typeface="宋体" pitchFamily="2" charset="-122"/>
              </a:rPr>
            </a:br>
            <a:r>
              <a:rPr kumimoji="1" lang="zh-CN" altLang="en-US" sz="2400" dirty="0">
                <a:solidFill>
                  <a:schemeClr val="bg1"/>
                </a:solidFill>
                <a:latin typeface="宋体" pitchFamily="2" charset="-122"/>
              </a:rPr>
              <a:t> </a:t>
            </a:r>
            <a:r>
              <a:rPr kumimoji="1" lang="zh-CN" altLang="en-US" sz="2400" dirty="0">
                <a:solidFill>
                  <a:schemeClr val="bg1"/>
                </a:solidFill>
                <a:latin typeface="+mn-ea"/>
                <a:ea typeface="+mn-ea"/>
              </a:rPr>
              <a:t>①</a:t>
            </a:r>
            <a:r>
              <a:rPr kumimoji="1" lang="zh-CN" altLang="en-US" sz="2400" dirty="0">
                <a:solidFill>
                  <a:schemeClr val="bg1"/>
                </a:solidFill>
                <a:latin typeface="宋体" pitchFamily="2" charset="-122"/>
              </a:rPr>
              <a:t>访问根结点；</a:t>
            </a:r>
          </a:p>
          <a:p>
            <a:pPr eaLnBrk="0" hangingPunct="0">
              <a:lnSpc>
                <a:spcPct val="150000"/>
              </a:lnSpc>
              <a:spcBef>
                <a:spcPts val="0"/>
              </a:spcBef>
            </a:pPr>
            <a:r>
              <a:rPr kumimoji="1" lang="zh-CN" altLang="en-US" sz="2400" dirty="0">
                <a:solidFill>
                  <a:schemeClr val="bg1"/>
                </a:solidFill>
                <a:latin typeface="宋体" pitchFamily="2" charset="-122"/>
              </a:rPr>
              <a:t> </a:t>
            </a:r>
            <a:r>
              <a:rPr kumimoji="1" lang="zh-CN" altLang="en-US" sz="2400" dirty="0">
                <a:solidFill>
                  <a:schemeClr val="bg1"/>
                </a:solidFill>
                <a:latin typeface="+mn-ea"/>
                <a:ea typeface="+mn-ea"/>
              </a:rPr>
              <a:t>②</a:t>
            </a:r>
            <a:r>
              <a:rPr kumimoji="1" lang="zh-CN" altLang="en-US" sz="2400" dirty="0">
                <a:solidFill>
                  <a:schemeClr val="bg1"/>
                </a:solidFill>
                <a:latin typeface="宋体" pitchFamily="2" charset="-122"/>
              </a:rPr>
              <a:t>先序遍历左子树；</a:t>
            </a:r>
            <a:br>
              <a:rPr kumimoji="1" lang="zh-CN" altLang="en-US" sz="2400" dirty="0">
                <a:solidFill>
                  <a:schemeClr val="bg1"/>
                </a:solidFill>
                <a:latin typeface="宋体" pitchFamily="2" charset="-122"/>
              </a:rPr>
            </a:br>
            <a:r>
              <a:rPr kumimoji="1" lang="zh-CN" altLang="en-US" sz="2400" dirty="0">
                <a:solidFill>
                  <a:schemeClr val="bg1"/>
                </a:solidFill>
                <a:latin typeface="宋体" pitchFamily="2" charset="-122"/>
              </a:rPr>
              <a:t> </a:t>
            </a:r>
            <a:r>
              <a:rPr kumimoji="1" lang="zh-CN" altLang="en-US" sz="2400" dirty="0">
                <a:solidFill>
                  <a:schemeClr val="bg1"/>
                </a:solidFill>
                <a:latin typeface="+mn-ea"/>
                <a:ea typeface="+mn-ea"/>
              </a:rPr>
              <a:t>③</a:t>
            </a:r>
            <a:r>
              <a:rPr kumimoji="1" lang="zh-CN" altLang="en-US" sz="2400" dirty="0">
                <a:solidFill>
                  <a:schemeClr val="bg1"/>
                </a:solidFill>
                <a:latin typeface="宋体" pitchFamily="2" charset="-122"/>
              </a:rPr>
              <a:t>先序遍历右子树</a:t>
            </a:r>
            <a:r>
              <a:rPr kumimoji="1" lang="zh-CN" altLang="en-US" sz="2400" dirty="0">
                <a:solidFill>
                  <a:schemeClr val="bg1"/>
                </a:solidFill>
                <a:latin typeface="黑体" pitchFamily="49" charset="-122"/>
                <a:ea typeface="黑体" pitchFamily="49" charset="-122"/>
              </a:rPr>
              <a:t>；</a:t>
            </a:r>
            <a:endParaRPr kumimoji="1" lang="en-US" altLang="zh-CN" sz="2400" dirty="0">
              <a:solidFill>
                <a:schemeClr val="bg1"/>
              </a:solidFill>
              <a:latin typeface="黑体" pitchFamily="49" charset="-122"/>
              <a:ea typeface="黑体" pitchFamily="49" charset="-122"/>
            </a:endParaRPr>
          </a:p>
        </p:txBody>
      </p:sp>
      <p:grpSp>
        <p:nvGrpSpPr>
          <p:cNvPr id="6" name="Group 86"/>
          <p:cNvGrpSpPr>
            <a:grpSpLocks/>
          </p:cNvGrpSpPr>
          <p:nvPr/>
        </p:nvGrpSpPr>
        <p:grpSpPr bwMode="auto">
          <a:xfrm>
            <a:off x="4373923" y="1543050"/>
            <a:ext cx="4089400" cy="2952750"/>
            <a:chOff x="2031" y="1298"/>
            <a:chExt cx="2576" cy="1860"/>
          </a:xfrm>
        </p:grpSpPr>
        <p:grpSp>
          <p:nvGrpSpPr>
            <p:cNvPr id="7" name="Group 87"/>
            <p:cNvGrpSpPr>
              <a:grpSpLocks/>
            </p:cNvGrpSpPr>
            <p:nvPr/>
          </p:nvGrpSpPr>
          <p:grpSpPr bwMode="auto">
            <a:xfrm>
              <a:off x="2031" y="1298"/>
              <a:ext cx="2576" cy="1754"/>
              <a:chOff x="2848" y="1344"/>
              <a:chExt cx="2576" cy="1754"/>
            </a:xfrm>
          </p:grpSpPr>
          <p:grpSp>
            <p:nvGrpSpPr>
              <p:cNvPr id="11" name="Group 88"/>
              <p:cNvGrpSpPr>
                <a:grpSpLocks/>
              </p:cNvGrpSpPr>
              <p:nvPr/>
            </p:nvGrpSpPr>
            <p:grpSpPr bwMode="auto">
              <a:xfrm>
                <a:off x="3816" y="1344"/>
                <a:ext cx="535" cy="404"/>
                <a:chOff x="311" y="2496"/>
                <a:chExt cx="575" cy="475"/>
              </a:xfrm>
            </p:grpSpPr>
            <p:sp>
              <p:nvSpPr>
                <p:cNvPr id="36" name="Oval 89"/>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 name="Text Box 90"/>
                <p:cNvSpPr txBox="1">
                  <a:spLocks noChangeArrowheads="1"/>
                </p:cNvSpPr>
                <p:nvPr/>
              </p:nvSpPr>
              <p:spPr bwMode="auto">
                <a:xfrm>
                  <a:off x="311"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a:solidFill>
                        <a:srgbClr val="000000"/>
                      </a:solidFill>
                      <a:latin typeface="黑体" pitchFamily="49" charset="-122"/>
                      <a:ea typeface="黑体" pitchFamily="49" charset="-122"/>
                    </a:rPr>
                    <a:t> </a:t>
                  </a:r>
                  <a:r>
                    <a:rPr lang="en-US" altLang="zh-CN" sz="3600" b="1">
                      <a:solidFill>
                        <a:srgbClr val="000000"/>
                      </a:solidFill>
                      <a:latin typeface="黑体" pitchFamily="49" charset="-122"/>
                      <a:ea typeface="黑体" pitchFamily="49" charset="-122"/>
                    </a:rPr>
                    <a:t>A</a:t>
                  </a:r>
                </a:p>
              </p:txBody>
            </p:sp>
          </p:grpSp>
          <p:grpSp>
            <p:nvGrpSpPr>
              <p:cNvPr id="12" name="Group 91"/>
              <p:cNvGrpSpPr>
                <a:grpSpLocks/>
              </p:cNvGrpSpPr>
              <p:nvPr/>
            </p:nvGrpSpPr>
            <p:grpSpPr bwMode="auto">
              <a:xfrm>
                <a:off x="4889" y="2161"/>
                <a:ext cx="535" cy="404"/>
                <a:chOff x="4321" y="2592"/>
                <a:chExt cx="575" cy="475"/>
              </a:xfrm>
            </p:grpSpPr>
            <p:sp>
              <p:nvSpPr>
                <p:cNvPr id="34" name="Oval 92"/>
                <p:cNvSpPr>
                  <a:spLocks noChangeArrowheads="1"/>
                </p:cNvSpPr>
                <p:nvPr/>
              </p:nvSpPr>
              <p:spPr bwMode="auto">
                <a:xfrm>
                  <a:off x="4404" y="2675"/>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 name="Text Box 93"/>
                <p:cNvSpPr txBox="1">
                  <a:spLocks noChangeArrowheads="1"/>
                </p:cNvSpPr>
                <p:nvPr/>
              </p:nvSpPr>
              <p:spPr bwMode="auto">
                <a:xfrm>
                  <a:off x="4321" y="2592"/>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F</a:t>
                  </a:r>
                </a:p>
              </p:txBody>
            </p:sp>
          </p:grpSp>
          <p:grpSp>
            <p:nvGrpSpPr>
              <p:cNvPr id="13" name="Group 94"/>
              <p:cNvGrpSpPr>
                <a:grpSpLocks/>
              </p:cNvGrpSpPr>
              <p:nvPr/>
            </p:nvGrpSpPr>
            <p:grpSpPr bwMode="auto">
              <a:xfrm>
                <a:off x="3250" y="2694"/>
                <a:ext cx="536" cy="404"/>
                <a:chOff x="310" y="2496"/>
                <a:chExt cx="575" cy="475"/>
              </a:xfrm>
            </p:grpSpPr>
            <p:sp>
              <p:nvSpPr>
                <p:cNvPr id="32" name="Oval 95"/>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 name="Text Box 96"/>
                <p:cNvSpPr txBox="1">
                  <a:spLocks noChangeArrowheads="1"/>
                </p:cNvSpPr>
                <p:nvPr/>
              </p:nvSpPr>
              <p:spPr bwMode="auto">
                <a:xfrm>
                  <a:off x="310"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G</a:t>
                  </a:r>
                </a:p>
              </p:txBody>
            </p:sp>
          </p:grpSp>
          <p:grpSp>
            <p:nvGrpSpPr>
              <p:cNvPr id="14" name="Group 97"/>
              <p:cNvGrpSpPr>
                <a:grpSpLocks/>
              </p:cNvGrpSpPr>
              <p:nvPr/>
            </p:nvGrpSpPr>
            <p:grpSpPr bwMode="auto">
              <a:xfrm>
                <a:off x="3609" y="2244"/>
                <a:ext cx="535" cy="404"/>
                <a:chOff x="311" y="2495"/>
                <a:chExt cx="575" cy="475"/>
              </a:xfrm>
            </p:grpSpPr>
            <p:sp>
              <p:nvSpPr>
                <p:cNvPr id="30" name="Oval 98"/>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 name="Text Box 99"/>
                <p:cNvSpPr txBox="1">
                  <a:spLocks noChangeArrowheads="1"/>
                </p:cNvSpPr>
                <p:nvPr/>
              </p:nvSpPr>
              <p:spPr bwMode="auto">
                <a:xfrm>
                  <a:off x="311" y="2495"/>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a:solidFill>
                        <a:srgbClr val="000000"/>
                      </a:solidFill>
                      <a:latin typeface="黑体" pitchFamily="49" charset="-122"/>
                      <a:ea typeface="黑体" pitchFamily="49" charset="-122"/>
                    </a:rPr>
                    <a:t> </a:t>
                  </a:r>
                  <a:r>
                    <a:rPr lang="en-US" altLang="zh-CN" sz="3600" b="1">
                      <a:solidFill>
                        <a:srgbClr val="000000"/>
                      </a:solidFill>
                      <a:latin typeface="黑体" pitchFamily="49" charset="-122"/>
                      <a:ea typeface="黑体" pitchFamily="49" charset="-122"/>
                    </a:rPr>
                    <a:t>E</a:t>
                  </a:r>
                </a:p>
              </p:txBody>
            </p:sp>
          </p:grpSp>
          <p:grpSp>
            <p:nvGrpSpPr>
              <p:cNvPr id="15" name="Group 100"/>
              <p:cNvGrpSpPr>
                <a:grpSpLocks/>
              </p:cNvGrpSpPr>
              <p:nvPr/>
            </p:nvGrpSpPr>
            <p:grpSpPr bwMode="auto">
              <a:xfrm>
                <a:off x="2848" y="2244"/>
                <a:ext cx="535" cy="404"/>
                <a:chOff x="310" y="2495"/>
                <a:chExt cx="575" cy="475"/>
              </a:xfrm>
            </p:grpSpPr>
            <p:sp>
              <p:nvSpPr>
                <p:cNvPr id="28" name="Oval 101"/>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 name="Text Box 102"/>
                <p:cNvSpPr txBox="1">
                  <a:spLocks noChangeArrowheads="1"/>
                </p:cNvSpPr>
                <p:nvPr/>
              </p:nvSpPr>
              <p:spPr bwMode="auto">
                <a:xfrm>
                  <a:off x="310" y="2495"/>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D</a:t>
                  </a:r>
                </a:p>
              </p:txBody>
            </p:sp>
          </p:grpSp>
          <p:grpSp>
            <p:nvGrpSpPr>
              <p:cNvPr id="16" name="Group 103"/>
              <p:cNvGrpSpPr>
                <a:grpSpLocks/>
              </p:cNvGrpSpPr>
              <p:nvPr/>
            </p:nvGrpSpPr>
            <p:grpSpPr bwMode="auto">
              <a:xfrm>
                <a:off x="4456" y="1754"/>
                <a:ext cx="537" cy="404"/>
                <a:chOff x="309" y="2496"/>
                <a:chExt cx="577" cy="474"/>
              </a:xfrm>
            </p:grpSpPr>
            <p:sp>
              <p:nvSpPr>
                <p:cNvPr id="26" name="Oval 104"/>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Text Box 105"/>
                <p:cNvSpPr txBox="1">
                  <a:spLocks noChangeArrowheads="1"/>
                </p:cNvSpPr>
                <p:nvPr/>
              </p:nvSpPr>
              <p:spPr bwMode="auto">
                <a:xfrm>
                  <a:off x="309" y="2496"/>
                  <a:ext cx="577" cy="474"/>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a:solidFill>
                        <a:srgbClr val="000000"/>
                      </a:solidFill>
                      <a:latin typeface="黑体" pitchFamily="49" charset="-122"/>
                      <a:ea typeface="黑体" pitchFamily="49" charset="-122"/>
                    </a:rPr>
                    <a:t> </a:t>
                  </a:r>
                  <a:r>
                    <a:rPr lang="en-US" altLang="zh-CN" sz="3600" b="1" dirty="0">
                      <a:solidFill>
                        <a:srgbClr val="000000"/>
                      </a:solidFill>
                      <a:latin typeface="黑体" pitchFamily="49" charset="-122"/>
                      <a:ea typeface="黑体" pitchFamily="49" charset="-122"/>
                    </a:rPr>
                    <a:t>C</a:t>
                  </a:r>
                </a:p>
              </p:txBody>
            </p:sp>
          </p:grpSp>
          <p:grpSp>
            <p:nvGrpSpPr>
              <p:cNvPr id="17" name="Group 106"/>
              <p:cNvGrpSpPr>
                <a:grpSpLocks/>
              </p:cNvGrpSpPr>
              <p:nvPr/>
            </p:nvGrpSpPr>
            <p:grpSpPr bwMode="auto">
              <a:xfrm>
                <a:off x="3250" y="1795"/>
                <a:ext cx="536" cy="404"/>
                <a:chOff x="310" y="2496"/>
                <a:chExt cx="575" cy="475"/>
              </a:xfrm>
            </p:grpSpPr>
            <p:sp>
              <p:nvSpPr>
                <p:cNvPr id="24" name="Oval 107"/>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 name="Text Box 108"/>
                <p:cNvSpPr txBox="1">
                  <a:spLocks noChangeArrowheads="1"/>
                </p:cNvSpPr>
                <p:nvPr/>
              </p:nvSpPr>
              <p:spPr bwMode="auto">
                <a:xfrm>
                  <a:off x="310"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B</a:t>
                  </a:r>
                </a:p>
              </p:txBody>
            </p:sp>
          </p:grpSp>
          <p:sp>
            <p:nvSpPr>
              <p:cNvPr id="18" name="Line 109"/>
              <p:cNvSpPr>
                <a:spLocks noChangeShapeType="1"/>
              </p:cNvSpPr>
              <p:nvPr/>
            </p:nvSpPr>
            <p:spPr bwMode="auto">
              <a:xfrm flipH="1">
                <a:off x="3563" y="1632"/>
                <a:ext cx="358" cy="24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Line 110"/>
              <p:cNvSpPr>
                <a:spLocks noChangeShapeType="1"/>
              </p:cNvSpPr>
              <p:nvPr/>
            </p:nvSpPr>
            <p:spPr bwMode="auto">
              <a:xfrm>
                <a:off x="4189" y="1632"/>
                <a:ext cx="357" cy="243"/>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 name="Line 111"/>
              <p:cNvSpPr>
                <a:spLocks noChangeShapeType="1"/>
              </p:cNvSpPr>
              <p:nvPr/>
            </p:nvSpPr>
            <p:spPr bwMode="auto">
              <a:xfrm>
                <a:off x="3608" y="2122"/>
                <a:ext cx="223" cy="20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Line 112"/>
              <p:cNvSpPr>
                <a:spLocks noChangeShapeType="1"/>
              </p:cNvSpPr>
              <p:nvPr/>
            </p:nvSpPr>
            <p:spPr bwMode="auto">
              <a:xfrm flipH="1">
                <a:off x="3518" y="2572"/>
                <a:ext cx="227" cy="204"/>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Line 113"/>
              <p:cNvSpPr>
                <a:spLocks noChangeShapeType="1"/>
              </p:cNvSpPr>
              <p:nvPr/>
            </p:nvSpPr>
            <p:spPr bwMode="auto">
              <a:xfrm flipH="1">
                <a:off x="3116" y="2122"/>
                <a:ext cx="226" cy="20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114"/>
              <p:cNvSpPr>
                <a:spLocks noChangeShapeType="1"/>
              </p:cNvSpPr>
              <p:nvPr/>
            </p:nvSpPr>
            <p:spPr bwMode="auto">
              <a:xfrm>
                <a:off x="4815" y="2041"/>
                <a:ext cx="223" cy="204"/>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8" name="Oval 115"/>
            <p:cNvSpPr>
              <a:spLocks noChangeArrowheads="1"/>
            </p:cNvSpPr>
            <p:nvPr/>
          </p:nvSpPr>
          <p:spPr bwMode="auto">
            <a:xfrm>
              <a:off x="2939" y="1298"/>
              <a:ext cx="544" cy="544"/>
            </a:xfrm>
            <a:prstGeom prst="ellipse">
              <a:avLst/>
            </a:prstGeom>
            <a:noFill/>
            <a:ln w="12700" cap="rnd">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Oval 116"/>
            <p:cNvSpPr>
              <a:spLocks noChangeArrowheads="1"/>
            </p:cNvSpPr>
            <p:nvPr/>
          </p:nvSpPr>
          <p:spPr bwMode="auto">
            <a:xfrm>
              <a:off x="2077" y="1752"/>
              <a:ext cx="1134" cy="1406"/>
            </a:xfrm>
            <a:prstGeom prst="ellipse">
              <a:avLst/>
            </a:prstGeom>
            <a:noFill/>
            <a:ln w="12700" cap="rnd">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Oval 117"/>
            <p:cNvSpPr>
              <a:spLocks noChangeArrowheads="1"/>
            </p:cNvSpPr>
            <p:nvPr/>
          </p:nvSpPr>
          <p:spPr bwMode="auto">
            <a:xfrm>
              <a:off x="3574" y="1661"/>
              <a:ext cx="998" cy="1089"/>
            </a:xfrm>
            <a:prstGeom prst="ellipse">
              <a:avLst/>
            </a:prstGeom>
            <a:noFill/>
            <a:ln w="127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8" name="矩形 37"/>
          <p:cNvSpPr/>
          <p:nvPr/>
        </p:nvSpPr>
        <p:spPr>
          <a:xfrm>
            <a:off x="1282909" y="5130800"/>
            <a:ext cx="5219852" cy="461665"/>
          </a:xfrm>
          <a:prstGeom prst="rect">
            <a:avLst/>
          </a:prstGeom>
        </p:spPr>
        <p:txBody>
          <a:bodyPr wrap="square">
            <a:spAutoFit/>
          </a:bodyPr>
          <a:lstStyle/>
          <a:p>
            <a:r>
              <a:rPr kumimoji="1" lang="zh-CN" altLang="en-US" sz="2400" dirty="0">
                <a:solidFill>
                  <a:schemeClr val="bg1"/>
                </a:solidFill>
                <a:latin typeface="幼圆" pitchFamily="49" charset="-122"/>
              </a:rPr>
              <a:t>先序遍历序列结果：</a:t>
            </a:r>
            <a:r>
              <a:rPr kumimoji="1" lang="en-US" altLang="zh-CN" sz="2400" dirty="0">
                <a:solidFill>
                  <a:srgbClr val="FF0000"/>
                </a:solidFill>
                <a:latin typeface="幼圆" pitchFamily="49" charset="-122"/>
              </a:rPr>
              <a:t>A</a:t>
            </a:r>
            <a:r>
              <a:rPr kumimoji="1" lang="en-US" altLang="zh-CN" sz="2400" dirty="0">
                <a:solidFill>
                  <a:schemeClr val="bg1"/>
                </a:solidFill>
                <a:latin typeface="幼圆" pitchFamily="49" charset="-122"/>
              </a:rPr>
              <a:t>,</a:t>
            </a:r>
            <a:r>
              <a:rPr kumimoji="1" lang="en-US" altLang="zh-CN" sz="2400" dirty="0">
                <a:solidFill>
                  <a:srgbClr val="FFFF00"/>
                </a:solidFill>
                <a:latin typeface="幼圆" pitchFamily="49" charset="-122"/>
              </a:rPr>
              <a:t>B,D,E,G,</a:t>
            </a:r>
            <a:r>
              <a:rPr kumimoji="1" lang="en-US" altLang="zh-CN" sz="2400" dirty="0">
                <a:solidFill>
                  <a:schemeClr val="tx2"/>
                </a:solidFill>
                <a:latin typeface="幼圆" pitchFamily="49" charset="-122"/>
              </a:rPr>
              <a:t>C,F</a:t>
            </a:r>
            <a:endParaRPr lang="zh-CN" altLang="en-US" sz="2400" dirty="0">
              <a:solidFill>
                <a:schemeClr val="tx2"/>
              </a:solidFill>
              <a:latin typeface="幼圆" pitchFamily="49" charset="-122"/>
            </a:endParaRPr>
          </a:p>
        </p:txBody>
      </p:sp>
      <p:sp>
        <p:nvSpPr>
          <p:cNvPr id="39" name="矩形 1"/>
          <p:cNvSpPr>
            <a:spLocks noChangeArrowheads="1"/>
          </p:cNvSpPr>
          <p:nvPr/>
        </p:nvSpPr>
        <p:spPr bwMode="auto">
          <a:xfrm>
            <a:off x="304800" y="381000"/>
            <a:ext cx="2590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dirty="0">
                <a:solidFill>
                  <a:srgbClr val="FFFF00"/>
                </a:solidFill>
                <a:latin typeface="Arial Black" pitchFamily="34" charset="0"/>
              </a:rPr>
              <a:t>八、树与二叉树</a:t>
            </a:r>
          </a:p>
        </p:txBody>
      </p:sp>
    </p:spTree>
    <p:extLst>
      <p:ext uri="{BB962C8B-B14F-4D97-AF65-F5344CB8AC3E}">
        <p14:creationId xmlns:p14="http://schemas.microsoft.com/office/powerpoint/2010/main" val="1400212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39</a:t>
            </a:fld>
            <a:endParaRPr lang="en-US" altLang="zh-CN"/>
          </a:p>
        </p:txBody>
      </p:sp>
      <p:sp>
        <p:nvSpPr>
          <p:cNvPr id="5" name="矩形 1"/>
          <p:cNvSpPr>
            <a:spLocks noChangeArrowheads="1"/>
          </p:cNvSpPr>
          <p:nvPr/>
        </p:nvSpPr>
        <p:spPr bwMode="auto">
          <a:xfrm>
            <a:off x="304800" y="381000"/>
            <a:ext cx="2590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dirty="0">
                <a:solidFill>
                  <a:srgbClr val="FFFF00"/>
                </a:solidFill>
                <a:latin typeface="Arial Black" pitchFamily="34" charset="0"/>
              </a:rPr>
              <a:t>八、树与二叉树</a:t>
            </a:r>
          </a:p>
        </p:txBody>
      </p:sp>
      <p:sp>
        <p:nvSpPr>
          <p:cNvPr id="6" name="矩形 5"/>
          <p:cNvSpPr/>
          <p:nvPr/>
        </p:nvSpPr>
        <p:spPr>
          <a:xfrm>
            <a:off x="457200" y="1371600"/>
            <a:ext cx="4572000" cy="3010055"/>
          </a:xfrm>
          <a:prstGeom prst="rect">
            <a:avLst/>
          </a:prstGeom>
        </p:spPr>
        <p:txBody>
          <a:bodyPr>
            <a:spAutoFit/>
          </a:bodyPr>
          <a:lstStyle/>
          <a:p>
            <a:pPr eaLnBrk="0" hangingPunct="0">
              <a:lnSpc>
                <a:spcPct val="150000"/>
              </a:lnSpc>
              <a:spcBef>
                <a:spcPct val="20000"/>
              </a:spcBef>
            </a:pPr>
            <a:r>
              <a:rPr kumimoji="1" lang="en-US" altLang="zh-CN" sz="2400" dirty="0">
                <a:solidFill>
                  <a:schemeClr val="bg1"/>
                </a:solidFill>
                <a:latin typeface="宋体" pitchFamily="2" charset="-122"/>
              </a:rPr>
              <a:t>(2)</a:t>
            </a:r>
            <a:r>
              <a:rPr kumimoji="1" lang="zh-CN" altLang="en-US" sz="2400" dirty="0">
                <a:solidFill>
                  <a:schemeClr val="bg1"/>
                </a:solidFill>
                <a:latin typeface="宋体" pitchFamily="2" charset="-122"/>
              </a:rPr>
              <a:t>中序遍历（</a:t>
            </a:r>
            <a:r>
              <a:rPr kumimoji="1" lang="en-US" altLang="zh-CN" sz="2400" dirty="0">
                <a:solidFill>
                  <a:srgbClr val="FFFF00"/>
                </a:solidFill>
                <a:latin typeface="宋体" pitchFamily="2" charset="-122"/>
              </a:rPr>
              <a:t>L</a:t>
            </a:r>
            <a:r>
              <a:rPr kumimoji="1" lang="en-US" altLang="zh-CN" sz="2400" dirty="0">
                <a:solidFill>
                  <a:srgbClr val="FF0000"/>
                </a:solidFill>
                <a:latin typeface="宋体" pitchFamily="2" charset="-122"/>
              </a:rPr>
              <a:t>D</a:t>
            </a:r>
            <a:r>
              <a:rPr kumimoji="1" lang="en-US" altLang="zh-CN" sz="2400" dirty="0">
                <a:solidFill>
                  <a:schemeClr val="tx2"/>
                </a:solidFill>
                <a:latin typeface="宋体" pitchFamily="2" charset="-122"/>
              </a:rPr>
              <a:t>R</a:t>
            </a:r>
            <a:r>
              <a:rPr kumimoji="1" lang="en-US" altLang="zh-CN" sz="2400" dirty="0">
                <a:solidFill>
                  <a:schemeClr val="bg1"/>
                </a:solidFill>
                <a:latin typeface="宋体" pitchFamily="2" charset="-122"/>
              </a:rPr>
              <a:t> ）</a:t>
            </a:r>
          </a:p>
          <a:p>
            <a:pPr eaLnBrk="0" hangingPunct="0">
              <a:lnSpc>
                <a:spcPct val="150000"/>
              </a:lnSpc>
              <a:spcBef>
                <a:spcPct val="20000"/>
              </a:spcBef>
            </a:pPr>
            <a:r>
              <a:rPr kumimoji="1" lang="zh-CN" altLang="en-US" sz="2400" dirty="0">
                <a:solidFill>
                  <a:schemeClr val="bg1"/>
                </a:solidFill>
                <a:latin typeface="宋体" pitchFamily="2" charset="-122"/>
              </a:rPr>
              <a:t>   若二叉树非空</a:t>
            </a:r>
            <a:br>
              <a:rPr kumimoji="1" lang="zh-CN" altLang="en-US" sz="2400" dirty="0">
                <a:solidFill>
                  <a:schemeClr val="bg1"/>
                </a:solidFill>
                <a:latin typeface="宋体" pitchFamily="2" charset="-122"/>
              </a:rPr>
            </a:br>
            <a:r>
              <a:rPr kumimoji="1" lang="zh-CN" altLang="en-US" sz="2400" dirty="0">
                <a:solidFill>
                  <a:schemeClr val="bg1"/>
                </a:solidFill>
                <a:latin typeface="+mn-ea"/>
                <a:ea typeface="+mn-ea"/>
              </a:rPr>
              <a:t>①</a:t>
            </a:r>
            <a:r>
              <a:rPr kumimoji="1" lang="zh-CN" altLang="en-US" sz="2400" dirty="0">
                <a:solidFill>
                  <a:schemeClr val="bg1"/>
                </a:solidFill>
                <a:latin typeface="宋体" pitchFamily="2" charset="-122"/>
              </a:rPr>
              <a:t>中序遍历左子树</a:t>
            </a:r>
            <a:r>
              <a:rPr kumimoji="1" lang="en-US" altLang="zh-CN" sz="2400" dirty="0">
                <a:solidFill>
                  <a:schemeClr val="bg1"/>
                </a:solidFill>
                <a:latin typeface="宋体" pitchFamily="2" charset="-122"/>
              </a:rPr>
              <a:t>;</a:t>
            </a:r>
            <a:br>
              <a:rPr kumimoji="1" lang="zh-CN" altLang="en-US" sz="2400" dirty="0">
                <a:solidFill>
                  <a:schemeClr val="bg1"/>
                </a:solidFill>
                <a:latin typeface="宋体" pitchFamily="2" charset="-122"/>
              </a:rPr>
            </a:br>
            <a:r>
              <a:rPr kumimoji="1" lang="zh-CN" altLang="en-US" sz="2400" dirty="0">
                <a:solidFill>
                  <a:schemeClr val="bg1"/>
                </a:solidFill>
                <a:latin typeface="+mn-ea"/>
                <a:ea typeface="+mn-ea"/>
              </a:rPr>
              <a:t>②</a:t>
            </a:r>
            <a:r>
              <a:rPr kumimoji="1" lang="zh-CN" altLang="en-US" sz="2400" dirty="0">
                <a:solidFill>
                  <a:schemeClr val="bg1"/>
                </a:solidFill>
                <a:latin typeface="宋体" pitchFamily="2" charset="-122"/>
              </a:rPr>
              <a:t>访问根结点</a:t>
            </a:r>
            <a:r>
              <a:rPr kumimoji="1" lang="en-US" altLang="zh-CN" sz="2400" dirty="0">
                <a:solidFill>
                  <a:schemeClr val="bg1"/>
                </a:solidFill>
                <a:latin typeface="宋体" pitchFamily="2" charset="-122"/>
              </a:rPr>
              <a:t>;</a:t>
            </a:r>
            <a:endParaRPr kumimoji="1" lang="zh-CN" altLang="en-US" sz="2400" dirty="0">
              <a:solidFill>
                <a:schemeClr val="bg1"/>
              </a:solidFill>
              <a:latin typeface="宋体" pitchFamily="2" charset="-122"/>
            </a:endParaRPr>
          </a:p>
          <a:p>
            <a:pPr eaLnBrk="0" hangingPunct="0">
              <a:lnSpc>
                <a:spcPct val="150000"/>
              </a:lnSpc>
              <a:spcBef>
                <a:spcPct val="20000"/>
              </a:spcBef>
            </a:pPr>
            <a:r>
              <a:rPr kumimoji="1" lang="zh-CN" altLang="en-US" sz="2400" dirty="0">
                <a:solidFill>
                  <a:schemeClr val="bg1"/>
                </a:solidFill>
                <a:latin typeface="+mn-ea"/>
                <a:ea typeface="+mn-ea"/>
              </a:rPr>
              <a:t>③</a:t>
            </a:r>
            <a:r>
              <a:rPr kumimoji="1" lang="zh-CN" altLang="en-US" sz="2400" dirty="0">
                <a:solidFill>
                  <a:schemeClr val="bg1"/>
                </a:solidFill>
                <a:latin typeface="宋体" pitchFamily="2" charset="-122"/>
              </a:rPr>
              <a:t>中序遍历右子树</a:t>
            </a:r>
            <a:r>
              <a:rPr kumimoji="1" lang="en-US" altLang="zh-CN" sz="2400" dirty="0">
                <a:solidFill>
                  <a:schemeClr val="bg1"/>
                </a:solidFill>
                <a:latin typeface="宋体" pitchFamily="2" charset="-122"/>
              </a:rPr>
              <a:t>;</a:t>
            </a:r>
            <a:endParaRPr kumimoji="1" lang="zh-CN" altLang="en-US" sz="2400" dirty="0">
              <a:solidFill>
                <a:schemeClr val="bg1"/>
              </a:solidFill>
              <a:latin typeface="宋体" pitchFamily="2" charset="-122"/>
            </a:endParaRPr>
          </a:p>
        </p:txBody>
      </p:sp>
      <p:grpSp>
        <p:nvGrpSpPr>
          <p:cNvPr id="7" name="Group 148"/>
          <p:cNvGrpSpPr>
            <a:grpSpLocks/>
          </p:cNvGrpSpPr>
          <p:nvPr/>
        </p:nvGrpSpPr>
        <p:grpSpPr bwMode="auto">
          <a:xfrm>
            <a:off x="4495800" y="1390650"/>
            <a:ext cx="4089400" cy="2952750"/>
            <a:chOff x="2031" y="1298"/>
            <a:chExt cx="2576" cy="1860"/>
          </a:xfrm>
        </p:grpSpPr>
        <p:grpSp>
          <p:nvGrpSpPr>
            <p:cNvPr id="8" name="Group 149"/>
            <p:cNvGrpSpPr>
              <a:grpSpLocks/>
            </p:cNvGrpSpPr>
            <p:nvPr/>
          </p:nvGrpSpPr>
          <p:grpSpPr bwMode="auto">
            <a:xfrm>
              <a:off x="2031" y="1298"/>
              <a:ext cx="2576" cy="1754"/>
              <a:chOff x="2848" y="1344"/>
              <a:chExt cx="2576" cy="1754"/>
            </a:xfrm>
          </p:grpSpPr>
          <p:grpSp>
            <p:nvGrpSpPr>
              <p:cNvPr id="12" name="Group 150"/>
              <p:cNvGrpSpPr>
                <a:grpSpLocks/>
              </p:cNvGrpSpPr>
              <p:nvPr/>
            </p:nvGrpSpPr>
            <p:grpSpPr bwMode="auto">
              <a:xfrm>
                <a:off x="3816" y="1344"/>
                <a:ext cx="535" cy="404"/>
                <a:chOff x="311" y="2496"/>
                <a:chExt cx="575" cy="475"/>
              </a:xfrm>
            </p:grpSpPr>
            <p:sp>
              <p:nvSpPr>
                <p:cNvPr id="37" name="Oval 151"/>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Text Box 152"/>
                <p:cNvSpPr txBox="1">
                  <a:spLocks noChangeArrowheads="1"/>
                </p:cNvSpPr>
                <p:nvPr/>
              </p:nvSpPr>
              <p:spPr bwMode="auto">
                <a:xfrm>
                  <a:off x="311"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a:solidFill>
                        <a:srgbClr val="000000"/>
                      </a:solidFill>
                      <a:latin typeface="黑体" pitchFamily="49" charset="-122"/>
                      <a:ea typeface="黑体" pitchFamily="49" charset="-122"/>
                    </a:rPr>
                    <a:t> </a:t>
                  </a:r>
                  <a:r>
                    <a:rPr lang="en-US" altLang="zh-CN" sz="3600" b="1">
                      <a:solidFill>
                        <a:srgbClr val="000000"/>
                      </a:solidFill>
                      <a:latin typeface="黑体" pitchFamily="49" charset="-122"/>
                      <a:ea typeface="黑体" pitchFamily="49" charset="-122"/>
                    </a:rPr>
                    <a:t>A</a:t>
                  </a:r>
                </a:p>
              </p:txBody>
            </p:sp>
          </p:grpSp>
          <p:grpSp>
            <p:nvGrpSpPr>
              <p:cNvPr id="13" name="Group 153"/>
              <p:cNvGrpSpPr>
                <a:grpSpLocks/>
              </p:cNvGrpSpPr>
              <p:nvPr/>
            </p:nvGrpSpPr>
            <p:grpSpPr bwMode="auto">
              <a:xfrm>
                <a:off x="4889" y="2161"/>
                <a:ext cx="535" cy="404"/>
                <a:chOff x="4321" y="2592"/>
                <a:chExt cx="575" cy="475"/>
              </a:xfrm>
            </p:grpSpPr>
            <p:sp>
              <p:nvSpPr>
                <p:cNvPr id="35" name="Oval 154"/>
                <p:cNvSpPr>
                  <a:spLocks noChangeArrowheads="1"/>
                </p:cNvSpPr>
                <p:nvPr/>
              </p:nvSpPr>
              <p:spPr bwMode="auto">
                <a:xfrm>
                  <a:off x="4404" y="2675"/>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 name="Text Box 155"/>
                <p:cNvSpPr txBox="1">
                  <a:spLocks noChangeArrowheads="1"/>
                </p:cNvSpPr>
                <p:nvPr/>
              </p:nvSpPr>
              <p:spPr bwMode="auto">
                <a:xfrm>
                  <a:off x="4321" y="2592"/>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F</a:t>
                  </a:r>
                </a:p>
              </p:txBody>
            </p:sp>
          </p:grpSp>
          <p:grpSp>
            <p:nvGrpSpPr>
              <p:cNvPr id="14" name="Group 156"/>
              <p:cNvGrpSpPr>
                <a:grpSpLocks/>
              </p:cNvGrpSpPr>
              <p:nvPr/>
            </p:nvGrpSpPr>
            <p:grpSpPr bwMode="auto">
              <a:xfrm>
                <a:off x="3250" y="2694"/>
                <a:ext cx="536" cy="404"/>
                <a:chOff x="310" y="2496"/>
                <a:chExt cx="575" cy="475"/>
              </a:xfrm>
            </p:grpSpPr>
            <p:sp>
              <p:nvSpPr>
                <p:cNvPr id="33" name="Oval 157"/>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4" name="Text Box 158"/>
                <p:cNvSpPr txBox="1">
                  <a:spLocks noChangeArrowheads="1"/>
                </p:cNvSpPr>
                <p:nvPr/>
              </p:nvSpPr>
              <p:spPr bwMode="auto">
                <a:xfrm>
                  <a:off x="310"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G</a:t>
                  </a:r>
                </a:p>
              </p:txBody>
            </p:sp>
          </p:grpSp>
          <p:grpSp>
            <p:nvGrpSpPr>
              <p:cNvPr id="15" name="Group 159"/>
              <p:cNvGrpSpPr>
                <a:grpSpLocks/>
              </p:cNvGrpSpPr>
              <p:nvPr/>
            </p:nvGrpSpPr>
            <p:grpSpPr bwMode="auto">
              <a:xfrm>
                <a:off x="3609" y="2244"/>
                <a:ext cx="535" cy="404"/>
                <a:chOff x="311" y="2495"/>
                <a:chExt cx="575" cy="475"/>
              </a:xfrm>
            </p:grpSpPr>
            <p:sp>
              <p:nvSpPr>
                <p:cNvPr id="31" name="Oval 160"/>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 name="Text Box 161"/>
                <p:cNvSpPr txBox="1">
                  <a:spLocks noChangeArrowheads="1"/>
                </p:cNvSpPr>
                <p:nvPr/>
              </p:nvSpPr>
              <p:spPr bwMode="auto">
                <a:xfrm>
                  <a:off x="311" y="2495"/>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a:solidFill>
                        <a:srgbClr val="000000"/>
                      </a:solidFill>
                      <a:latin typeface="黑体" pitchFamily="49" charset="-122"/>
                      <a:ea typeface="黑体" pitchFamily="49" charset="-122"/>
                    </a:rPr>
                    <a:t> </a:t>
                  </a:r>
                  <a:r>
                    <a:rPr lang="en-US" altLang="zh-CN" sz="3600" b="1">
                      <a:solidFill>
                        <a:srgbClr val="000000"/>
                      </a:solidFill>
                      <a:latin typeface="黑体" pitchFamily="49" charset="-122"/>
                      <a:ea typeface="黑体" pitchFamily="49" charset="-122"/>
                    </a:rPr>
                    <a:t>E</a:t>
                  </a:r>
                </a:p>
              </p:txBody>
            </p:sp>
          </p:grpSp>
          <p:grpSp>
            <p:nvGrpSpPr>
              <p:cNvPr id="16" name="Group 162"/>
              <p:cNvGrpSpPr>
                <a:grpSpLocks/>
              </p:cNvGrpSpPr>
              <p:nvPr/>
            </p:nvGrpSpPr>
            <p:grpSpPr bwMode="auto">
              <a:xfrm>
                <a:off x="2848" y="2244"/>
                <a:ext cx="535" cy="404"/>
                <a:chOff x="310" y="2495"/>
                <a:chExt cx="575" cy="475"/>
              </a:xfrm>
            </p:grpSpPr>
            <p:sp>
              <p:nvSpPr>
                <p:cNvPr id="29" name="Oval 163"/>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 name="Text Box 164"/>
                <p:cNvSpPr txBox="1">
                  <a:spLocks noChangeArrowheads="1"/>
                </p:cNvSpPr>
                <p:nvPr/>
              </p:nvSpPr>
              <p:spPr bwMode="auto">
                <a:xfrm>
                  <a:off x="310" y="2495"/>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D</a:t>
                  </a:r>
                </a:p>
              </p:txBody>
            </p:sp>
          </p:grpSp>
          <p:grpSp>
            <p:nvGrpSpPr>
              <p:cNvPr id="17" name="Group 165"/>
              <p:cNvGrpSpPr>
                <a:grpSpLocks/>
              </p:cNvGrpSpPr>
              <p:nvPr/>
            </p:nvGrpSpPr>
            <p:grpSpPr bwMode="auto">
              <a:xfrm>
                <a:off x="4456" y="1754"/>
                <a:ext cx="537" cy="404"/>
                <a:chOff x="309" y="2496"/>
                <a:chExt cx="577" cy="474"/>
              </a:xfrm>
            </p:grpSpPr>
            <p:sp>
              <p:nvSpPr>
                <p:cNvPr id="27" name="Oval 166"/>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 name="Text Box 167"/>
                <p:cNvSpPr txBox="1">
                  <a:spLocks noChangeArrowheads="1"/>
                </p:cNvSpPr>
                <p:nvPr/>
              </p:nvSpPr>
              <p:spPr bwMode="auto">
                <a:xfrm>
                  <a:off x="309" y="2496"/>
                  <a:ext cx="577" cy="474"/>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a:solidFill>
                        <a:srgbClr val="000000"/>
                      </a:solidFill>
                      <a:latin typeface="黑体" pitchFamily="49" charset="-122"/>
                      <a:ea typeface="黑体" pitchFamily="49" charset="-122"/>
                    </a:rPr>
                    <a:t> </a:t>
                  </a:r>
                  <a:r>
                    <a:rPr lang="en-US" altLang="zh-CN" sz="3600" b="1" dirty="0">
                      <a:solidFill>
                        <a:srgbClr val="000000"/>
                      </a:solidFill>
                      <a:latin typeface="黑体" pitchFamily="49" charset="-122"/>
                      <a:ea typeface="黑体" pitchFamily="49" charset="-122"/>
                    </a:rPr>
                    <a:t>C</a:t>
                  </a:r>
                </a:p>
              </p:txBody>
            </p:sp>
          </p:grpSp>
          <p:grpSp>
            <p:nvGrpSpPr>
              <p:cNvPr id="18" name="Group 168"/>
              <p:cNvGrpSpPr>
                <a:grpSpLocks/>
              </p:cNvGrpSpPr>
              <p:nvPr/>
            </p:nvGrpSpPr>
            <p:grpSpPr bwMode="auto">
              <a:xfrm>
                <a:off x="3250" y="1795"/>
                <a:ext cx="536" cy="404"/>
                <a:chOff x="310" y="2496"/>
                <a:chExt cx="575" cy="475"/>
              </a:xfrm>
            </p:grpSpPr>
            <p:sp>
              <p:nvSpPr>
                <p:cNvPr id="25" name="Oval 169"/>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Text Box 170"/>
                <p:cNvSpPr txBox="1">
                  <a:spLocks noChangeArrowheads="1"/>
                </p:cNvSpPr>
                <p:nvPr/>
              </p:nvSpPr>
              <p:spPr bwMode="auto">
                <a:xfrm>
                  <a:off x="310"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B</a:t>
                  </a:r>
                </a:p>
              </p:txBody>
            </p:sp>
          </p:grpSp>
          <p:sp>
            <p:nvSpPr>
              <p:cNvPr id="19" name="Line 171"/>
              <p:cNvSpPr>
                <a:spLocks noChangeShapeType="1"/>
              </p:cNvSpPr>
              <p:nvPr/>
            </p:nvSpPr>
            <p:spPr bwMode="auto">
              <a:xfrm flipH="1">
                <a:off x="3563" y="1632"/>
                <a:ext cx="358" cy="24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 name="Line 172"/>
              <p:cNvSpPr>
                <a:spLocks noChangeShapeType="1"/>
              </p:cNvSpPr>
              <p:nvPr/>
            </p:nvSpPr>
            <p:spPr bwMode="auto">
              <a:xfrm>
                <a:off x="4189" y="1632"/>
                <a:ext cx="357" cy="243"/>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Line 173"/>
              <p:cNvSpPr>
                <a:spLocks noChangeShapeType="1"/>
              </p:cNvSpPr>
              <p:nvPr/>
            </p:nvSpPr>
            <p:spPr bwMode="auto">
              <a:xfrm>
                <a:off x="3608" y="2122"/>
                <a:ext cx="223" cy="20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Line 174"/>
              <p:cNvSpPr>
                <a:spLocks noChangeShapeType="1"/>
              </p:cNvSpPr>
              <p:nvPr/>
            </p:nvSpPr>
            <p:spPr bwMode="auto">
              <a:xfrm flipH="1">
                <a:off x="3518" y="2572"/>
                <a:ext cx="227" cy="204"/>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175"/>
              <p:cNvSpPr>
                <a:spLocks noChangeShapeType="1"/>
              </p:cNvSpPr>
              <p:nvPr/>
            </p:nvSpPr>
            <p:spPr bwMode="auto">
              <a:xfrm flipH="1">
                <a:off x="3116" y="2122"/>
                <a:ext cx="226" cy="20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Line 176"/>
              <p:cNvSpPr>
                <a:spLocks noChangeShapeType="1"/>
              </p:cNvSpPr>
              <p:nvPr/>
            </p:nvSpPr>
            <p:spPr bwMode="auto">
              <a:xfrm>
                <a:off x="4815" y="2041"/>
                <a:ext cx="223" cy="204"/>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9" name="Oval 177"/>
            <p:cNvSpPr>
              <a:spLocks noChangeArrowheads="1"/>
            </p:cNvSpPr>
            <p:nvPr/>
          </p:nvSpPr>
          <p:spPr bwMode="auto">
            <a:xfrm>
              <a:off x="2939" y="1298"/>
              <a:ext cx="544" cy="544"/>
            </a:xfrm>
            <a:prstGeom prst="ellipse">
              <a:avLst/>
            </a:prstGeom>
            <a:noFill/>
            <a:ln w="12700" cap="rnd">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Oval 178"/>
            <p:cNvSpPr>
              <a:spLocks noChangeArrowheads="1"/>
            </p:cNvSpPr>
            <p:nvPr/>
          </p:nvSpPr>
          <p:spPr bwMode="auto">
            <a:xfrm>
              <a:off x="2077" y="1752"/>
              <a:ext cx="1134" cy="1406"/>
            </a:xfrm>
            <a:prstGeom prst="ellipse">
              <a:avLst/>
            </a:prstGeom>
            <a:noFill/>
            <a:ln w="12700" cap="rnd">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Oval 179"/>
            <p:cNvSpPr>
              <a:spLocks noChangeArrowheads="1"/>
            </p:cNvSpPr>
            <p:nvPr/>
          </p:nvSpPr>
          <p:spPr bwMode="auto">
            <a:xfrm>
              <a:off x="3574" y="1661"/>
              <a:ext cx="998" cy="1089"/>
            </a:xfrm>
            <a:prstGeom prst="ellipse">
              <a:avLst/>
            </a:prstGeom>
            <a:noFill/>
            <a:ln w="127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9" name="矩形 38"/>
          <p:cNvSpPr/>
          <p:nvPr/>
        </p:nvSpPr>
        <p:spPr>
          <a:xfrm>
            <a:off x="1447800" y="5329535"/>
            <a:ext cx="4527201" cy="461665"/>
          </a:xfrm>
          <a:prstGeom prst="rect">
            <a:avLst/>
          </a:prstGeom>
        </p:spPr>
        <p:txBody>
          <a:bodyPr wrap="none">
            <a:spAutoFit/>
          </a:bodyPr>
          <a:lstStyle/>
          <a:p>
            <a:pPr eaLnBrk="0" hangingPunct="0">
              <a:spcBef>
                <a:spcPct val="50000"/>
              </a:spcBef>
            </a:pPr>
            <a:r>
              <a:rPr kumimoji="1" lang="zh-CN" altLang="en-US" sz="2400" dirty="0">
                <a:solidFill>
                  <a:schemeClr val="bg1"/>
                </a:solidFill>
                <a:latin typeface="宋体" pitchFamily="2" charset="-122"/>
              </a:rPr>
              <a:t>中序遍历序列： </a:t>
            </a:r>
            <a:r>
              <a:rPr kumimoji="1" lang="en-US" altLang="zh-CN" sz="2400" dirty="0">
                <a:solidFill>
                  <a:srgbClr val="FFFF00"/>
                </a:solidFill>
                <a:latin typeface="宋体" pitchFamily="2" charset="-122"/>
              </a:rPr>
              <a:t>D,B,G,E,</a:t>
            </a:r>
            <a:r>
              <a:rPr kumimoji="1" lang="en-US" altLang="zh-CN" sz="2400" dirty="0">
                <a:solidFill>
                  <a:srgbClr val="FF0000"/>
                </a:solidFill>
                <a:latin typeface="宋体" pitchFamily="2" charset="-122"/>
              </a:rPr>
              <a:t>A</a:t>
            </a:r>
            <a:r>
              <a:rPr kumimoji="1" lang="en-US" altLang="zh-CN" sz="2400" dirty="0">
                <a:solidFill>
                  <a:schemeClr val="bg1"/>
                </a:solidFill>
                <a:latin typeface="宋体" pitchFamily="2" charset="-122"/>
              </a:rPr>
              <a:t>,</a:t>
            </a:r>
            <a:r>
              <a:rPr kumimoji="1" lang="en-US" altLang="zh-CN" sz="2400" dirty="0">
                <a:solidFill>
                  <a:schemeClr val="tx2"/>
                </a:solidFill>
                <a:latin typeface="宋体" pitchFamily="2" charset="-122"/>
              </a:rPr>
              <a:t>C,F</a:t>
            </a:r>
          </a:p>
        </p:txBody>
      </p:sp>
    </p:spTree>
    <p:extLst>
      <p:ext uri="{BB962C8B-B14F-4D97-AF65-F5344CB8AC3E}">
        <p14:creationId xmlns:p14="http://schemas.microsoft.com/office/powerpoint/2010/main" val="39609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40</a:t>
            </a:fld>
            <a:endParaRPr lang="en-US" altLang="zh-CN"/>
          </a:p>
        </p:txBody>
      </p:sp>
      <p:sp>
        <p:nvSpPr>
          <p:cNvPr id="5" name="矩形 1"/>
          <p:cNvSpPr>
            <a:spLocks noChangeArrowheads="1"/>
          </p:cNvSpPr>
          <p:nvPr/>
        </p:nvSpPr>
        <p:spPr bwMode="auto">
          <a:xfrm>
            <a:off x="304800" y="381000"/>
            <a:ext cx="2590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dirty="0">
                <a:solidFill>
                  <a:srgbClr val="FFFF00"/>
                </a:solidFill>
                <a:latin typeface="Arial Black" pitchFamily="34" charset="0"/>
              </a:rPr>
              <a:t>八、树与二叉树</a:t>
            </a:r>
          </a:p>
        </p:txBody>
      </p:sp>
      <p:sp>
        <p:nvSpPr>
          <p:cNvPr id="6" name="矩形 5"/>
          <p:cNvSpPr/>
          <p:nvPr/>
        </p:nvSpPr>
        <p:spPr>
          <a:xfrm>
            <a:off x="533400" y="1295400"/>
            <a:ext cx="3733800" cy="3010055"/>
          </a:xfrm>
          <a:prstGeom prst="rect">
            <a:avLst/>
          </a:prstGeom>
        </p:spPr>
        <p:txBody>
          <a:bodyPr wrap="square">
            <a:spAutoFit/>
          </a:bodyPr>
          <a:lstStyle/>
          <a:p>
            <a:pPr eaLnBrk="0" hangingPunct="0">
              <a:lnSpc>
                <a:spcPct val="150000"/>
              </a:lnSpc>
              <a:spcBef>
                <a:spcPct val="20000"/>
              </a:spcBef>
            </a:pPr>
            <a:r>
              <a:rPr kumimoji="1" lang="en-US" altLang="zh-CN" sz="2400" dirty="0">
                <a:solidFill>
                  <a:schemeClr val="bg1"/>
                </a:solidFill>
                <a:latin typeface="宋体" pitchFamily="2" charset="-122"/>
              </a:rPr>
              <a:t>(3)</a:t>
            </a:r>
            <a:r>
              <a:rPr kumimoji="1" lang="zh-CN" altLang="en-US" sz="2400" dirty="0">
                <a:solidFill>
                  <a:schemeClr val="bg1"/>
                </a:solidFill>
                <a:latin typeface="宋体" pitchFamily="2" charset="-122"/>
              </a:rPr>
              <a:t>后序遍历（ </a:t>
            </a:r>
            <a:r>
              <a:rPr kumimoji="1" lang="en-US" altLang="zh-CN" sz="2400" dirty="0">
                <a:solidFill>
                  <a:srgbClr val="FFFF00"/>
                </a:solidFill>
                <a:latin typeface="宋体" pitchFamily="2" charset="-122"/>
              </a:rPr>
              <a:t>L</a:t>
            </a:r>
            <a:r>
              <a:rPr kumimoji="1" lang="en-US" altLang="zh-CN" sz="2400" dirty="0">
                <a:solidFill>
                  <a:schemeClr val="tx2"/>
                </a:solidFill>
                <a:latin typeface="宋体" pitchFamily="2" charset="-122"/>
              </a:rPr>
              <a:t>R</a:t>
            </a:r>
            <a:r>
              <a:rPr kumimoji="1" lang="en-US" altLang="zh-CN" sz="2400" dirty="0">
                <a:solidFill>
                  <a:srgbClr val="FF0000"/>
                </a:solidFill>
                <a:latin typeface="宋体" pitchFamily="2" charset="-122"/>
              </a:rPr>
              <a:t>D</a:t>
            </a:r>
            <a:r>
              <a:rPr kumimoji="1" lang="en-US" altLang="zh-CN" sz="2400" dirty="0">
                <a:solidFill>
                  <a:schemeClr val="bg1"/>
                </a:solidFill>
                <a:latin typeface="宋体" pitchFamily="2" charset="-122"/>
              </a:rPr>
              <a:t> ）  </a:t>
            </a:r>
          </a:p>
          <a:p>
            <a:pPr eaLnBrk="0" hangingPunct="0">
              <a:lnSpc>
                <a:spcPct val="150000"/>
              </a:lnSpc>
              <a:spcBef>
                <a:spcPct val="20000"/>
              </a:spcBef>
            </a:pPr>
            <a:r>
              <a:rPr kumimoji="1" lang="zh-CN" altLang="en-US" sz="2400" dirty="0">
                <a:solidFill>
                  <a:schemeClr val="bg1"/>
                </a:solidFill>
                <a:latin typeface="宋体" pitchFamily="2" charset="-122"/>
              </a:rPr>
              <a:t>  若二叉树非空</a:t>
            </a:r>
            <a:br>
              <a:rPr kumimoji="1" lang="zh-CN" altLang="en-US" sz="2400" dirty="0">
                <a:solidFill>
                  <a:schemeClr val="bg1"/>
                </a:solidFill>
                <a:latin typeface="宋体" pitchFamily="2" charset="-122"/>
              </a:rPr>
            </a:br>
            <a:r>
              <a:rPr kumimoji="1" lang="zh-CN" altLang="en-US" sz="2400" dirty="0">
                <a:solidFill>
                  <a:schemeClr val="bg1"/>
                </a:solidFill>
                <a:latin typeface="+mn-ea"/>
                <a:ea typeface="+mn-ea"/>
              </a:rPr>
              <a:t>①</a:t>
            </a:r>
            <a:r>
              <a:rPr kumimoji="1" lang="zh-CN" altLang="en-US" sz="2400" dirty="0">
                <a:solidFill>
                  <a:schemeClr val="bg1"/>
                </a:solidFill>
                <a:latin typeface="宋体" pitchFamily="2" charset="-122"/>
              </a:rPr>
              <a:t>后序遍历左子树</a:t>
            </a:r>
            <a:br>
              <a:rPr kumimoji="1" lang="zh-CN" altLang="en-US" sz="2400" dirty="0">
                <a:solidFill>
                  <a:schemeClr val="bg1"/>
                </a:solidFill>
                <a:latin typeface="宋体" pitchFamily="2" charset="-122"/>
              </a:rPr>
            </a:br>
            <a:r>
              <a:rPr kumimoji="1" lang="zh-CN" altLang="en-US" sz="2400" dirty="0">
                <a:solidFill>
                  <a:schemeClr val="bg1"/>
                </a:solidFill>
                <a:latin typeface="+mn-ea"/>
                <a:ea typeface="+mn-ea"/>
              </a:rPr>
              <a:t>②</a:t>
            </a:r>
            <a:r>
              <a:rPr kumimoji="1" lang="zh-CN" altLang="en-US" sz="2400" dirty="0">
                <a:solidFill>
                  <a:schemeClr val="bg1"/>
                </a:solidFill>
                <a:latin typeface="宋体" pitchFamily="2" charset="-122"/>
              </a:rPr>
              <a:t>后序遍历右子树</a:t>
            </a:r>
          </a:p>
          <a:p>
            <a:pPr eaLnBrk="0" hangingPunct="0">
              <a:lnSpc>
                <a:spcPct val="150000"/>
              </a:lnSpc>
              <a:spcBef>
                <a:spcPct val="20000"/>
              </a:spcBef>
            </a:pPr>
            <a:r>
              <a:rPr kumimoji="1" lang="zh-CN" altLang="en-US" sz="2400" dirty="0">
                <a:solidFill>
                  <a:schemeClr val="bg1"/>
                </a:solidFill>
                <a:latin typeface="+mn-ea"/>
                <a:ea typeface="+mn-ea"/>
              </a:rPr>
              <a:t>③</a:t>
            </a:r>
            <a:r>
              <a:rPr kumimoji="1" lang="zh-CN" altLang="en-US" sz="2400" dirty="0">
                <a:solidFill>
                  <a:schemeClr val="bg1"/>
                </a:solidFill>
                <a:latin typeface="宋体" pitchFamily="2" charset="-122"/>
              </a:rPr>
              <a:t>访问根结点</a:t>
            </a:r>
          </a:p>
        </p:txBody>
      </p:sp>
      <p:grpSp>
        <p:nvGrpSpPr>
          <p:cNvPr id="7" name="Group 115"/>
          <p:cNvGrpSpPr>
            <a:grpSpLocks/>
          </p:cNvGrpSpPr>
          <p:nvPr/>
        </p:nvGrpSpPr>
        <p:grpSpPr bwMode="auto">
          <a:xfrm>
            <a:off x="4267200" y="1536701"/>
            <a:ext cx="4089400" cy="2952750"/>
            <a:chOff x="2031" y="1298"/>
            <a:chExt cx="2576" cy="1860"/>
          </a:xfrm>
        </p:grpSpPr>
        <p:grpSp>
          <p:nvGrpSpPr>
            <p:cNvPr id="8" name="Group 116"/>
            <p:cNvGrpSpPr>
              <a:grpSpLocks/>
            </p:cNvGrpSpPr>
            <p:nvPr/>
          </p:nvGrpSpPr>
          <p:grpSpPr bwMode="auto">
            <a:xfrm>
              <a:off x="2031" y="1298"/>
              <a:ext cx="2576" cy="1754"/>
              <a:chOff x="2848" y="1344"/>
              <a:chExt cx="2576" cy="1754"/>
            </a:xfrm>
          </p:grpSpPr>
          <p:grpSp>
            <p:nvGrpSpPr>
              <p:cNvPr id="12" name="Group 117"/>
              <p:cNvGrpSpPr>
                <a:grpSpLocks/>
              </p:cNvGrpSpPr>
              <p:nvPr/>
            </p:nvGrpSpPr>
            <p:grpSpPr bwMode="auto">
              <a:xfrm>
                <a:off x="3816" y="1344"/>
                <a:ext cx="535" cy="404"/>
                <a:chOff x="311" y="2496"/>
                <a:chExt cx="575" cy="475"/>
              </a:xfrm>
            </p:grpSpPr>
            <p:sp>
              <p:nvSpPr>
                <p:cNvPr id="37" name="Oval 118"/>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Text Box 119"/>
                <p:cNvSpPr txBox="1">
                  <a:spLocks noChangeArrowheads="1"/>
                </p:cNvSpPr>
                <p:nvPr/>
              </p:nvSpPr>
              <p:spPr bwMode="auto">
                <a:xfrm>
                  <a:off x="311"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a:solidFill>
                        <a:srgbClr val="000000"/>
                      </a:solidFill>
                      <a:latin typeface="黑体" pitchFamily="49" charset="-122"/>
                      <a:ea typeface="黑体" pitchFamily="49" charset="-122"/>
                    </a:rPr>
                    <a:t> </a:t>
                  </a:r>
                  <a:r>
                    <a:rPr lang="en-US" altLang="zh-CN" sz="3600" b="1">
                      <a:solidFill>
                        <a:srgbClr val="000000"/>
                      </a:solidFill>
                      <a:latin typeface="黑体" pitchFamily="49" charset="-122"/>
                      <a:ea typeface="黑体" pitchFamily="49" charset="-122"/>
                    </a:rPr>
                    <a:t>A</a:t>
                  </a:r>
                </a:p>
              </p:txBody>
            </p:sp>
          </p:grpSp>
          <p:grpSp>
            <p:nvGrpSpPr>
              <p:cNvPr id="13" name="Group 120"/>
              <p:cNvGrpSpPr>
                <a:grpSpLocks/>
              </p:cNvGrpSpPr>
              <p:nvPr/>
            </p:nvGrpSpPr>
            <p:grpSpPr bwMode="auto">
              <a:xfrm>
                <a:off x="4889" y="2161"/>
                <a:ext cx="535" cy="404"/>
                <a:chOff x="4321" y="2592"/>
                <a:chExt cx="575" cy="475"/>
              </a:xfrm>
            </p:grpSpPr>
            <p:sp>
              <p:nvSpPr>
                <p:cNvPr id="35" name="Oval 121"/>
                <p:cNvSpPr>
                  <a:spLocks noChangeArrowheads="1"/>
                </p:cNvSpPr>
                <p:nvPr/>
              </p:nvSpPr>
              <p:spPr bwMode="auto">
                <a:xfrm>
                  <a:off x="4404" y="2675"/>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 name="Text Box 122"/>
                <p:cNvSpPr txBox="1">
                  <a:spLocks noChangeArrowheads="1"/>
                </p:cNvSpPr>
                <p:nvPr/>
              </p:nvSpPr>
              <p:spPr bwMode="auto">
                <a:xfrm>
                  <a:off x="4321" y="2592"/>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F</a:t>
                  </a:r>
                </a:p>
              </p:txBody>
            </p:sp>
          </p:grpSp>
          <p:grpSp>
            <p:nvGrpSpPr>
              <p:cNvPr id="14" name="Group 123"/>
              <p:cNvGrpSpPr>
                <a:grpSpLocks/>
              </p:cNvGrpSpPr>
              <p:nvPr/>
            </p:nvGrpSpPr>
            <p:grpSpPr bwMode="auto">
              <a:xfrm>
                <a:off x="3250" y="2694"/>
                <a:ext cx="536" cy="404"/>
                <a:chOff x="310" y="2496"/>
                <a:chExt cx="575" cy="475"/>
              </a:xfrm>
            </p:grpSpPr>
            <p:sp>
              <p:nvSpPr>
                <p:cNvPr id="33" name="Oval 124"/>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4" name="Text Box 125"/>
                <p:cNvSpPr txBox="1">
                  <a:spLocks noChangeArrowheads="1"/>
                </p:cNvSpPr>
                <p:nvPr/>
              </p:nvSpPr>
              <p:spPr bwMode="auto">
                <a:xfrm>
                  <a:off x="310"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G</a:t>
                  </a:r>
                </a:p>
              </p:txBody>
            </p:sp>
          </p:grpSp>
          <p:grpSp>
            <p:nvGrpSpPr>
              <p:cNvPr id="15" name="Group 126"/>
              <p:cNvGrpSpPr>
                <a:grpSpLocks/>
              </p:cNvGrpSpPr>
              <p:nvPr/>
            </p:nvGrpSpPr>
            <p:grpSpPr bwMode="auto">
              <a:xfrm>
                <a:off x="3609" y="2244"/>
                <a:ext cx="535" cy="404"/>
                <a:chOff x="311" y="2495"/>
                <a:chExt cx="575" cy="475"/>
              </a:xfrm>
            </p:grpSpPr>
            <p:sp>
              <p:nvSpPr>
                <p:cNvPr id="31" name="Oval 127"/>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 name="Text Box 128"/>
                <p:cNvSpPr txBox="1">
                  <a:spLocks noChangeArrowheads="1"/>
                </p:cNvSpPr>
                <p:nvPr/>
              </p:nvSpPr>
              <p:spPr bwMode="auto">
                <a:xfrm>
                  <a:off x="311" y="2495"/>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a:solidFill>
                        <a:srgbClr val="000000"/>
                      </a:solidFill>
                      <a:latin typeface="黑体" pitchFamily="49" charset="-122"/>
                      <a:ea typeface="黑体" pitchFamily="49" charset="-122"/>
                    </a:rPr>
                    <a:t> </a:t>
                  </a:r>
                  <a:r>
                    <a:rPr lang="en-US" altLang="zh-CN" sz="3600" b="1">
                      <a:solidFill>
                        <a:srgbClr val="000000"/>
                      </a:solidFill>
                      <a:latin typeface="黑体" pitchFamily="49" charset="-122"/>
                      <a:ea typeface="黑体" pitchFamily="49" charset="-122"/>
                    </a:rPr>
                    <a:t>E</a:t>
                  </a:r>
                </a:p>
              </p:txBody>
            </p:sp>
          </p:grpSp>
          <p:grpSp>
            <p:nvGrpSpPr>
              <p:cNvPr id="16" name="Group 129"/>
              <p:cNvGrpSpPr>
                <a:grpSpLocks/>
              </p:cNvGrpSpPr>
              <p:nvPr/>
            </p:nvGrpSpPr>
            <p:grpSpPr bwMode="auto">
              <a:xfrm>
                <a:off x="2848" y="2244"/>
                <a:ext cx="535" cy="404"/>
                <a:chOff x="310" y="2495"/>
                <a:chExt cx="575" cy="475"/>
              </a:xfrm>
            </p:grpSpPr>
            <p:sp>
              <p:nvSpPr>
                <p:cNvPr id="29" name="Oval 130"/>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 name="Text Box 131"/>
                <p:cNvSpPr txBox="1">
                  <a:spLocks noChangeArrowheads="1"/>
                </p:cNvSpPr>
                <p:nvPr/>
              </p:nvSpPr>
              <p:spPr bwMode="auto">
                <a:xfrm>
                  <a:off x="310" y="2495"/>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D</a:t>
                  </a:r>
                </a:p>
              </p:txBody>
            </p:sp>
          </p:grpSp>
          <p:grpSp>
            <p:nvGrpSpPr>
              <p:cNvPr id="17" name="Group 132"/>
              <p:cNvGrpSpPr>
                <a:grpSpLocks/>
              </p:cNvGrpSpPr>
              <p:nvPr/>
            </p:nvGrpSpPr>
            <p:grpSpPr bwMode="auto">
              <a:xfrm>
                <a:off x="4456" y="1754"/>
                <a:ext cx="537" cy="404"/>
                <a:chOff x="309" y="2496"/>
                <a:chExt cx="577" cy="474"/>
              </a:xfrm>
            </p:grpSpPr>
            <p:sp>
              <p:nvSpPr>
                <p:cNvPr id="27" name="Oval 133"/>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 name="Text Box 134"/>
                <p:cNvSpPr txBox="1">
                  <a:spLocks noChangeArrowheads="1"/>
                </p:cNvSpPr>
                <p:nvPr/>
              </p:nvSpPr>
              <p:spPr bwMode="auto">
                <a:xfrm>
                  <a:off x="309" y="2496"/>
                  <a:ext cx="577" cy="474"/>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a:solidFill>
                        <a:srgbClr val="000000"/>
                      </a:solidFill>
                      <a:latin typeface="黑体" pitchFamily="49" charset="-122"/>
                      <a:ea typeface="黑体" pitchFamily="49" charset="-122"/>
                    </a:rPr>
                    <a:t> </a:t>
                  </a:r>
                  <a:r>
                    <a:rPr lang="en-US" altLang="zh-CN" sz="3600" b="1" dirty="0">
                      <a:solidFill>
                        <a:srgbClr val="000000"/>
                      </a:solidFill>
                      <a:latin typeface="黑体" pitchFamily="49" charset="-122"/>
                      <a:ea typeface="黑体" pitchFamily="49" charset="-122"/>
                    </a:rPr>
                    <a:t>C</a:t>
                  </a:r>
                </a:p>
              </p:txBody>
            </p:sp>
          </p:grpSp>
          <p:grpSp>
            <p:nvGrpSpPr>
              <p:cNvPr id="18" name="Group 135"/>
              <p:cNvGrpSpPr>
                <a:grpSpLocks/>
              </p:cNvGrpSpPr>
              <p:nvPr/>
            </p:nvGrpSpPr>
            <p:grpSpPr bwMode="auto">
              <a:xfrm>
                <a:off x="3250" y="1795"/>
                <a:ext cx="536" cy="404"/>
                <a:chOff x="310" y="2496"/>
                <a:chExt cx="575" cy="475"/>
              </a:xfrm>
            </p:grpSpPr>
            <p:sp>
              <p:nvSpPr>
                <p:cNvPr id="25" name="Oval 136"/>
                <p:cNvSpPr>
                  <a:spLocks noChangeArrowheads="1"/>
                </p:cNvSpPr>
                <p:nvPr/>
              </p:nvSpPr>
              <p:spPr bwMode="auto">
                <a:xfrm>
                  <a:off x="394" y="2579"/>
                  <a:ext cx="317" cy="317"/>
                </a:xfrm>
                <a:prstGeom prst="ellipse">
                  <a:avLst/>
                </a:prstGeom>
                <a:solidFill>
                  <a:srgbClr val="FFFFCC"/>
                </a:solidFill>
                <a:ln w="12700" cap="rnd">
                  <a:solidFill>
                    <a:srgbClr val="FF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Text Box 137"/>
                <p:cNvSpPr txBox="1">
                  <a:spLocks noChangeArrowheads="1"/>
                </p:cNvSpPr>
                <p:nvPr/>
              </p:nvSpPr>
              <p:spPr bwMode="auto">
                <a:xfrm>
                  <a:off x="310" y="2496"/>
                  <a:ext cx="575" cy="475"/>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a:solidFill>
                        <a:srgbClr val="000000"/>
                      </a:solidFill>
                      <a:latin typeface="隶书" pitchFamily="49" charset="-122"/>
                      <a:ea typeface="隶书" pitchFamily="49" charset="-122"/>
                    </a:rPr>
                    <a:t> </a:t>
                  </a:r>
                  <a:r>
                    <a:rPr lang="en-US" altLang="zh-CN" sz="3600" b="1">
                      <a:solidFill>
                        <a:srgbClr val="000000"/>
                      </a:solidFill>
                      <a:latin typeface="黑体" pitchFamily="49" charset="-122"/>
                      <a:ea typeface="黑体" pitchFamily="49" charset="-122"/>
                    </a:rPr>
                    <a:t>B</a:t>
                  </a:r>
                </a:p>
              </p:txBody>
            </p:sp>
          </p:grpSp>
          <p:sp>
            <p:nvSpPr>
              <p:cNvPr id="19" name="Line 138"/>
              <p:cNvSpPr>
                <a:spLocks noChangeShapeType="1"/>
              </p:cNvSpPr>
              <p:nvPr/>
            </p:nvSpPr>
            <p:spPr bwMode="auto">
              <a:xfrm flipH="1">
                <a:off x="3563" y="1632"/>
                <a:ext cx="358" cy="24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 name="Line 139"/>
              <p:cNvSpPr>
                <a:spLocks noChangeShapeType="1"/>
              </p:cNvSpPr>
              <p:nvPr/>
            </p:nvSpPr>
            <p:spPr bwMode="auto">
              <a:xfrm>
                <a:off x="4189" y="1632"/>
                <a:ext cx="357" cy="243"/>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Line 140"/>
              <p:cNvSpPr>
                <a:spLocks noChangeShapeType="1"/>
              </p:cNvSpPr>
              <p:nvPr/>
            </p:nvSpPr>
            <p:spPr bwMode="auto">
              <a:xfrm>
                <a:off x="3608" y="2122"/>
                <a:ext cx="223" cy="20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Line 141"/>
              <p:cNvSpPr>
                <a:spLocks noChangeShapeType="1"/>
              </p:cNvSpPr>
              <p:nvPr/>
            </p:nvSpPr>
            <p:spPr bwMode="auto">
              <a:xfrm flipH="1">
                <a:off x="3518" y="2572"/>
                <a:ext cx="227" cy="204"/>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142"/>
              <p:cNvSpPr>
                <a:spLocks noChangeShapeType="1"/>
              </p:cNvSpPr>
              <p:nvPr/>
            </p:nvSpPr>
            <p:spPr bwMode="auto">
              <a:xfrm flipH="1">
                <a:off x="3116" y="2122"/>
                <a:ext cx="226" cy="205"/>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Line 143"/>
              <p:cNvSpPr>
                <a:spLocks noChangeShapeType="1"/>
              </p:cNvSpPr>
              <p:nvPr/>
            </p:nvSpPr>
            <p:spPr bwMode="auto">
              <a:xfrm>
                <a:off x="4815" y="2041"/>
                <a:ext cx="223" cy="204"/>
              </a:xfrm>
              <a:prstGeom prst="line">
                <a:avLst/>
              </a:prstGeom>
              <a:noFill/>
              <a:ln w="38100" cap="rnd">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9" name="Oval 144"/>
            <p:cNvSpPr>
              <a:spLocks noChangeArrowheads="1"/>
            </p:cNvSpPr>
            <p:nvPr/>
          </p:nvSpPr>
          <p:spPr bwMode="auto">
            <a:xfrm>
              <a:off x="2939" y="1298"/>
              <a:ext cx="544" cy="544"/>
            </a:xfrm>
            <a:prstGeom prst="ellipse">
              <a:avLst/>
            </a:prstGeom>
            <a:noFill/>
            <a:ln w="12700" cap="rnd">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Oval 145"/>
            <p:cNvSpPr>
              <a:spLocks noChangeArrowheads="1"/>
            </p:cNvSpPr>
            <p:nvPr/>
          </p:nvSpPr>
          <p:spPr bwMode="auto">
            <a:xfrm>
              <a:off x="2077" y="1752"/>
              <a:ext cx="1134" cy="1406"/>
            </a:xfrm>
            <a:prstGeom prst="ellipse">
              <a:avLst/>
            </a:prstGeom>
            <a:noFill/>
            <a:ln w="12700" cap="rnd">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Oval 146"/>
            <p:cNvSpPr>
              <a:spLocks noChangeArrowheads="1"/>
            </p:cNvSpPr>
            <p:nvPr/>
          </p:nvSpPr>
          <p:spPr bwMode="auto">
            <a:xfrm>
              <a:off x="3574" y="1661"/>
              <a:ext cx="998" cy="1089"/>
            </a:xfrm>
            <a:prstGeom prst="ellipse">
              <a:avLst/>
            </a:prstGeom>
            <a:noFill/>
            <a:ln w="127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9" name="Text Box 50"/>
          <p:cNvSpPr txBox="1">
            <a:spLocks noChangeArrowheads="1"/>
          </p:cNvSpPr>
          <p:nvPr/>
        </p:nvSpPr>
        <p:spPr bwMode="auto">
          <a:xfrm>
            <a:off x="1219200" y="5054600"/>
            <a:ext cx="5600700" cy="646331"/>
          </a:xfrm>
          <a:prstGeom prst="rect">
            <a:avLst/>
          </a:prstGeom>
          <a:noFill/>
          <a:ln>
            <a:noFill/>
          </a:ln>
          <a:effectLst/>
          <a:extLst>
            <a:ext uri="{909E8E84-426E-40DD-AFC4-6F175D3DCCD1}">
              <a14:hiddenFill xmlns:a14="http://schemas.microsoft.com/office/drawing/2010/main">
                <a:solidFill>
                  <a:srgbClr val="CC3300"/>
                </a:soli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150000"/>
              </a:lnSpc>
              <a:spcBef>
                <a:spcPct val="20000"/>
              </a:spcBef>
            </a:pPr>
            <a:r>
              <a:rPr kumimoji="1" lang="zh-CN" altLang="en-US" sz="2400" dirty="0">
                <a:solidFill>
                  <a:schemeClr val="bg1"/>
                </a:solidFill>
                <a:latin typeface="宋体" pitchFamily="2" charset="-122"/>
              </a:rPr>
              <a:t> 后序遍历序列： </a:t>
            </a:r>
            <a:r>
              <a:rPr kumimoji="1" lang="en-US" altLang="zh-CN" sz="2400" dirty="0">
                <a:solidFill>
                  <a:srgbClr val="FFFF00"/>
                </a:solidFill>
                <a:latin typeface="宋体" pitchFamily="2" charset="-122"/>
              </a:rPr>
              <a:t>D,G,E,B,</a:t>
            </a:r>
            <a:r>
              <a:rPr kumimoji="1" lang="en-US" altLang="zh-CN" sz="2400" dirty="0">
                <a:solidFill>
                  <a:schemeClr val="tx2"/>
                </a:solidFill>
                <a:latin typeface="宋体" pitchFamily="2" charset="-122"/>
              </a:rPr>
              <a:t>F,C,</a:t>
            </a:r>
            <a:r>
              <a:rPr kumimoji="1" lang="en-US" altLang="zh-CN" sz="2400" dirty="0">
                <a:solidFill>
                  <a:srgbClr val="FF0000"/>
                </a:solidFill>
                <a:latin typeface="宋体" pitchFamily="2" charset="-122"/>
              </a:rPr>
              <a:t>A</a:t>
            </a:r>
          </a:p>
        </p:txBody>
      </p:sp>
    </p:spTree>
    <p:extLst>
      <p:ext uri="{BB962C8B-B14F-4D97-AF65-F5344CB8AC3E}">
        <p14:creationId xmlns:p14="http://schemas.microsoft.com/office/powerpoint/2010/main" val="299038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41</a:t>
            </a:fld>
            <a:endParaRPr lang="en-US" altLang="zh-CN"/>
          </a:p>
        </p:txBody>
      </p:sp>
      <p:grpSp>
        <p:nvGrpSpPr>
          <p:cNvPr id="7" name="Group 1"/>
          <p:cNvGrpSpPr>
            <a:grpSpLocks/>
          </p:cNvGrpSpPr>
          <p:nvPr/>
        </p:nvGrpSpPr>
        <p:grpSpPr bwMode="auto">
          <a:xfrm>
            <a:off x="6045200" y="1267861"/>
            <a:ext cx="2260600" cy="2156279"/>
            <a:chOff x="2934" y="8310"/>
            <a:chExt cx="3060" cy="2184"/>
          </a:xfrm>
        </p:grpSpPr>
        <p:sp>
          <p:nvSpPr>
            <p:cNvPr id="8" name="Text Box 18"/>
            <p:cNvSpPr txBox="1">
              <a:spLocks noChangeArrowheads="1"/>
            </p:cNvSpPr>
            <p:nvPr/>
          </p:nvSpPr>
          <p:spPr bwMode="auto">
            <a:xfrm>
              <a:off x="4194" y="8310"/>
              <a:ext cx="360" cy="312"/>
            </a:xfrm>
            <a:prstGeom prst="rect">
              <a:avLst/>
            </a:prstGeom>
            <a:solidFill>
              <a:srgbClr val="FFFFFF"/>
            </a:solidFill>
            <a:ln w="952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A</a:t>
              </a:r>
              <a:endParaRPr kumimoji="0" lang="en-US"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9" name="Text Box 17"/>
            <p:cNvSpPr txBox="1">
              <a:spLocks noChangeArrowheads="1"/>
            </p:cNvSpPr>
            <p:nvPr/>
          </p:nvSpPr>
          <p:spPr bwMode="auto">
            <a:xfrm>
              <a:off x="3474" y="8934"/>
              <a:ext cx="360" cy="312"/>
            </a:xfrm>
            <a:prstGeom prst="rect">
              <a:avLst/>
            </a:prstGeom>
            <a:solidFill>
              <a:srgbClr val="FFFFFF"/>
            </a:solidFill>
            <a:ln w="952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B</a:t>
              </a:r>
              <a:endParaRPr kumimoji="0" lang="en-US"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10" name="Text Box 16"/>
            <p:cNvSpPr txBox="1">
              <a:spLocks noChangeArrowheads="1"/>
            </p:cNvSpPr>
            <p:nvPr/>
          </p:nvSpPr>
          <p:spPr bwMode="auto">
            <a:xfrm>
              <a:off x="4914" y="8934"/>
              <a:ext cx="360" cy="312"/>
            </a:xfrm>
            <a:prstGeom prst="rect">
              <a:avLst/>
            </a:prstGeom>
            <a:solidFill>
              <a:srgbClr val="FFFFFF"/>
            </a:solidFill>
            <a:ln w="952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C</a:t>
              </a:r>
              <a:endParaRPr kumimoji="0" lang="en-US" altLang="zh-CN" sz="1800" b="0" i="0" u="none" strike="noStrike" cap="none" normalizeH="0" baseline="0" dirty="0">
                <a:ln>
                  <a:noFill/>
                </a:ln>
                <a:solidFill>
                  <a:schemeClr val="tx1"/>
                </a:solidFill>
                <a:effectLst/>
                <a:latin typeface="Arial" pitchFamily="34" charset="0"/>
                <a:ea typeface="宋体" pitchFamily="2" charset="-122"/>
                <a:cs typeface="宋体" pitchFamily="2" charset="-122"/>
              </a:endParaRPr>
            </a:p>
          </p:txBody>
        </p:sp>
        <p:sp>
          <p:nvSpPr>
            <p:cNvPr id="11" name="Text Box 15"/>
            <p:cNvSpPr txBox="1">
              <a:spLocks noChangeArrowheads="1"/>
            </p:cNvSpPr>
            <p:nvPr/>
          </p:nvSpPr>
          <p:spPr bwMode="auto">
            <a:xfrm>
              <a:off x="5274" y="10182"/>
              <a:ext cx="360" cy="312"/>
            </a:xfrm>
            <a:prstGeom prst="rect">
              <a:avLst/>
            </a:prstGeom>
            <a:solidFill>
              <a:srgbClr val="FFFFFF"/>
            </a:solidFill>
            <a:ln w="952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Z</a:t>
              </a:r>
              <a:endParaRPr kumimoji="0" lang="en-US"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12" name="Text Box 14"/>
            <p:cNvSpPr txBox="1">
              <a:spLocks noChangeArrowheads="1"/>
            </p:cNvSpPr>
            <p:nvPr/>
          </p:nvSpPr>
          <p:spPr bwMode="auto">
            <a:xfrm>
              <a:off x="2934" y="9558"/>
              <a:ext cx="360" cy="312"/>
            </a:xfrm>
            <a:prstGeom prst="rect">
              <a:avLst/>
            </a:prstGeom>
            <a:solidFill>
              <a:srgbClr val="FFFFFF"/>
            </a:solidFill>
            <a:ln w="952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D</a:t>
              </a:r>
              <a:endParaRPr kumimoji="0" lang="en-US" altLang="zh-CN" sz="1800" b="0" i="0" u="none" strike="noStrike" cap="none" normalizeH="0" baseline="0" dirty="0">
                <a:ln>
                  <a:noFill/>
                </a:ln>
                <a:solidFill>
                  <a:schemeClr val="tx1"/>
                </a:solidFill>
                <a:effectLst/>
                <a:latin typeface="Arial" pitchFamily="34" charset="0"/>
                <a:ea typeface="宋体" pitchFamily="2" charset="-122"/>
                <a:cs typeface="宋体" pitchFamily="2" charset="-122"/>
              </a:endParaRPr>
            </a:p>
          </p:txBody>
        </p:sp>
        <p:sp>
          <p:nvSpPr>
            <p:cNvPr id="13" name="Text Box 13"/>
            <p:cNvSpPr txBox="1">
              <a:spLocks noChangeArrowheads="1"/>
            </p:cNvSpPr>
            <p:nvPr/>
          </p:nvSpPr>
          <p:spPr bwMode="auto">
            <a:xfrm>
              <a:off x="4014" y="9558"/>
              <a:ext cx="360" cy="312"/>
            </a:xfrm>
            <a:prstGeom prst="rect">
              <a:avLst/>
            </a:prstGeom>
            <a:solidFill>
              <a:srgbClr val="FFFFFF"/>
            </a:solidFill>
            <a:ln w="952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E</a:t>
              </a:r>
              <a:endParaRPr kumimoji="0" lang="en-US"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14" name="Line 12"/>
            <p:cNvSpPr>
              <a:spLocks noChangeShapeType="1"/>
            </p:cNvSpPr>
            <p:nvPr/>
          </p:nvSpPr>
          <p:spPr bwMode="auto">
            <a:xfrm flipH="1">
              <a:off x="3654" y="8622"/>
              <a:ext cx="720" cy="3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Line 11"/>
            <p:cNvSpPr>
              <a:spLocks noChangeShapeType="1"/>
            </p:cNvSpPr>
            <p:nvPr/>
          </p:nvSpPr>
          <p:spPr bwMode="auto">
            <a:xfrm>
              <a:off x="4374" y="8622"/>
              <a:ext cx="720" cy="3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Line 10"/>
            <p:cNvSpPr>
              <a:spLocks noChangeShapeType="1"/>
            </p:cNvSpPr>
            <p:nvPr/>
          </p:nvSpPr>
          <p:spPr bwMode="auto">
            <a:xfrm flipH="1">
              <a:off x="3114" y="9246"/>
              <a:ext cx="540" cy="3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Line 9"/>
            <p:cNvSpPr>
              <a:spLocks noChangeShapeType="1"/>
            </p:cNvSpPr>
            <p:nvPr/>
          </p:nvSpPr>
          <p:spPr bwMode="auto">
            <a:xfrm>
              <a:off x="3654" y="9246"/>
              <a:ext cx="540" cy="3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Line 8"/>
            <p:cNvSpPr>
              <a:spLocks noChangeShapeType="1"/>
            </p:cNvSpPr>
            <p:nvPr/>
          </p:nvSpPr>
          <p:spPr bwMode="auto">
            <a:xfrm flipH="1">
              <a:off x="5454" y="9870"/>
              <a:ext cx="360" cy="3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Text Box 7"/>
            <p:cNvSpPr txBox="1">
              <a:spLocks noChangeArrowheads="1"/>
            </p:cNvSpPr>
            <p:nvPr/>
          </p:nvSpPr>
          <p:spPr bwMode="auto">
            <a:xfrm>
              <a:off x="5634" y="9558"/>
              <a:ext cx="360" cy="312"/>
            </a:xfrm>
            <a:prstGeom prst="rect">
              <a:avLst/>
            </a:prstGeom>
            <a:solidFill>
              <a:srgbClr val="FFFFFF"/>
            </a:solidFill>
            <a:ln w="952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X</a:t>
              </a:r>
              <a:endParaRPr kumimoji="0" lang="en-US" altLang="zh-CN" sz="1800" b="0" i="0" u="none" strike="noStrike" cap="none" normalizeH="0" baseline="0" dirty="0">
                <a:ln>
                  <a:noFill/>
                </a:ln>
                <a:solidFill>
                  <a:schemeClr val="tx1"/>
                </a:solidFill>
                <a:effectLst/>
                <a:latin typeface="Arial" pitchFamily="34" charset="0"/>
                <a:ea typeface="宋体" pitchFamily="2" charset="-122"/>
                <a:cs typeface="宋体" pitchFamily="2" charset="-122"/>
              </a:endParaRPr>
            </a:p>
          </p:txBody>
        </p:sp>
        <p:sp>
          <p:nvSpPr>
            <p:cNvPr id="20" name="Line 6"/>
            <p:cNvSpPr>
              <a:spLocks noChangeShapeType="1"/>
            </p:cNvSpPr>
            <p:nvPr/>
          </p:nvSpPr>
          <p:spPr bwMode="auto">
            <a:xfrm>
              <a:off x="5094" y="9246"/>
              <a:ext cx="720" cy="3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Text Box 5"/>
            <p:cNvSpPr txBox="1">
              <a:spLocks noChangeArrowheads="1"/>
            </p:cNvSpPr>
            <p:nvPr/>
          </p:nvSpPr>
          <p:spPr bwMode="auto">
            <a:xfrm>
              <a:off x="3474" y="10182"/>
              <a:ext cx="360" cy="312"/>
            </a:xfrm>
            <a:prstGeom prst="rect">
              <a:avLst/>
            </a:prstGeom>
            <a:solidFill>
              <a:srgbClr val="FFFFFF"/>
            </a:solidFill>
            <a:ln w="952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Y</a:t>
              </a:r>
              <a:endParaRPr kumimoji="0" lang="en-US"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22" name="Line 4"/>
            <p:cNvSpPr>
              <a:spLocks noChangeShapeType="1"/>
            </p:cNvSpPr>
            <p:nvPr/>
          </p:nvSpPr>
          <p:spPr bwMode="auto">
            <a:xfrm>
              <a:off x="3114" y="9870"/>
              <a:ext cx="540" cy="3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Text Box 3"/>
            <p:cNvSpPr txBox="1">
              <a:spLocks noChangeArrowheads="1"/>
            </p:cNvSpPr>
            <p:nvPr/>
          </p:nvSpPr>
          <p:spPr bwMode="auto">
            <a:xfrm>
              <a:off x="4554" y="9558"/>
              <a:ext cx="360" cy="312"/>
            </a:xfrm>
            <a:prstGeom prst="rect">
              <a:avLst/>
            </a:prstGeom>
            <a:solidFill>
              <a:srgbClr val="FFFFFF"/>
            </a:solidFill>
            <a:ln w="9525">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cap="none" normalizeH="0" baseline="0">
                  <a:ln>
                    <a:noFill/>
                  </a:ln>
                  <a:solidFill>
                    <a:schemeClr val="tx1"/>
                  </a:solidFill>
                  <a:effectLst/>
                  <a:latin typeface="Times New Roman" pitchFamily="18" charset="0"/>
                  <a:ea typeface="宋体" pitchFamily="2" charset="-122"/>
                  <a:cs typeface="Times New Roman" pitchFamily="18" charset="0"/>
                </a:rPr>
                <a:t>F</a:t>
              </a:r>
              <a:endParaRPr kumimoji="0" lang="en-US"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24" name="Line 2"/>
            <p:cNvSpPr>
              <a:spLocks noChangeShapeType="1"/>
            </p:cNvSpPr>
            <p:nvPr/>
          </p:nvSpPr>
          <p:spPr bwMode="auto">
            <a:xfrm flipH="1">
              <a:off x="4734" y="9246"/>
              <a:ext cx="360" cy="3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 name="TextBox 25"/>
          <p:cNvSpPr txBox="1"/>
          <p:nvPr/>
        </p:nvSpPr>
        <p:spPr>
          <a:xfrm>
            <a:off x="304800" y="1161192"/>
            <a:ext cx="8839200" cy="5447645"/>
          </a:xfrm>
          <a:prstGeom prst="rect">
            <a:avLst/>
          </a:prstGeom>
          <a:noFill/>
        </p:spPr>
        <p:txBody>
          <a:bodyPr wrap="square" rtlCol="0">
            <a:spAutoFit/>
          </a:bodyPr>
          <a:lstStyle/>
          <a:p>
            <a:pPr marL="609600" lvl="0" indent="-609600">
              <a:lnSpc>
                <a:spcPct val="150000"/>
              </a:lnSpc>
              <a:spcBef>
                <a:spcPts val="0"/>
              </a:spcBef>
              <a:buClr>
                <a:schemeClr val="folHlink"/>
              </a:buClr>
              <a:buSzPct val="60000"/>
              <a:defRPr/>
            </a:pPr>
            <a:r>
              <a:rPr kumimoji="1" lang="en-US" altLang="zh-CN" sz="2000" b="0" dirty="0">
                <a:solidFill>
                  <a:srgbClr val="FFFFCC"/>
                </a:solidFill>
                <a:effectLst>
                  <a:outerShdw blurRad="38100" dist="38100" dir="2700000" algn="tl">
                    <a:srgbClr val="000000"/>
                  </a:outerShdw>
                </a:effectLst>
                <a:latin typeface="幼圆" pitchFamily="49" charset="-122"/>
              </a:rPr>
              <a:t>1</a:t>
            </a:r>
            <a:r>
              <a:rPr kumimoji="1" lang="zh-CN" altLang="en-US" sz="2000" b="0" dirty="0">
                <a:solidFill>
                  <a:srgbClr val="FFFFCC"/>
                </a:solidFill>
                <a:effectLst>
                  <a:outerShdw blurRad="38100" dist="38100" dir="2700000" algn="tl">
                    <a:srgbClr val="000000"/>
                  </a:outerShdw>
                </a:effectLst>
                <a:latin typeface="幼圆" pitchFamily="49" charset="-122"/>
              </a:rPr>
              <a:t>、下列二叉树进行前序遍历的结果为（      ）</a:t>
            </a:r>
            <a:endParaRPr kumimoji="1" lang="en-US" altLang="zh-CN" sz="2000" b="0" dirty="0">
              <a:solidFill>
                <a:srgbClr val="FFFFCC"/>
              </a:solidFill>
              <a:effectLst>
                <a:outerShdw blurRad="38100" dist="38100" dir="2700000" algn="tl">
                  <a:srgbClr val="000000"/>
                </a:outerShdw>
              </a:effectLst>
              <a:latin typeface="幼圆" pitchFamily="49" charset="-122"/>
            </a:endParaRPr>
          </a:p>
          <a:p>
            <a:pPr marL="609600" lvl="0" indent="-609600">
              <a:lnSpc>
                <a:spcPct val="150000"/>
              </a:lnSpc>
              <a:spcBef>
                <a:spcPts val="0"/>
              </a:spcBef>
              <a:buClr>
                <a:schemeClr val="folHlink"/>
              </a:buClr>
              <a:buSzPct val="60000"/>
              <a:defRPr/>
            </a:pPr>
            <a:endParaRPr kumimoji="1" lang="en-US" altLang="zh-CN" sz="2000" b="0" dirty="0">
              <a:solidFill>
                <a:srgbClr val="FFFFCC"/>
              </a:solidFill>
              <a:effectLst>
                <a:outerShdw blurRad="38100" dist="38100" dir="2700000" algn="tl">
                  <a:srgbClr val="000000"/>
                </a:outerShdw>
              </a:effectLst>
              <a:latin typeface="幼圆" pitchFamily="49" charset="-122"/>
            </a:endParaRPr>
          </a:p>
          <a:p>
            <a:pPr marL="609600" lvl="0" indent="-609600">
              <a:lnSpc>
                <a:spcPct val="150000"/>
              </a:lnSpc>
              <a:spcBef>
                <a:spcPts val="0"/>
              </a:spcBef>
              <a:buClr>
                <a:schemeClr val="folHlink"/>
              </a:buClr>
              <a:buSzPct val="60000"/>
              <a:defRPr/>
            </a:pPr>
            <a:endParaRPr kumimoji="1" lang="zh-CN" altLang="en-US" sz="2000" b="0" dirty="0">
              <a:solidFill>
                <a:srgbClr val="FFFFCC"/>
              </a:solidFill>
              <a:effectLst>
                <a:outerShdw blurRad="38100" dist="38100" dir="2700000" algn="tl">
                  <a:srgbClr val="000000"/>
                </a:outerShdw>
              </a:effectLst>
              <a:latin typeface="幼圆" pitchFamily="49" charset="-122"/>
            </a:endParaRPr>
          </a:p>
          <a:p>
            <a:pPr lvl="0" eaLnBrk="0" hangingPunct="0">
              <a:lnSpc>
                <a:spcPct val="150000"/>
              </a:lnSpc>
              <a:spcBef>
                <a:spcPts val="0"/>
              </a:spcBef>
              <a:buClr>
                <a:schemeClr val="folHlink"/>
              </a:buClr>
              <a:buSzPct val="60000"/>
              <a:defRPr/>
            </a:pPr>
            <a:r>
              <a:rPr kumimoji="1" lang="en-US" altLang="zh-CN" sz="2000" b="0" dirty="0">
                <a:solidFill>
                  <a:srgbClr val="FFFFCC"/>
                </a:solidFill>
                <a:effectLst>
                  <a:outerShdw blurRad="38100" dist="38100" dir="2700000" algn="tl">
                    <a:srgbClr val="000000"/>
                  </a:outerShdw>
                </a:effectLst>
                <a:latin typeface="幼圆" pitchFamily="49" charset="-122"/>
              </a:rPr>
              <a:t> A</a:t>
            </a:r>
            <a:r>
              <a:rPr kumimoji="1" lang="zh-CN" altLang="en-US"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DYBEAFCZX    	 B</a:t>
            </a:r>
            <a:r>
              <a:rPr kumimoji="1" lang="zh-CN" altLang="en-US"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YDEBFZXCA</a:t>
            </a:r>
          </a:p>
          <a:p>
            <a:pPr lvl="0" eaLnBrk="0" hangingPunct="0">
              <a:lnSpc>
                <a:spcPct val="150000"/>
              </a:lnSpc>
              <a:spcBef>
                <a:spcPts val="0"/>
              </a:spcBef>
              <a:buClr>
                <a:schemeClr val="folHlink"/>
              </a:buClr>
              <a:buSzPct val="60000"/>
              <a:defRPr/>
            </a:pPr>
            <a:r>
              <a:rPr kumimoji="1" lang="en-US" altLang="zh-CN" sz="2000" b="0" dirty="0">
                <a:solidFill>
                  <a:srgbClr val="FFFFCC"/>
                </a:solidFill>
                <a:effectLst>
                  <a:outerShdw blurRad="38100" dist="38100" dir="2700000" algn="tl">
                    <a:srgbClr val="000000"/>
                  </a:outerShdw>
                </a:effectLst>
                <a:latin typeface="幼圆" pitchFamily="49" charset="-122"/>
              </a:rPr>
              <a:t> C</a:t>
            </a:r>
            <a:r>
              <a:rPr kumimoji="1" lang="zh-CN" altLang="en-US"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ABDYECFXZ	        D</a:t>
            </a:r>
            <a:r>
              <a:rPr kumimoji="1" lang="zh-CN" altLang="en-US"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ABCDEFXYZ</a:t>
            </a:r>
          </a:p>
          <a:p>
            <a:pPr eaLnBrk="0" hangingPunct="0">
              <a:lnSpc>
                <a:spcPct val="150000"/>
              </a:lnSpc>
              <a:spcBef>
                <a:spcPts val="0"/>
              </a:spcBef>
              <a:buClr>
                <a:schemeClr val="folHlink"/>
              </a:buClr>
              <a:buSzPct val="60000"/>
              <a:defRPr/>
            </a:pPr>
            <a:r>
              <a:rPr kumimoji="1" lang="en-US" altLang="zh-CN" sz="2000" b="0" dirty="0">
                <a:solidFill>
                  <a:srgbClr val="FFFFCC"/>
                </a:solidFill>
                <a:effectLst>
                  <a:outerShdw blurRad="38100" dist="38100" dir="2700000" algn="tl">
                    <a:srgbClr val="000000"/>
                  </a:outerShdw>
                </a:effectLst>
                <a:latin typeface="幼圆" pitchFamily="49" charset="-122"/>
              </a:rPr>
              <a:t>2</a:t>
            </a:r>
            <a:r>
              <a:rPr kumimoji="1" lang="zh-CN" altLang="en-US" sz="2000" b="0" dirty="0">
                <a:solidFill>
                  <a:srgbClr val="FFFFCC"/>
                </a:solidFill>
                <a:effectLst>
                  <a:outerShdw blurRad="38100" dist="38100" dir="2700000" algn="tl">
                    <a:srgbClr val="000000"/>
                  </a:outerShdw>
                </a:effectLst>
                <a:latin typeface="幼圆" pitchFamily="49" charset="-122"/>
              </a:rPr>
              <a:t>、</a:t>
            </a:r>
            <a:r>
              <a:rPr kumimoji="1" lang="zh-CN" altLang="zh-CN" sz="2000" b="0" dirty="0">
                <a:solidFill>
                  <a:srgbClr val="FFFFCC"/>
                </a:solidFill>
                <a:effectLst>
                  <a:outerShdw blurRad="38100" dist="38100" dir="2700000" algn="tl">
                    <a:srgbClr val="000000"/>
                  </a:outerShdw>
                </a:effectLst>
                <a:latin typeface="幼圆" pitchFamily="49" charset="-122"/>
              </a:rPr>
              <a:t>某二叉树中有</a:t>
            </a:r>
            <a:r>
              <a:rPr kumimoji="1" lang="en-US" altLang="zh-CN" sz="2000" b="0" dirty="0">
                <a:solidFill>
                  <a:srgbClr val="FFFFCC"/>
                </a:solidFill>
                <a:effectLst>
                  <a:outerShdw blurRad="38100" dist="38100" dir="2700000" algn="tl">
                    <a:srgbClr val="000000"/>
                  </a:outerShdw>
                </a:effectLst>
                <a:latin typeface="幼圆" pitchFamily="49" charset="-122"/>
              </a:rPr>
              <a:t>n</a:t>
            </a:r>
            <a:r>
              <a:rPr kumimoji="1" lang="zh-CN" altLang="zh-CN" sz="2000" b="0" dirty="0">
                <a:solidFill>
                  <a:srgbClr val="FFFFCC"/>
                </a:solidFill>
                <a:effectLst>
                  <a:outerShdw blurRad="38100" dist="38100" dir="2700000" algn="tl">
                    <a:srgbClr val="000000"/>
                  </a:outerShdw>
                </a:effectLst>
                <a:latin typeface="幼圆" pitchFamily="49" charset="-122"/>
              </a:rPr>
              <a:t>个度为</a:t>
            </a:r>
            <a:r>
              <a:rPr kumimoji="1" lang="en-US" altLang="zh-CN" sz="2000" b="0" dirty="0">
                <a:solidFill>
                  <a:srgbClr val="FFFFCC"/>
                </a:solidFill>
                <a:effectLst>
                  <a:outerShdw blurRad="38100" dist="38100" dir="2700000" algn="tl">
                    <a:srgbClr val="000000"/>
                  </a:outerShdw>
                </a:effectLst>
                <a:latin typeface="幼圆" pitchFamily="49" charset="-122"/>
              </a:rPr>
              <a:t>2</a:t>
            </a:r>
            <a:r>
              <a:rPr kumimoji="1" lang="zh-CN" altLang="zh-CN" sz="2000" b="0" dirty="0">
                <a:solidFill>
                  <a:srgbClr val="FFFFCC"/>
                </a:solidFill>
                <a:effectLst>
                  <a:outerShdw blurRad="38100" dist="38100" dir="2700000" algn="tl">
                    <a:srgbClr val="000000"/>
                  </a:outerShdw>
                </a:effectLst>
                <a:latin typeface="幼圆" pitchFamily="49" charset="-122"/>
              </a:rPr>
              <a:t>的结点，则该二叉树中的叶子结点数为</a:t>
            </a:r>
            <a:r>
              <a:rPr kumimoji="1" lang="zh-CN" altLang="en-US" sz="2000" b="0" dirty="0">
                <a:solidFill>
                  <a:srgbClr val="FFFFCC"/>
                </a:solidFill>
                <a:effectLst>
                  <a:outerShdw blurRad="38100" dist="38100" dir="2700000" algn="tl">
                    <a:srgbClr val="000000"/>
                  </a:outerShdw>
                </a:effectLst>
                <a:latin typeface="幼圆" pitchFamily="49" charset="-122"/>
              </a:rPr>
              <a:t>（     ）</a:t>
            </a:r>
            <a:endParaRPr kumimoji="1" lang="zh-CN" altLang="zh-CN" sz="2000" b="0" dirty="0">
              <a:solidFill>
                <a:srgbClr val="FFFFCC"/>
              </a:solidFill>
              <a:effectLst>
                <a:outerShdw blurRad="38100" dist="38100" dir="2700000" algn="tl">
                  <a:srgbClr val="000000"/>
                </a:outerShdw>
              </a:effectLst>
              <a:latin typeface="幼圆" pitchFamily="49" charset="-122"/>
            </a:endParaRPr>
          </a:p>
          <a:p>
            <a:pPr eaLnBrk="0" hangingPunct="0">
              <a:lnSpc>
                <a:spcPct val="150000"/>
              </a:lnSpc>
              <a:spcBef>
                <a:spcPts val="0"/>
              </a:spcBef>
              <a:buClr>
                <a:schemeClr val="folHlink"/>
              </a:buClr>
              <a:buSzPct val="60000"/>
              <a:defRPr/>
            </a:pPr>
            <a:r>
              <a:rPr kumimoji="1" lang="en-US" altLang="zh-CN" sz="2000" b="0" dirty="0">
                <a:solidFill>
                  <a:srgbClr val="FFFFCC"/>
                </a:solidFill>
                <a:effectLst>
                  <a:outerShdw blurRad="38100" dist="38100" dir="2700000" algn="tl">
                    <a:srgbClr val="000000"/>
                  </a:outerShdw>
                </a:effectLst>
                <a:latin typeface="幼圆" pitchFamily="49" charset="-122"/>
              </a:rPr>
              <a:t>A</a:t>
            </a:r>
            <a:r>
              <a:rPr kumimoji="1" lang="zh-CN" altLang="zh-CN"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n+1      B</a:t>
            </a:r>
            <a:r>
              <a:rPr kumimoji="1" lang="zh-CN" altLang="zh-CN"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n-1	    C</a:t>
            </a:r>
            <a:r>
              <a:rPr kumimoji="1" lang="zh-CN" altLang="zh-CN"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2n 	  D</a:t>
            </a:r>
            <a:r>
              <a:rPr kumimoji="1" lang="zh-CN" altLang="zh-CN"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n/2</a:t>
            </a:r>
            <a:endParaRPr kumimoji="1" lang="zh-CN" altLang="zh-CN" sz="2000" b="0" dirty="0">
              <a:solidFill>
                <a:srgbClr val="FFFFCC"/>
              </a:solidFill>
              <a:effectLst>
                <a:outerShdw blurRad="38100" dist="38100" dir="2700000" algn="tl">
                  <a:srgbClr val="000000"/>
                </a:outerShdw>
              </a:effectLst>
              <a:latin typeface="幼圆" pitchFamily="49" charset="-122"/>
            </a:endParaRPr>
          </a:p>
          <a:p>
            <a:pPr>
              <a:lnSpc>
                <a:spcPct val="150000"/>
              </a:lnSpc>
            </a:pPr>
            <a:r>
              <a:rPr kumimoji="1" lang="en-US" altLang="zh-CN" sz="2000" b="0" dirty="0">
                <a:solidFill>
                  <a:srgbClr val="FFFFCC"/>
                </a:solidFill>
                <a:effectLst>
                  <a:outerShdw blurRad="38100" dist="38100" dir="2700000" algn="tl">
                    <a:srgbClr val="000000"/>
                  </a:outerShdw>
                </a:effectLst>
                <a:latin typeface="幼圆" pitchFamily="49" charset="-122"/>
              </a:rPr>
              <a:t>3</a:t>
            </a:r>
            <a:r>
              <a:rPr kumimoji="1" lang="zh-CN" altLang="en-US" sz="2000" b="0" dirty="0">
                <a:solidFill>
                  <a:srgbClr val="FFFFCC"/>
                </a:solidFill>
                <a:effectLst>
                  <a:outerShdw blurRad="38100" dist="38100" dir="2700000" algn="tl">
                    <a:srgbClr val="000000"/>
                  </a:outerShdw>
                </a:effectLst>
                <a:latin typeface="幼圆" pitchFamily="49" charset="-122"/>
              </a:rPr>
              <a:t>、</a:t>
            </a:r>
            <a:r>
              <a:rPr kumimoji="1" lang="zh-CN" altLang="zh-CN" sz="2000" b="0" dirty="0">
                <a:solidFill>
                  <a:srgbClr val="FFFFCC"/>
                </a:solidFill>
                <a:effectLst>
                  <a:outerShdw blurRad="38100" dist="38100" dir="2700000" algn="tl">
                    <a:srgbClr val="000000"/>
                  </a:outerShdw>
                </a:effectLst>
                <a:latin typeface="幼圆" pitchFamily="49" charset="-122"/>
              </a:rPr>
              <a:t>一棵二叉树中共有</a:t>
            </a:r>
            <a:r>
              <a:rPr kumimoji="1" lang="en-US" altLang="zh-CN" sz="2000" b="0" dirty="0">
                <a:solidFill>
                  <a:srgbClr val="FFFFCC"/>
                </a:solidFill>
                <a:effectLst>
                  <a:outerShdw blurRad="38100" dist="38100" dir="2700000" algn="tl">
                    <a:srgbClr val="000000"/>
                  </a:outerShdw>
                </a:effectLst>
                <a:latin typeface="幼圆" pitchFamily="49" charset="-122"/>
              </a:rPr>
              <a:t>70</a:t>
            </a:r>
            <a:r>
              <a:rPr kumimoji="1" lang="zh-CN" altLang="zh-CN" sz="2000" b="0" dirty="0">
                <a:solidFill>
                  <a:srgbClr val="FFFFCC"/>
                </a:solidFill>
                <a:effectLst>
                  <a:outerShdw blurRad="38100" dist="38100" dir="2700000" algn="tl">
                    <a:srgbClr val="000000"/>
                  </a:outerShdw>
                </a:effectLst>
                <a:latin typeface="幼圆" pitchFamily="49" charset="-122"/>
              </a:rPr>
              <a:t>个叶子结点与</a:t>
            </a:r>
            <a:r>
              <a:rPr kumimoji="1" lang="en-US" altLang="zh-CN" sz="2000" b="0" dirty="0">
                <a:solidFill>
                  <a:srgbClr val="FFFFCC"/>
                </a:solidFill>
                <a:effectLst>
                  <a:outerShdw blurRad="38100" dist="38100" dir="2700000" algn="tl">
                    <a:srgbClr val="000000"/>
                  </a:outerShdw>
                </a:effectLst>
                <a:latin typeface="幼圆" pitchFamily="49" charset="-122"/>
              </a:rPr>
              <a:t>80</a:t>
            </a:r>
            <a:r>
              <a:rPr kumimoji="1" lang="zh-CN" altLang="zh-CN" sz="2000" b="0" dirty="0">
                <a:solidFill>
                  <a:srgbClr val="FFFFCC"/>
                </a:solidFill>
                <a:effectLst>
                  <a:outerShdw blurRad="38100" dist="38100" dir="2700000" algn="tl">
                    <a:srgbClr val="000000"/>
                  </a:outerShdw>
                </a:effectLst>
                <a:latin typeface="幼圆" pitchFamily="49" charset="-122"/>
              </a:rPr>
              <a:t>个度为</a:t>
            </a:r>
            <a:r>
              <a:rPr kumimoji="1" lang="en-US" altLang="zh-CN" sz="2000" b="0" dirty="0">
                <a:solidFill>
                  <a:srgbClr val="FFFFCC"/>
                </a:solidFill>
                <a:effectLst>
                  <a:outerShdw blurRad="38100" dist="38100" dir="2700000" algn="tl">
                    <a:srgbClr val="000000"/>
                  </a:outerShdw>
                </a:effectLst>
                <a:latin typeface="幼圆" pitchFamily="49" charset="-122"/>
              </a:rPr>
              <a:t>1</a:t>
            </a:r>
            <a:r>
              <a:rPr kumimoji="1" lang="zh-CN" altLang="zh-CN" sz="2000" b="0" dirty="0">
                <a:solidFill>
                  <a:srgbClr val="FFFFCC"/>
                </a:solidFill>
                <a:effectLst>
                  <a:outerShdw blurRad="38100" dist="38100" dir="2700000" algn="tl">
                    <a:srgbClr val="000000"/>
                  </a:outerShdw>
                </a:effectLst>
                <a:latin typeface="幼圆" pitchFamily="49" charset="-122"/>
              </a:rPr>
              <a:t>的结点，则该二叉树中的总结点数为</a:t>
            </a:r>
            <a:r>
              <a:rPr kumimoji="1" lang="zh-CN" altLang="en-US" sz="2000" b="0" dirty="0">
                <a:solidFill>
                  <a:srgbClr val="FFFFCC"/>
                </a:solidFill>
                <a:effectLst>
                  <a:outerShdw blurRad="38100" dist="38100" dir="2700000" algn="tl">
                    <a:srgbClr val="000000"/>
                  </a:outerShdw>
                </a:effectLst>
                <a:latin typeface="幼圆" pitchFamily="49" charset="-122"/>
              </a:rPr>
              <a:t>（      ）</a:t>
            </a:r>
            <a:endParaRPr kumimoji="1" lang="zh-CN" altLang="zh-CN" sz="2000" b="0" dirty="0">
              <a:solidFill>
                <a:srgbClr val="FFFFCC"/>
              </a:solidFill>
              <a:effectLst>
                <a:outerShdw blurRad="38100" dist="38100" dir="2700000" algn="tl">
                  <a:srgbClr val="000000"/>
                </a:outerShdw>
              </a:effectLst>
              <a:latin typeface="幼圆" pitchFamily="49" charset="-122"/>
            </a:endParaRPr>
          </a:p>
          <a:p>
            <a:pPr>
              <a:lnSpc>
                <a:spcPct val="150000"/>
              </a:lnSpc>
            </a:pPr>
            <a:r>
              <a:rPr kumimoji="1" lang="en-US" altLang="zh-CN" sz="2000" b="0" dirty="0">
                <a:solidFill>
                  <a:srgbClr val="FFFFCC"/>
                </a:solidFill>
                <a:effectLst>
                  <a:outerShdw blurRad="38100" dist="38100" dir="2700000" algn="tl">
                    <a:srgbClr val="000000"/>
                  </a:outerShdw>
                </a:effectLst>
                <a:latin typeface="幼圆" pitchFamily="49" charset="-122"/>
              </a:rPr>
              <a:t>A</a:t>
            </a:r>
            <a:r>
              <a:rPr kumimoji="1" lang="zh-CN" altLang="zh-CN"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219 	          B</a:t>
            </a:r>
            <a:r>
              <a:rPr kumimoji="1" lang="zh-CN" altLang="zh-CN"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221 </a:t>
            </a:r>
            <a:r>
              <a:rPr kumimoji="1" lang="zh-CN" altLang="zh-CN" sz="2000" b="0" dirty="0">
                <a:solidFill>
                  <a:srgbClr val="FFFFCC"/>
                </a:solidFill>
                <a:effectLst>
                  <a:outerShdw blurRad="38100" dist="38100" dir="2700000" algn="tl">
                    <a:srgbClr val="000000"/>
                  </a:outerShdw>
                </a:effectLst>
                <a:latin typeface="幼圆" pitchFamily="49" charset="-122"/>
              </a:rPr>
              <a:t>	</a:t>
            </a:r>
            <a:r>
              <a:rPr kumimoji="1" lang="en-US" altLang="zh-CN" sz="2000" b="0" dirty="0">
                <a:solidFill>
                  <a:srgbClr val="FFFFCC"/>
                </a:solidFill>
                <a:effectLst>
                  <a:outerShdw blurRad="38100" dist="38100" dir="2700000" algn="tl">
                    <a:srgbClr val="000000"/>
                  </a:outerShdw>
                </a:effectLst>
                <a:latin typeface="幼圆" pitchFamily="49" charset="-122"/>
              </a:rPr>
              <a:t>    C</a:t>
            </a:r>
            <a:r>
              <a:rPr kumimoji="1" lang="zh-CN" altLang="zh-CN"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229 		D</a:t>
            </a:r>
            <a:r>
              <a:rPr kumimoji="1" lang="zh-CN" altLang="zh-CN" sz="2000" b="0" dirty="0">
                <a:solidFill>
                  <a:srgbClr val="FFFFCC"/>
                </a:solidFill>
                <a:effectLst>
                  <a:outerShdw blurRad="38100" dist="38100" dir="2700000" algn="tl">
                    <a:srgbClr val="000000"/>
                  </a:outerShdw>
                </a:effectLst>
                <a:latin typeface="幼圆" pitchFamily="49" charset="-122"/>
              </a:rPr>
              <a:t>）</a:t>
            </a:r>
            <a:r>
              <a:rPr kumimoji="1" lang="en-US" altLang="zh-CN" sz="2000" b="0" dirty="0">
                <a:solidFill>
                  <a:srgbClr val="FFFFCC"/>
                </a:solidFill>
                <a:effectLst>
                  <a:outerShdw blurRad="38100" dist="38100" dir="2700000" algn="tl">
                    <a:srgbClr val="000000"/>
                  </a:outerShdw>
                </a:effectLst>
                <a:latin typeface="幼圆" pitchFamily="49" charset="-122"/>
              </a:rPr>
              <a:t>231</a:t>
            </a:r>
            <a:endParaRPr kumimoji="1" lang="zh-CN" altLang="zh-CN" sz="2000" b="0" dirty="0">
              <a:solidFill>
                <a:srgbClr val="FFFFCC"/>
              </a:solidFill>
              <a:effectLst>
                <a:outerShdw blurRad="38100" dist="38100" dir="2700000" algn="tl">
                  <a:srgbClr val="000000"/>
                </a:outerShdw>
              </a:effectLst>
              <a:latin typeface="幼圆" pitchFamily="49" charset="-122"/>
            </a:endParaRPr>
          </a:p>
          <a:p>
            <a:pPr lvl="0" eaLnBrk="0" hangingPunct="0">
              <a:lnSpc>
                <a:spcPct val="150000"/>
              </a:lnSpc>
              <a:spcBef>
                <a:spcPts val="0"/>
              </a:spcBef>
              <a:buClr>
                <a:schemeClr val="folHlink"/>
              </a:buClr>
              <a:buSzPct val="60000"/>
              <a:defRPr/>
            </a:pPr>
            <a:endParaRPr kumimoji="1" lang="en-US" altLang="zh-CN" sz="2000" b="0" dirty="0">
              <a:solidFill>
                <a:srgbClr val="FFFFCC"/>
              </a:solidFill>
              <a:effectLst>
                <a:outerShdw blurRad="38100" dist="38100" dir="2700000" algn="tl">
                  <a:srgbClr val="000000"/>
                </a:outerShdw>
              </a:effectLst>
              <a:latin typeface="幼圆" pitchFamily="49" charset="-122"/>
            </a:endParaRPr>
          </a:p>
          <a:p>
            <a:endParaRPr lang="zh-CN" altLang="en-US" dirty="0"/>
          </a:p>
        </p:txBody>
      </p:sp>
      <p:sp>
        <p:nvSpPr>
          <p:cNvPr id="27" name="TextBox 26"/>
          <p:cNvSpPr txBox="1"/>
          <p:nvPr/>
        </p:nvSpPr>
        <p:spPr>
          <a:xfrm>
            <a:off x="5029200" y="1286048"/>
            <a:ext cx="370614" cy="363736"/>
          </a:xfrm>
          <a:prstGeom prst="rect">
            <a:avLst/>
          </a:prstGeom>
          <a:noFill/>
        </p:spPr>
        <p:txBody>
          <a:bodyPr wrap="none" rtlCol="0">
            <a:spAutoFit/>
          </a:bodyPr>
          <a:lstStyle/>
          <a:p>
            <a:r>
              <a:rPr lang="en-US" altLang="zh-CN" sz="2000" dirty="0">
                <a:solidFill>
                  <a:srgbClr val="FF0000"/>
                </a:solidFill>
              </a:rPr>
              <a:t>C</a:t>
            </a:r>
            <a:endParaRPr lang="zh-CN" altLang="en-US" sz="2000" dirty="0">
              <a:solidFill>
                <a:srgbClr val="FF0000"/>
              </a:solidFill>
            </a:endParaRPr>
          </a:p>
        </p:txBody>
      </p:sp>
      <p:sp>
        <p:nvSpPr>
          <p:cNvPr id="28" name="TextBox 27"/>
          <p:cNvSpPr txBox="1"/>
          <p:nvPr/>
        </p:nvSpPr>
        <p:spPr>
          <a:xfrm>
            <a:off x="8051800" y="3581400"/>
            <a:ext cx="370614" cy="400110"/>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
        <p:nvSpPr>
          <p:cNvPr id="29" name="TextBox 28"/>
          <p:cNvSpPr txBox="1"/>
          <p:nvPr/>
        </p:nvSpPr>
        <p:spPr>
          <a:xfrm>
            <a:off x="1681593" y="4953000"/>
            <a:ext cx="370614" cy="400110"/>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
        <p:nvSpPr>
          <p:cNvPr id="5" name="TextBox 4"/>
          <p:cNvSpPr txBox="1"/>
          <p:nvPr/>
        </p:nvSpPr>
        <p:spPr>
          <a:xfrm>
            <a:off x="245057" y="381000"/>
            <a:ext cx="2040943" cy="461665"/>
          </a:xfrm>
          <a:prstGeom prst="rect">
            <a:avLst/>
          </a:prstGeom>
          <a:noFill/>
        </p:spPr>
        <p:txBody>
          <a:bodyPr wrap="none" rtlCol="0">
            <a:spAutoFit/>
          </a:bodyPr>
          <a:lstStyle/>
          <a:p>
            <a:r>
              <a:rPr lang="zh-CN" altLang="en-US" sz="2400" dirty="0">
                <a:solidFill>
                  <a:srgbClr val="FFFF00"/>
                </a:solidFill>
                <a:latin typeface="Arial Black" pitchFamily="34" charset="0"/>
              </a:rPr>
              <a:t>经典例题讲解</a:t>
            </a:r>
          </a:p>
        </p:txBody>
      </p:sp>
    </p:spTree>
    <p:extLst>
      <p:ext uri="{BB962C8B-B14F-4D97-AF65-F5344CB8AC3E}">
        <p14:creationId xmlns:p14="http://schemas.microsoft.com/office/powerpoint/2010/main" val="190804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42</a:t>
            </a:fld>
            <a:endParaRPr lang="en-US" altLang="zh-CN"/>
          </a:p>
        </p:txBody>
      </p:sp>
      <p:sp>
        <p:nvSpPr>
          <p:cNvPr id="5" name="矩形 4"/>
          <p:cNvSpPr/>
          <p:nvPr/>
        </p:nvSpPr>
        <p:spPr>
          <a:xfrm>
            <a:off x="381000" y="1219200"/>
            <a:ext cx="7848600" cy="1320554"/>
          </a:xfrm>
          <a:prstGeom prst="rect">
            <a:avLst/>
          </a:prstGeom>
        </p:spPr>
        <p:txBody>
          <a:bodyPr wrap="square">
            <a:spAutoFit/>
          </a:bodyPr>
          <a:lstStyle/>
          <a:p>
            <a:pPr>
              <a:lnSpc>
                <a:spcPct val="140000"/>
              </a:lnSpc>
              <a:buClr>
                <a:srgbClr val="FF9900"/>
              </a:buClr>
            </a:pPr>
            <a:r>
              <a:rPr kumimoji="1" lang="en-US" altLang="zh-CN" sz="2000" b="0" dirty="0">
                <a:solidFill>
                  <a:srgbClr val="FFFFCC"/>
                </a:solidFill>
                <a:effectLst>
                  <a:outerShdw blurRad="38100" dist="38100" dir="2700000" algn="tl">
                    <a:srgbClr val="000000"/>
                  </a:outerShdw>
                </a:effectLst>
                <a:latin typeface="幼圆" pitchFamily="49" charset="-122"/>
              </a:rPr>
              <a:t>4</a:t>
            </a:r>
            <a:r>
              <a:rPr kumimoji="1" lang="zh-CN" altLang="en-US" sz="2000" b="0" dirty="0">
                <a:solidFill>
                  <a:srgbClr val="FFFFCC"/>
                </a:solidFill>
                <a:effectLst>
                  <a:outerShdw blurRad="38100" dist="38100" dir="2700000" algn="tl">
                    <a:srgbClr val="000000"/>
                  </a:outerShdw>
                </a:effectLst>
                <a:latin typeface="幼圆" pitchFamily="49" charset="-122"/>
              </a:rPr>
              <a:t>、已知一棵二叉树的前序遍历结果和中序遍历结果分别为</a:t>
            </a:r>
            <a:r>
              <a:rPr kumimoji="1" lang="en-US" altLang="zh-CN" sz="2000" b="0" dirty="0">
                <a:solidFill>
                  <a:srgbClr val="FFFFCC"/>
                </a:solidFill>
                <a:effectLst>
                  <a:outerShdw blurRad="38100" dist="38100" dir="2700000" algn="tl">
                    <a:srgbClr val="000000"/>
                  </a:outerShdw>
                </a:effectLst>
                <a:latin typeface="幼圆" pitchFamily="49" charset="-122"/>
              </a:rPr>
              <a:t>ABDEGCFH</a:t>
            </a:r>
            <a:r>
              <a:rPr kumimoji="1" lang="zh-CN" altLang="en-US" sz="2000" b="0" dirty="0">
                <a:solidFill>
                  <a:srgbClr val="FFFFCC"/>
                </a:solidFill>
                <a:effectLst>
                  <a:outerShdw blurRad="38100" dist="38100" dir="2700000" algn="tl">
                    <a:srgbClr val="000000"/>
                  </a:outerShdw>
                </a:effectLst>
                <a:latin typeface="幼圆" pitchFamily="49" charset="-122"/>
              </a:rPr>
              <a:t>和</a:t>
            </a:r>
            <a:r>
              <a:rPr kumimoji="1" lang="en-US" altLang="zh-CN" sz="2000" b="0" dirty="0">
                <a:solidFill>
                  <a:srgbClr val="FFFFCC"/>
                </a:solidFill>
                <a:effectLst>
                  <a:outerShdw blurRad="38100" dist="38100" dir="2700000" algn="tl">
                    <a:srgbClr val="000000"/>
                  </a:outerShdw>
                </a:effectLst>
                <a:latin typeface="幼圆" pitchFamily="49" charset="-122"/>
              </a:rPr>
              <a:t>DBGEACHF</a:t>
            </a:r>
            <a:r>
              <a:rPr kumimoji="1" lang="zh-CN" altLang="en-US" sz="2000" b="0" dirty="0">
                <a:solidFill>
                  <a:srgbClr val="FFFFCC"/>
                </a:solidFill>
                <a:effectLst>
                  <a:outerShdw blurRad="38100" dist="38100" dir="2700000" algn="tl">
                    <a:srgbClr val="000000"/>
                  </a:outerShdw>
                </a:effectLst>
                <a:latin typeface="幼圆" pitchFamily="49" charset="-122"/>
              </a:rPr>
              <a:t>，则该二叉树的后序遍历结果为</a:t>
            </a:r>
            <a:r>
              <a:rPr kumimoji="1" lang="zh-CN" altLang="en-US" sz="2000" b="0" u="sng" dirty="0">
                <a:solidFill>
                  <a:srgbClr val="FFFFCC"/>
                </a:solidFill>
                <a:effectLst>
                  <a:outerShdw blurRad="38100" dist="38100" dir="2700000" algn="tl">
                    <a:srgbClr val="000000"/>
                  </a:outerShdw>
                </a:effectLst>
                <a:latin typeface="幼圆" pitchFamily="49" charset="-122"/>
              </a:rPr>
              <a:t>            </a:t>
            </a:r>
            <a:r>
              <a:rPr kumimoji="1" lang="zh-CN" altLang="en-US" sz="2000" b="0" dirty="0">
                <a:solidFill>
                  <a:srgbClr val="FFFFCC"/>
                </a:solidFill>
                <a:effectLst>
                  <a:outerShdw blurRad="38100" dist="38100" dir="2700000" algn="tl">
                    <a:srgbClr val="000000"/>
                  </a:outerShdw>
                </a:effectLst>
                <a:latin typeface="幼圆" pitchFamily="49" charset="-122"/>
              </a:rPr>
              <a:t>，层次遍历结果为</a:t>
            </a:r>
            <a:r>
              <a:rPr kumimoji="1" lang="zh-CN" altLang="en-US" sz="2000" b="0" u="sng" dirty="0">
                <a:solidFill>
                  <a:srgbClr val="FFFFCC"/>
                </a:solidFill>
                <a:effectLst>
                  <a:outerShdw blurRad="38100" dist="38100" dir="2700000" algn="tl">
                    <a:srgbClr val="000000"/>
                  </a:outerShdw>
                </a:effectLst>
                <a:latin typeface="幼圆" pitchFamily="49" charset="-122"/>
              </a:rPr>
              <a:t>                </a:t>
            </a:r>
            <a:r>
              <a:rPr kumimoji="1" lang="zh-CN" altLang="en-US" sz="2000" b="0" dirty="0">
                <a:solidFill>
                  <a:srgbClr val="FFFFCC"/>
                </a:solidFill>
                <a:effectLst>
                  <a:outerShdw blurRad="38100" dist="38100" dir="2700000" algn="tl">
                    <a:srgbClr val="000000"/>
                  </a:outerShdw>
                </a:effectLst>
                <a:latin typeface="幼圆" pitchFamily="49" charset="-122"/>
              </a:rPr>
              <a:t>。</a:t>
            </a:r>
          </a:p>
        </p:txBody>
      </p:sp>
      <p:grpSp>
        <p:nvGrpSpPr>
          <p:cNvPr id="8" name="Group 3"/>
          <p:cNvGrpSpPr>
            <a:grpSpLocks/>
          </p:cNvGrpSpPr>
          <p:nvPr/>
        </p:nvGrpSpPr>
        <p:grpSpPr bwMode="auto">
          <a:xfrm>
            <a:off x="846576" y="2927476"/>
            <a:ext cx="2505080" cy="2926457"/>
            <a:chOff x="0" y="0"/>
            <a:chExt cx="2404" cy="2405"/>
          </a:xfrm>
        </p:grpSpPr>
        <p:sp>
          <p:nvSpPr>
            <p:cNvPr id="9" name="Oval 4"/>
            <p:cNvSpPr>
              <a:spLocks noChangeArrowheads="1"/>
            </p:cNvSpPr>
            <p:nvPr/>
          </p:nvSpPr>
          <p:spPr bwMode="auto">
            <a:xfrm>
              <a:off x="863" y="0"/>
              <a:ext cx="317" cy="317"/>
            </a:xfrm>
            <a:prstGeom prst="ellipse">
              <a:avLst/>
            </a:prstGeom>
            <a:solidFill>
              <a:srgbClr val="0000FF"/>
            </a:solidFill>
            <a:ln w="254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dirty="0">
                  <a:solidFill>
                    <a:schemeClr val="bg1"/>
                  </a:solidFill>
                  <a:effectLst>
                    <a:outerShdw blurRad="38100" dist="38100" dir="2700000" algn="tl">
                      <a:srgbClr val="000000"/>
                    </a:outerShdw>
                  </a:effectLst>
                  <a:latin typeface="Times New Roman" pitchFamily="18" charset="0"/>
                  <a:ea typeface="宋体" pitchFamily="2" charset="-122"/>
                </a:rPr>
                <a:t>A</a:t>
              </a:r>
            </a:p>
          </p:txBody>
        </p:sp>
        <p:sp>
          <p:nvSpPr>
            <p:cNvPr id="10" name="Oval 5"/>
            <p:cNvSpPr>
              <a:spLocks noChangeArrowheads="1"/>
            </p:cNvSpPr>
            <p:nvPr/>
          </p:nvSpPr>
          <p:spPr bwMode="auto">
            <a:xfrm>
              <a:off x="363" y="591"/>
              <a:ext cx="317" cy="317"/>
            </a:xfrm>
            <a:prstGeom prst="ellipse">
              <a:avLst/>
            </a:prstGeom>
            <a:solidFill>
              <a:srgbClr val="0000FF"/>
            </a:solidFill>
            <a:ln w="254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a:solidFill>
                    <a:schemeClr val="bg1"/>
                  </a:solidFill>
                  <a:effectLst>
                    <a:outerShdw blurRad="38100" dist="38100" dir="2700000" algn="tl">
                      <a:srgbClr val="000000"/>
                    </a:outerShdw>
                  </a:effectLst>
                  <a:latin typeface="Times New Roman" pitchFamily="18" charset="0"/>
                  <a:ea typeface="宋体" pitchFamily="2" charset="-122"/>
                </a:rPr>
                <a:t>B</a:t>
              </a:r>
            </a:p>
          </p:txBody>
        </p:sp>
        <p:sp>
          <p:nvSpPr>
            <p:cNvPr id="11" name="Oval 6"/>
            <p:cNvSpPr>
              <a:spLocks noChangeArrowheads="1"/>
            </p:cNvSpPr>
            <p:nvPr/>
          </p:nvSpPr>
          <p:spPr bwMode="auto">
            <a:xfrm>
              <a:off x="0" y="1316"/>
              <a:ext cx="317" cy="317"/>
            </a:xfrm>
            <a:prstGeom prst="ellipse">
              <a:avLst/>
            </a:prstGeom>
            <a:solidFill>
              <a:srgbClr val="0000FF"/>
            </a:solidFill>
            <a:ln w="254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a:solidFill>
                    <a:schemeClr val="bg1"/>
                  </a:solidFill>
                  <a:effectLst>
                    <a:outerShdw blurRad="38100" dist="38100" dir="2700000" algn="tl">
                      <a:srgbClr val="000000"/>
                    </a:outerShdw>
                  </a:effectLst>
                  <a:latin typeface="Times New Roman" pitchFamily="18" charset="0"/>
                  <a:ea typeface="宋体" pitchFamily="2" charset="-122"/>
                </a:rPr>
                <a:t>D</a:t>
              </a:r>
            </a:p>
          </p:txBody>
        </p:sp>
        <p:sp>
          <p:nvSpPr>
            <p:cNvPr id="12" name="Oval 7"/>
            <p:cNvSpPr>
              <a:spLocks noChangeArrowheads="1"/>
            </p:cNvSpPr>
            <p:nvPr/>
          </p:nvSpPr>
          <p:spPr bwMode="auto">
            <a:xfrm>
              <a:off x="862" y="1316"/>
              <a:ext cx="317" cy="317"/>
            </a:xfrm>
            <a:prstGeom prst="ellipse">
              <a:avLst/>
            </a:prstGeom>
            <a:solidFill>
              <a:srgbClr val="0000FF"/>
            </a:solidFill>
            <a:ln w="254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a:solidFill>
                    <a:schemeClr val="bg1"/>
                  </a:solidFill>
                  <a:effectLst>
                    <a:outerShdw blurRad="38100" dist="38100" dir="2700000" algn="tl">
                      <a:srgbClr val="000000"/>
                    </a:outerShdw>
                  </a:effectLst>
                  <a:latin typeface="Times New Roman" pitchFamily="18" charset="0"/>
                  <a:ea typeface="宋体" pitchFamily="2" charset="-122"/>
                </a:rPr>
                <a:t>E</a:t>
              </a:r>
            </a:p>
          </p:txBody>
        </p:sp>
        <p:sp>
          <p:nvSpPr>
            <p:cNvPr id="13" name="Oval 8"/>
            <p:cNvSpPr>
              <a:spLocks noChangeArrowheads="1"/>
            </p:cNvSpPr>
            <p:nvPr/>
          </p:nvSpPr>
          <p:spPr bwMode="auto">
            <a:xfrm>
              <a:off x="2087" y="1316"/>
              <a:ext cx="317" cy="317"/>
            </a:xfrm>
            <a:prstGeom prst="ellipse">
              <a:avLst/>
            </a:prstGeom>
            <a:solidFill>
              <a:srgbClr val="0000FF"/>
            </a:solidFill>
            <a:ln w="254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a:solidFill>
                    <a:schemeClr val="bg1"/>
                  </a:solidFill>
                  <a:effectLst>
                    <a:outerShdw blurRad="38100" dist="38100" dir="2700000" algn="tl">
                      <a:srgbClr val="000000"/>
                    </a:outerShdw>
                  </a:effectLst>
                  <a:latin typeface="Times New Roman" pitchFamily="18" charset="0"/>
                  <a:ea typeface="宋体" pitchFamily="2" charset="-122"/>
                </a:rPr>
                <a:t>F</a:t>
              </a:r>
            </a:p>
          </p:txBody>
        </p:sp>
        <p:sp>
          <p:nvSpPr>
            <p:cNvPr id="14" name="Oval 9"/>
            <p:cNvSpPr>
              <a:spLocks noChangeArrowheads="1"/>
            </p:cNvSpPr>
            <p:nvPr/>
          </p:nvSpPr>
          <p:spPr bwMode="auto">
            <a:xfrm>
              <a:off x="1452" y="591"/>
              <a:ext cx="317" cy="317"/>
            </a:xfrm>
            <a:prstGeom prst="ellipse">
              <a:avLst/>
            </a:prstGeom>
            <a:solidFill>
              <a:srgbClr val="0000FF"/>
            </a:solidFill>
            <a:ln w="254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a:solidFill>
                    <a:schemeClr val="bg1"/>
                  </a:solidFill>
                  <a:effectLst>
                    <a:outerShdw blurRad="38100" dist="38100" dir="2700000" algn="tl">
                      <a:srgbClr val="000000"/>
                    </a:outerShdw>
                  </a:effectLst>
                  <a:latin typeface="Times New Roman" pitchFamily="18" charset="0"/>
                  <a:ea typeface="宋体" pitchFamily="2" charset="-122"/>
                </a:rPr>
                <a:t>C</a:t>
              </a:r>
            </a:p>
          </p:txBody>
        </p:sp>
        <p:sp>
          <p:nvSpPr>
            <p:cNvPr id="15" name="Oval 10"/>
            <p:cNvSpPr>
              <a:spLocks noChangeArrowheads="1"/>
            </p:cNvSpPr>
            <p:nvPr/>
          </p:nvSpPr>
          <p:spPr bwMode="auto">
            <a:xfrm>
              <a:off x="545" y="2088"/>
              <a:ext cx="317" cy="317"/>
            </a:xfrm>
            <a:prstGeom prst="ellipse">
              <a:avLst/>
            </a:prstGeom>
            <a:solidFill>
              <a:srgbClr val="0000FF"/>
            </a:solidFill>
            <a:ln w="254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a:solidFill>
                    <a:schemeClr val="bg1"/>
                  </a:solidFill>
                  <a:effectLst>
                    <a:outerShdw blurRad="38100" dist="38100" dir="2700000" algn="tl">
                      <a:srgbClr val="000000"/>
                    </a:outerShdw>
                  </a:effectLst>
                  <a:latin typeface="Times New Roman" pitchFamily="18" charset="0"/>
                  <a:ea typeface="宋体" pitchFamily="2" charset="-122"/>
                </a:rPr>
                <a:t>G</a:t>
              </a:r>
            </a:p>
          </p:txBody>
        </p:sp>
        <p:sp>
          <p:nvSpPr>
            <p:cNvPr id="16" name="Oval 11"/>
            <p:cNvSpPr>
              <a:spLocks noChangeArrowheads="1"/>
            </p:cNvSpPr>
            <p:nvPr/>
          </p:nvSpPr>
          <p:spPr bwMode="auto">
            <a:xfrm>
              <a:off x="1679" y="2088"/>
              <a:ext cx="317" cy="317"/>
            </a:xfrm>
            <a:prstGeom prst="ellipse">
              <a:avLst/>
            </a:prstGeom>
            <a:solidFill>
              <a:srgbClr val="0000FF"/>
            </a:solidFill>
            <a:ln w="254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a:solidFill>
                    <a:schemeClr val="bg1"/>
                  </a:solidFill>
                  <a:effectLst>
                    <a:outerShdw blurRad="38100" dist="38100" dir="2700000" algn="tl">
                      <a:srgbClr val="000000"/>
                    </a:outerShdw>
                  </a:effectLst>
                  <a:latin typeface="Times New Roman" pitchFamily="18" charset="0"/>
                  <a:ea typeface="宋体" pitchFamily="2" charset="-122"/>
                </a:rPr>
                <a:t>H</a:t>
              </a:r>
            </a:p>
          </p:txBody>
        </p:sp>
        <p:sp>
          <p:nvSpPr>
            <p:cNvPr id="17" name="Line 12"/>
            <p:cNvSpPr>
              <a:spLocks noChangeShapeType="1"/>
            </p:cNvSpPr>
            <p:nvPr/>
          </p:nvSpPr>
          <p:spPr bwMode="auto">
            <a:xfrm flipH="1">
              <a:off x="590" y="273"/>
              <a:ext cx="318" cy="317"/>
            </a:xfrm>
            <a:prstGeom prst="line">
              <a:avLst/>
            </a:prstGeom>
            <a:noFill/>
            <a:ln w="2540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 name="Line 13"/>
            <p:cNvSpPr>
              <a:spLocks noChangeShapeType="1"/>
            </p:cNvSpPr>
            <p:nvPr/>
          </p:nvSpPr>
          <p:spPr bwMode="auto">
            <a:xfrm>
              <a:off x="1135" y="273"/>
              <a:ext cx="363" cy="317"/>
            </a:xfrm>
            <a:prstGeom prst="line">
              <a:avLst/>
            </a:prstGeom>
            <a:noFill/>
            <a:ln w="2540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Line 14"/>
            <p:cNvSpPr>
              <a:spLocks noChangeShapeType="1"/>
            </p:cNvSpPr>
            <p:nvPr/>
          </p:nvSpPr>
          <p:spPr bwMode="auto">
            <a:xfrm flipH="1">
              <a:off x="182" y="908"/>
              <a:ext cx="272" cy="408"/>
            </a:xfrm>
            <a:prstGeom prst="line">
              <a:avLst/>
            </a:prstGeom>
            <a:noFill/>
            <a:ln w="2540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 name="Line 15"/>
            <p:cNvSpPr>
              <a:spLocks noChangeShapeType="1"/>
            </p:cNvSpPr>
            <p:nvPr/>
          </p:nvSpPr>
          <p:spPr bwMode="auto">
            <a:xfrm>
              <a:off x="590" y="908"/>
              <a:ext cx="363" cy="408"/>
            </a:xfrm>
            <a:prstGeom prst="line">
              <a:avLst/>
            </a:prstGeom>
            <a:noFill/>
            <a:ln w="2540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Line 16"/>
            <p:cNvSpPr>
              <a:spLocks noChangeShapeType="1"/>
            </p:cNvSpPr>
            <p:nvPr/>
          </p:nvSpPr>
          <p:spPr bwMode="auto">
            <a:xfrm>
              <a:off x="1724" y="863"/>
              <a:ext cx="454" cy="453"/>
            </a:xfrm>
            <a:prstGeom prst="line">
              <a:avLst/>
            </a:prstGeom>
            <a:noFill/>
            <a:ln w="2540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Line 17"/>
            <p:cNvSpPr>
              <a:spLocks noChangeShapeType="1"/>
            </p:cNvSpPr>
            <p:nvPr/>
          </p:nvSpPr>
          <p:spPr bwMode="auto">
            <a:xfrm flipH="1">
              <a:off x="726" y="1634"/>
              <a:ext cx="272" cy="454"/>
            </a:xfrm>
            <a:prstGeom prst="line">
              <a:avLst/>
            </a:prstGeom>
            <a:noFill/>
            <a:ln w="2540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18"/>
            <p:cNvSpPr>
              <a:spLocks noChangeShapeType="1"/>
            </p:cNvSpPr>
            <p:nvPr/>
          </p:nvSpPr>
          <p:spPr bwMode="auto">
            <a:xfrm flipH="1">
              <a:off x="1906" y="1634"/>
              <a:ext cx="317" cy="454"/>
            </a:xfrm>
            <a:prstGeom prst="line">
              <a:avLst/>
            </a:prstGeom>
            <a:noFill/>
            <a:ln w="2540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24" name="组合 23"/>
          <p:cNvGrpSpPr/>
          <p:nvPr/>
        </p:nvGrpSpPr>
        <p:grpSpPr>
          <a:xfrm>
            <a:off x="3962400" y="2514600"/>
            <a:ext cx="4643437" cy="3743325"/>
            <a:chOff x="4500563" y="2636838"/>
            <a:chExt cx="4643437" cy="3743325"/>
          </a:xfrm>
        </p:grpSpPr>
        <p:sp>
          <p:nvSpPr>
            <p:cNvPr id="25" name="Rectangle 21"/>
            <p:cNvSpPr>
              <a:spLocks noChangeArrowheads="1"/>
            </p:cNvSpPr>
            <p:nvPr/>
          </p:nvSpPr>
          <p:spPr bwMode="auto">
            <a:xfrm>
              <a:off x="4500563" y="2636838"/>
              <a:ext cx="2198687"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20000"/>
                </a:lnSpc>
              </a:pPr>
              <a:r>
                <a:rPr lang="en-US" sz="2800" b="1" dirty="0">
                  <a:solidFill>
                    <a:srgbClr val="FF3300"/>
                  </a:solidFill>
                  <a:effectLst>
                    <a:outerShdw blurRad="38100" dist="38100" dir="2700000" algn="tl">
                      <a:srgbClr val="C0C0C0"/>
                    </a:outerShdw>
                  </a:effectLst>
                  <a:latin typeface="Times New Roman" pitchFamily="18" charset="0"/>
                  <a:ea typeface="黑体" pitchFamily="49" charset="-122"/>
                </a:rPr>
                <a:t>A</a:t>
              </a:r>
              <a:r>
                <a:rPr lang="en-US" sz="2800" b="1" dirty="0">
                  <a:solidFill>
                    <a:srgbClr val="FFFF00"/>
                  </a:solidFill>
                  <a:effectLst>
                    <a:outerShdw blurRad="38100" dist="38100" dir="2700000" algn="tl">
                      <a:srgbClr val="C0C0C0"/>
                    </a:outerShdw>
                  </a:effectLst>
                  <a:latin typeface="Times New Roman" pitchFamily="18" charset="0"/>
                  <a:ea typeface="黑体" pitchFamily="49" charset="-122"/>
                </a:rPr>
                <a:t>BDEG</a:t>
              </a:r>
              <a:r>
                <a:rPr lang="en-US" sz="2800" b="1" dirty="0">
                  <a:effectLst>
                    <a:outerShdw blurRad="38100" dist="38100" dir="2700000" algn="tl">
                      <a:srgbClr val="C0C0C0"/>
                    </a:outerShdw>
                  </a:effectLst>
                  <a:latin typeface="Times New Roman" pitchFamily="18" charset="0"/>
                  <a:ea typeface="黑体" pitchFamily="49" charset="-122"/>
                </a:rPr>
                <a:t>CFH</a:t>
              </a:r>
            </a:p>
          </p:txBody>
        </p:sp>
        <p:sp>
          <p:nvSpPr>
            <p:cNvPr id="26" name="Rectangle 22"/>
            <p:cNvSpPr>
              <a:spLocks noChangeArrowheads="1"/>
            </p:cNvSpPr>
            <p:nvPr/>
          </p:nvSpPr>
          <p:spPr bwMode="auto">
            <a:xfrm>
              <a:off x="6945313" y="2636838"/>
              <a:ext cx="2198687"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20000"/>
                </a:lnSpc>
              </a:pPr>
              <a:r>
                <a:rPr lang="en-US" sz="2800" b="1" dirty="0">
                  <a:solidFill>
                    <a:srgbClr val="FFFF00"/>
                  </a:solidFill>
                  <a:effectLst>
                    <a:outerShdw blurRad="38100" dist="38100" dir="2700000" algn="tl">
                      <a:srgbClr val="C0C0C0"/>
                    </a:outerShdw>
                  </a:effectLst>
                  <a:latin typeface="Times New Roman" pitchFamily="18" charset="0"/>
                  <a:ea typeface="黑体" pitchFamily="49" charset="-122"/>
                </a:rPr>
                <a:t>DBGE</a:t>
              </a:r>
              <a:r>
                <a:rPr lang="en-US" sz="2800" b="1" dirty="0">
                  <a:solidFill>
                    <a:srgbClr val="FF3300"/>
                  </a:solidFill>
                  <a:effectLst>
                    <a:outerShdw blurRad="38100" dist="38100" dir="2700000" algn="tl">
                      <a:srgbClr val="C0C0C0"/>
                    </a:outerShdw>
                  </a:effectLst>
                  <a:latin typeface="Times New Roman" pitchFamily="18" charset="0"/>
                  <a:ea typeface="黑体" pitchFamily="49" charset="-122"/>
                </a:rPr>
                <a:t>A</a:t>
              </a:r>
              <a:r>
                <a:rPr lang="en-US" sz="2800" b="1" dirty="0">
                  <a:effectLst>
                    <a:outerShdw blurRad="38100" dist="38100" dir="2700000" algn="tl">
                      <a:srgbClr val="C0C0C0"/>
                    </a:outerShdw>
                  </a:effectLst>
                  <a:latin typeface="Times New Roman" pitchFamily="18" charset="0"/>
                  <a:ea typeface="黑体" pitchFamily="49" charset="-122"/>
                </a:rPr>
                <a:t>CHF</a:t>
              </a:r>
            </a:p>
          </p:txBody>
        </p:sp>
        <p:sp>
          <p:nvSpPr>
            <p:cNvPr id="27" name="Rectangle 23"/>
            <p:cNvSpPr>
              <a:spLocks noChangeArrowheads="1"/>
            </p:cNvSpPr>
            <p:nvPr/>
          </p:nvSpPr>
          <p:spPr bwMode="auto">
            <a:xfrm>
              <a:off x="5679666" y="3660775"/>
              <a:ext cx="1200970" cy="564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20000"/>
                </a:lnSpc>
              </a:pPr>
              <a:r>
                <a:rPr lang="en-US" sz="2800" b="1" dirty="0">
                  <a:solidFill>
                    <a:srgbClr val="FF3300"/>
                  </a:solidFill>
                  <a:effectLst>
                    <a:outerShdw blurRad="38100" dist="38100" dir="2700000" algn="tl">
                      <a:srgbClr val="C0C0C0"/>
                    </a:outerShdw>
                  </a:effectLst>
                  <a:latin typeface="Times New Roman" pitchFamily="18" charset="0"/>
                  <a:ea typeface="黑体" pitchFamily="49" charset="-122"/>
                </a:rPr>
                <a:t>B</a:t>
              </a:r>
              <a:r>
                <a:rPr lang="en-US" sz="2800" b="1" dirty="0">
                  <a:solidFill>
                    <a:srgbClr val="FFFF00"/>
                  </a:solidFill>
                  <a:effectLst>
                    <a:outerShdw blurRad="38100" dist="38100" dir="2700000" algn="tl">
                      <a:srgbClr val="C0C0C0"/>
                    </a:outerShdw>
                  </a:effectLst>
                  <a:latin typeface="Times New Roman" pitchFamily="18" charset="0"/>
                  <a:ea typeface="黑体" pitchFamily="49" charset="-122"/>
                </a:rPr>
                <a:t>DEG</a:t>
              </a:r>
            </a:p>
          </p:txBody>
        </p:sp>
        <p:sp>
          <p:nvSpPr>
            <p:cNvPr id="28" name="Rectangle 24"/>
            <p:cNvSpPr>
              <a:spLocks noChangeArrowheads="1"/>
            </p:cNvSpPr>
            <p:nvPr/>
          </p:nvSpPr>
          <p:spPr bwMode="auto">
            <a:xfrm>
              <a:off x="7263991" y="3660775"/>
              <a:ext cx="1200970" cy="564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20000"/>
                </a:lnSpc>
              </a:pPr>
              <a:r>
                <a:rPr lang="en-US" sz="2800" b="1" dirty="0">
                  <a:solidFill>
                    <a:srgbClr val="FFFF00"/>
                  </a:solidFill>
                  <a:effectLst>
                    <a:outerShdw blurRad="38100" dist="38100" dir="2700000" algn="tl">
                      <a:srgbClr val="C0C0C0"/>
                    </a:outerShdw>
                  </a:effectLst>
                  <a:latin typeface="Times New Roman" pitchFamily="18" charset="0"/>
                  <a:ea typeface="黑体" pitchFamily="49" charset="-122"/>
                </a:rPr>
                <a:t>D</a:t>
              </a:r>
              <a:r>
                <a:rPr lang="en-US" sz="2800" b="1" dirty="0">
                  <a:solidFill>
                    <a:srgbClr val="FF3300"/>
                  </a:solidFill>
                  <a:effectLst>
                    <a:outerShdw blurRad="38100" dist="38100" dir="2700000" algn="tl">
                      <a:srgbClr val="C0C0C0"/>
                    </a:outerShdw>
                  </a:effectLst>
                  <a:latin typeface="Times New Roman" pitchFamily="18" charset="0"/>
                  <a:ea typeface="黑体" pitchFamily="49" charset="-122"/>
                </a:rPr>
                <a:t>B</a:t>
              </a:r>
              <a:r>
                <a:rPr lang="en-US" sz="2800" b="1" dirty="0">
                  <a:solidFill>
                    <a:srgbClr val="FFFF00"/>
                  </a:solidFill>
                  <a:effectLst>
                    <a:outerShdw blurRad="38100" dist="38100" dir="2700000" algn="tl">
                      <a:srgbClr val="C0C0C0"/>
                    </a:outerShdw>
                  </a:effectLst>
                  <a:latin typeface="Times New Roman" pitchFamily="18" charset="0"/>
                  <a:ea typeface="黑体" pitchFamily="49" charset="-122"/>
                </a:rPr>
                <a:t>GE</a:t>
              </a:r>
            </a:p>
          </p:txBody>
        </p:sp>
        <p:sp>
          <p:nvSpPr>
            <p:cNvPr id="29" name="Rectangle 25"/>
            <p:cNvSpPr>
              <a:spLocks noChangeArrowheads="1"/>
            </p:cNvSpPr>
            <p:nvPr/>
          </p:nvSpPr>
          <p:spPr bwMode="auto">
            <a:xfrm>
              <a:off x="5753514" y="4264025"/>
              <a:ext cx="702436" cy="564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20000"/>
                </a:lnSpc>
              </a:pPr>
              <a:r>
                <a:rPr lang="en-US" sz="2800" b="1" dirty="0">
                  <a:solidFill>
                    <a:srgbClr val="FF3300"/>
                  </a:solidFill>
                  <a:effectLst>
                    <a:outerShdw blurRad="38100" dist="38100" dir="2700000" algn="tl">
                      <a:srgbClr val="C0C0C0"/>
                    </a:outerShdw>
                  </a:effectLst>
                  <a:latin typeface="Times New Roman" pitchFamily="18" charset="0"/>
                  <a:ea typeface="黑体" pitchFamily="49" charset="-122"/>
                </a:rPr>
                <a:t>E</a:t>
              </a:r>
              <a:r>
                <a:rPr lang="en-US" sz="2800" b="1" dirty="0">
                  <a:solidFill>
                    <a:srgbClr val="FFFF00"/>
                  </a:solidFill>
                  <a:effectLst>
                    <a:outerShdw blurRad="38100" dist="38100" dir="2700000" algn="tl">
                      <a:srgbClr val="C0C0C0"/>
                    </a:outerShdw>
                  </a:effectLst>
                  <a:latin typeface="Times New Roman" pitchFamily="18" charset="0"/>
                  <a:ea typeface="黑体" pitchFamily="49" charset="-122"/>
                </a:rPr>
                <a:t>G</a:t>
              </a:r>
            </a:p>
          </p:txBody>
        </p:sp>
        <p:sp>
          <p:nvSpPr>
            <p:cNvPr id="30" name="Rectangle 26"/>
            <p:cNvSpPr>
              <a:spLocks noChangeArrowheads="1"/>
            </p:cNvSpPr>
            <p:nvPr/>
          </p:nvSpPr>
          <p:spPr bwMode="auto">
            <a:xfrm>
              <a:off x="7288626" y="4264025"/>
              <a:ext cx="702436" cy="564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20000"/>
                </a:lnSpc>
              </a:pPr>
              <a:r>
                <a:rPr lang="en-US" sz="2800" b="1" dirty="0">
                  <a:solidFill>
                    <a:srgbClr val="FFFF00"/>
                  </a:solidFill>
                  <a:effectLst>
                    <a:outerShdw blurRad="38100" dist="38100" dir="2700000" algn="tl">
                      <a:srgbClr val="C0C0C0"/>
                    </a:outerShdw>
                  </a:effectLst>
                  <a:latin typeface="Times New Roman" pitchFamily="18" charset="0"/>
                  <a:ea typeface="黑体" pitchFamily="49" charset="-122"/>
                </a:rPr>
                <a:t>G</a:t>
              </a:r>
              <a:r>
                <a:rPr lang="en-US" sz="2800" b="1" dirty="0">
                  <a:solidFill>
                    <a:srgbClr val="FF3300"/>
                  </a:solidFill>
                  <a:effectLst>
                    <a:outerShdw blurRad="38100" dist="38100" dir="2700000" algn="tl">
                      <a:srgbClr val="C0C0C0"/>
                    </a:outerShdw>
                  </a:effectLst>
                  <a:latin typeface="Times New Roman" pitchFamily="18" charset="0"/>
                  <a:ea typeface="黑体" pitchFamily="49" charset="-122"/>
                </a:rPr>
                <a:t>E</a:t>
              </a:r>
            </a:p>
          </p:txBody>
        </p:sp>
        <p:sp>
          <p:nvSpPr>
            <p:cNvPr id="31" name="Rectangle 27"/>
            <p:cNvSpPr>
              <a:spLocks noChangeArrowheads="1"/>
            </p:cNvSpPr>
            <p:nvPr/>
          </p:nvSpPr>
          <p:spPr bwMode="auto">
            <a:xfrm>
              <a:off x="5756275" y="5272088"/>
              <a:ext cx="935038"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20000"/>
                </a:lnSpc>
              </a:pPr>
              <a:r>
                <a:rPr lang="en-US" sz="2800" b="1">
                  <a:solidFill>
                    <a:srgbClr val="FF3300"/>
                  </a:solidFill>
                  <a:effectLst>
                    <a:outerShdw blurRad="38100" dist="38100" dir="2700000" algn="tl">
                      <a:srgbClr val="C0C0C0"/>
                    </a:outerShdw>
                  </a:effectLst>
                  <a:latin typeface="Times New Roman" pitchFamily="18" charset="0"/>
                  <a:ea typeface="黑体" pitchFamily="49" charset="-122"/>
                </a:rPr>
                <a:t>C</a:t>
              </a:r>
              <a:r>
                <a:rPr lang="en-US" sz="2800" b="1">
                  <a:effectLst>
                    <a:outerShdw blurRad="38100" dist="38100" dir="2700000" algn="tl">
                      <a:srgbClr val="C0C0C0"/>
                    </a:outerShdw>
                  </a:effectLst>
                  <a:latin typeface="Times New Roman" pitchFamily="18" charset="0"/>
                  <a:ea typeface="黑体" pitchFamily="49" charset="-122"/>
                </a:rPr>
                <a:t>FH</a:t>
              </a:r>
            </a:p>
          </p:txBody>
        </p:sp>
        <p:sp>
          <p:nvSpPr>
            <p:cNvPr id="32" name="Rectangle 28"/>
            <p:cNvSpPr>
              <a:spLocks noChangeArrowheads="1"/>
            </p:cNvSpPr>
            <p:nvPr/>
          </p:nvSpPr>
          <p:spPr bwMode="auto">
            <a:xfrm>
              <a:off x="7269163" y="5272088"/>
              <a:ext cx="935037"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20000"/>
                </a:lnSpc>
              </a:pPr>
              <a:r>
                <a:rPr lang="en-US" sz="2800" b="1">
                  <a:solidFill>
                    <a:srgbClr val="FF3300"/>
                  </a:solidFill>
                  <a:effectLst>
                    <a:outerShdw blurRad="38100" dist="38100" dir="2700000" algn="tl">
                      <a:srgbClr val="C0C0C0"/>
                    </a:outerShdw>
                  </a:effectLst>
                  <a:latin typeface="Times New Roman" pitchFamily="18" charset="0"/>
                  <a:ea typeface="黑体" pitchFamily="49" charset="-122"/>
                </a:rPr>
                <a:t>C</a:t>
              </a:r>
              <a:r>
                <a:rPr lang="en-US" sz="2800" b="1">
                  <a:effectLst>
                    <a:outerShdw blurRad="38100" dist="38100" dir="2700000" algn="tl">
                      <a:srgbClr val="C0C0C0"/>
                    </a:outerShdw>
                  </a:effectLst>
                  <a:latin typeface="Times New Roman" pitchFamily="18" charset="0"/>
                  <a:ea typeface="黑体" pitchFamily="49" charset="-122"/>
                </a:rPr>
                <a:t>HF</a:t>
              </a:r>
            </a:p>
          </p:txBody>
        </p:sp>
        <p:sp>
          <p:nvSpPr>
            <p:cNvPr id="33" name="Rectangle 29"/>
            <p:cNvSpPr>
              <a:spLocks noChangeArrowheads="1"/>
            </p:cNvSpPr>
            <p:nvPr/>
          </p:nvSpPr>
          <p:spPr bwMode="auto">
            <a:xfrm>
              <a:off x="5900738" y="5775325"/>
              <a:ext cx="677862"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20000"/>
                </a:lnSpc>
              </a:pPr>
              <a:r>
                <a:rPr lang="en-US" sz="2800" b="1">
                  <a:solidFill>
                    <a:srgbClr val="FF3300"/>
                  </a:solidFill>
                  <a:effectLst>
                    <a:outerShdw blurRad="38100" dist="38100" dir="2700000" algn="tl">
                      <a:srgbClr val="C0C0C0"/>
                    </a:outerShdw>
                  </a:effectLst>
                  <a:latin typeface="Times New Roman" pitchFamily="18" charset="0"/>
                  <a:ea typeface="黑体" pitchFamily="49" charset="-122"/>
                </a:rPr>
                <a:t>F</a:t>
              </a:r>
              <a:r>
                <a:rPr lang="en-US" sz="2800" b="1">
                  <a:effectLst>
                    <a:outerShdw blurRad="38100" dist="38100" dir="2700000" algn="tl">
                      <a:srgbClr val="C0C0C0"/>
                    </a:outerShdw>
                  </a:effectLst>
                  <a:latin typeface="Times New Roman" pitchFamily="18" charset="0"/>
                  <a:ea typeface="黑体" pitchFamily="49" charset="-122"/>
                </a:rPr>
                <a:t>H</a:t>
              </a:r>
            </a:p>
          </p:txBody>
        </p:sp>
        <p:sp>
          <p:nvSpPr>
            <p:cNvPr id="34" name="Rectangle 30"/>
            <p:cNvSpPr>
              <a:spLocks noChangeArrowheads="1"/>
            </p:cNvSpPr>
            <p:nvPr/>
          </p:nvSpPr>
          <p:spPr bwMode="auto">
            <a:xfrm>
              <a:off x="7269163" y="5775325"/>
              <a:ext cx="677862"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20000"/>
                </a:lnSpc>
              </a:pPr>
              <a:r>
                <a:rPr lang="en-US" sz="2800" b="1">
                  <a:effectLst>
                    <a:outerShdw blurRad="38100" dist="38100" dir="2700000" algn="tl">
                      <a:srgbClr val="C0C0C0"/>
                    </a:outerShdw>
                  </a:effectLst>
                  <a:latin typeface="Times New Roman" pitchFamily="18" charset="0"/>
                  <a:ea typeface="黑体" pitchFamily="49" charset="-122"/>
                </a:rPr>
                <a:t>H</a:t>
              </a:r>
              <a:r>
                <a:rPr lang="en-US" sz="2800" b="1">
                  <a:solidFill>
                    <a:srgbClr val="FF3300"/>
                  </a:solidFill>
                  <a:effectLst>
                    <a:outerShdw blurRad="38100" dist="38100" dir="2700000" algn="tl">
                      <a:srgbClr val="C0C0C0"/>
                    </a:outerShdw>
                  </a:effectLst>
                  <a:latin typeface="Times New Roman" pitchFamily="18" charset="0"/>
                  <a:ea typeface="黑体" pitchFamily="49" charset="-122"/>
                </a:rPr>
                <a:t>F</a:t>
              </a:r>
            </a:p>
          </p:txBody>
        </p:sp>
        <p:sp>
          <p:nvSpPr>
            <p:cNvPr id="35" name="Rectangle 31"/>
            <p:cNvSpPr>
              <a:spLocks noChangeArrowheads="1"/>
            </p:cNvSpPr>
            <p:nvPr/>
          </p:nvSpPr>
          <p:spPr bwMode="auto">
            <a:xfrm>
              <a:off x="4859338" y="3211513"/>
              <a:ext cx="187325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20000"/>
                </a:lnSpc>
              </a:pPr>
              <a:r>
                <a:rPr lang="zh-CN" altLang="en-US" sz="2400" b="1" dirty="0">
                  <a:solidFill>
                    <a:srgbClr val="FFFF00"/>
                  </a:solidFill>
                  <a:effectLst>
                    <a:outerShdw blurRad="38100" dist="38100" dir="2700000" algn="tl">
                      <a:srgbClr val="C0C0C0"/>
                    </a:outerShdw>
                  </a:effectLst>
                  <a:latin typeface="Times New Roman" pitchFamily="18" charset="0"/>
                  <a:ea typeface="黑体" pitchFamily="49" charset="-122"/>
                </a:rPr>
                <a:t>左子树：</a:t>
              </a:r>
            </a:p>
          </p:txBody>
        </p:sp>
        <p:sp>
          <p:nvSpPr>
            <p:cNvPr id="36" name="Rectangle 32"/>
            <p:cNvSpPr>
              <a:spLocks noChangeArrowheads="1"/>
            </p:cNvSpPr>
            <p:nvPr/>
          </p:nvSpPr>
          <p:spPr bwMode="auto">
            <a:xfrm>
              <a:off x="4859338" y="4795838"/>
              <a:ext cx="2087562"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20000"/>
                </a:lnSpc>
              </a:pPr>
              <a:r>
                <a:rPr lang="zh-CN" altLang="en-US" sz="2400" b="1" dirty="0">
                  <a:solidFill>
                    <a:schemeClr val="tx2"/>
                  </a:solidFill>
                  <a:effectLst>
                    <a:outerShdw blurRad="38100" dist="38100" dir="2700000" algn="tl">
                      <a:srgbClr val="C0C0C0"/>
                    </a:outerShdw>
                  </a:effectLst>
                  <a:latin typeface="Times New Roman" pitchFamily="18" charset="0"/>
                  <a:ea typeface="黑体" pitchFamily="49" charset="-122"/>
                </a:rPr>
                <a:t>右子树：</a:t>
              </a:r>
            </a:p>
          </p:txBody>
        </p:sp>
      </p:grpSp>
      <p:sp>
        <p:nvSpPr>
          <p:cNvPr id="37" name="TextBox 36"/>
          <p:cNvSpPr txBox="1"/>
          <p:nvPr/>
        </p:nvSpPr>
        <p:spPr>
          <a:xfrm>
            <a:off x="5364956" y="1701800"/>
            <a:ext cx="1492716" cy="369332"/>
          </a:xfrm>
          <a:prstGeom prst="rect">
            <a:avLst/>
          </a:prstGeom>
          <a:noFill/>
        </p:spPr>
        <p:txBody>
          <a:bodyPr wrap="none" rtlCol="0">
            <a:spAutoFit/>
          </a:bodyPr>
          <a:lstStyle/>
          <a:p>
            <a:r>
              <a:rPr lang="en-US" altLang="zh-CN" dirty="0">
                <a:solidFill>
                  <a:srgbClr val="FF0000"/>
                </a:solidFill>
                <a:effectLst>
                  <a:outerShdw blurRad="38100" dist="38100" dir="2700000" algn="tl">
                    <a:srgbClr val="FFFFFF"/>
                  </a:outerShdw>
                </a:effectLst>
                <a:latin typeface="Times New Roman" pitchFamily="18" charset="0"/>
                <a:ea typeface="宋体" pitchFamily="2" charset="-122"/>
              </a:rPr>
              <a:t>DGEBHFCA</a:t>
            </a:r>
          </a:p>
        </p:txBody>
      </p:sp>
      <p:sp>
        <p:nvSpPr>
          <p:cNvPr id="38" name="TextBox 37"/>
          <p:cNvSpPr txBox="1"/>
          <p:nvPr/>
        </p:nvSpPr>
        <p:spPr>
          <a:xfrm>
            <a:off x="1424202" y="2119868"/>
            <a:ext cx="1492716" cy="369332"/>
          </a:xfrm>
          <a:prstGeom prst="rect">
            <a:avLst/>
          </a:prstGeom>
          <a:noFill/>
        </p:spPr>
        <p:txBody>
          <a:bodyPr wrap="none" rtlCol="0">
            <a:spAutoFit/>
          </a:bodyPr>
          <a:lstStyle/>
          <a:p>
            <a:pPr algn="ctr">
              <a:spcBef>
                <a:spcPct val="50000"/>
              </a:spcBef>
            </a:pPr>
            <a:r>
              <a:rPr lang="en-US" altLang="zh-CN" dirty="0">
                <a:solidFill>
                  <a:srgbClr val="FF0000"/>
                </a:solidFill>
                <a:effectLst>
                  <a:outerShdw blurRad="38100" dist="38100" dir="2700000" algn="tl">
                    <a:srgbClr val="FFFFFF"/>
                  </a:outerShdw>
                </a:effectLst>
                <a:latin typeface="Times New Roman" pitchFamily="18" charset="0"/>
                <a:ea typeface="宋体" pitchFamily="2" charset="-122"/>
              </a:rPr>
              <a:t>ABCDEFGH</a:t>
            </a:r>
          </a:p>
        </p:txBody>
      </p:sp>
      <p:sp>
        <p:nvSpPr>
          <p:cNvPr id="40" name="TextBox 39"/>
          <p:cNvSpPr txBox="1"/>
          <p:nvPr/>
        </p:nvSpPr>
        <p:spPr>
          <a:xfrm>
            <a:off x="245057" y="381000"/>
            <a:ext cx="2040943" cy="461665"/>
          </a:xfrm>
          <a:prstGeom prst="rect">
            <a:avLst/>
          </a:prstGeom>
          <a:noFill/>
        </p:spPr>
        <p:txBody>
          <a:bodyPr wrap="none" rtlCol="0">
            <a:spAutoFit/>
          </a:bodyPr>
          <a:lstStyle/>
          <a:p>
            <a:r>
              <a:rPr lang="zh-CN" altLang="en-US" sz="2400" dirty="0">
                <a:solidFill>
                  <a:srgbClr val="FFFF00"/>
                </a:solidFill>
                <a:latin typeface="Arial Black" pitchFamily="34" charset="0"/>
              </a:rPr>
              <a:t>经典例题讲解</a:t>
            </a:r>
          </a:p>
        </p:txBody>
      </p:sp>
    </p:spTree>
    <p:extLst>
      <p:ext uri="{BB962C8B-B14F-4D97-AF65-F5344CB8AC3E}">
        <p14:creationId xmlns:p14="http://schemas.microsoft.com/office/powerpoint/2010/main" val="94586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ppt_x"/>
                                          </p:val>
                                        </p:tav>
                                        <p:tav tm="100000">
                                          <p:val>
                                            <p:strVal val="#ppt_x"/>
                                          </p:val>
                                        </p:tav>
                                      </p:tavLst>
                                    </p:anim>
                                    <p:anim calcmode="lin" valueType="num">
                                      <p:cBhvr additive="base">
                                        <p:cTn id="2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43</a:t>
            </a:fld>
            <a:endParaRPr lang="en-US" altLang="zh-CN"/>
          </a:p>
        </p:txBody>
      </p:sp>
      <p:sp>
        <p:nvSpPr>
          <p:cNvPr id="5" name="矩形 4"/>
          <p:cNvSpPr/>
          <p:nvPr/>
        </p:nvSpPr>
        <p:spPr>
          <a:xfrm>
            <a:off x="241300" y="1263908"/>
            <a:ext cx="8610600" cy="4832092"/>
          </a:xfrm>
          <a:prstGeom prst="rect">
            <a:avLst/>
          </a:prstGeom>
        </p:spPr>
        <p:txBody>
          <a:bodyPr wrap="square">
            <a:spAutoFit/>
          </a:bodyPr>
          <a:lstStyle/>
          <a:p>
            <a:pPr>
              <a:spcBef>
                <a:spcPct val="40000"/>
              </a:spcBef>
              <a:buClr>
                <a:srgbClr val="FF9900"/>
              </a:buClr>
              <a:buFont typeface="Wingdings" pitchFamily="2" charset="2"/>
              <a:buChar char="u"/>
            </a:pPr>
            <a:r>
              <a:rPr lang="zh-CN" altLang="en-US" sz="2200" dirty="0">
                <a:solidFill>
                  <a:schemeClr val="bg1"/>
                </a:solidFill>
                <a:effectLst>
                  <a:outerShdw blurRad="38100" dist="38100" dir="2700000" algn="tl">
                    <a:srgbClr val="C0C0C0"/>
                  </a:outerShdw>
                </a:effectLst>
                <a:latin typeface="幼圆" pitchFamily="49" charset="-122"/>
              </a:rPr>
              <a:t>解答：</a:t>
            </a:r>
            <a:r>
              <a:rPr lang="zh-CN" altLang="en-US" sz="2200" dirty="0">
                <a:solidFill>
                  <a:srgbClr val="FFFF00"/>
                </a:solidFill>
                <a:effectLst>
                  <a:outerShdw blurRad="38100" dist="38100" dir="2700000" algn="tl">
                    <a:srgbClr val="C0C0C0"/>
                  </a:outerShdw>
                </a:effectLst>
                <a:latin typeface="幼圆" pitchFamily="49" charset="-122"/>
              </a:rPr>
              <a:t>若二叉树的任意两个节点的值都不相同</a:t>
            </a:r>
            <a:r>
              <a:rPr lang="zh-CN" altLang="en-US" sz="2200" dirty="0">
                <a:solidFill>
                  <a:srgbClr val="0066FF"/>
                </a:solidFill>
                <a:effectLst>
                  <a:outerShdw blurRad="38100" dist="38100" dir="2700000" algn="tl">
                    <a:srgbClr val="C0C0C0"/>
                  </a:outerShdw>
                </a:effectLst>
                <a:latin typeface="幼圆" pitchFamily="49" charset="-122"/>
              </a:rPr>
              <a:t>，</a:t>
            </a:r>
            <a:r>
              <a:rPr lang="zh-CN" altLang="en-US" sz="2200" dirty="0">
                <a:solidFill>
                  <a:schemeClr val="bg1"/>
                </a:solidFill>
                <a:effectLst>
                  <a:outerShdw blurRad="38100" dist="38100" dir="2700000" algn="tl">
                    <a:srgbClr val="C0C0C0"/>
                  </a:outerShdw>
                </a:effectLst>
                <a:latin typeface="幼圆" pitchFamily="49" charset="-122"/>
              </a:rPr>
              <a:t>则二叉树的前序序列和中序序列可唯一确定一棵二叉树，确定方法如下：</a:t>
            </a:r>
          </a:p>
          <a:p>
            <a:pPr>
              <a:spcBef>
                <a:spcPct val="40000"/>
              </a:spcBef>
              <a:buClr>
                <a:schemeClr val="folHlink"/>
              </a:buClr>
              <a:buSzPct val="80000"/>
            </a:pPr>
            <a:r>
              <a:rPr lang="zh-CN" altLang="en-US" sz="2200" dirty="0">
                <a:solidFill>
                  <a:schemeClr val="bg1"/>
                </a:solidFill>
                <a:effectLst>
                  <a:outerShdw blurRad="38100" dist="38100" dir="2700000" algn="tl">
                    <a:srgbClr val="C0C0C0"/>
                  </a:outerShdw>
                </a:effectLst>
                <a:latin typeface="幼圆" pitchFamily="49" charset="-122"/>
              </a:rPr>
              <a:t>（</a:t>
            </a:r>
            <a:r>
              <a:rPr lang="en-US" altLang="zh-CN" sz="2200" dirty="0">
                <a:solidFill>
                  <a:schemeClr val="bg1"/>
                </a:solidFill>
                <a:effectLst>
                  <a:outerShdw blurRad="38100" dist="38100" dir="2700000" algn="tl">
                    <a:srgbClr val="C0C0C0"/>
                  </a:outerShdw>
                </a:effectLst>
                <a:latin typeface="幼圆" pitchFamily="49" charset="-122"/>
              </a:rPr>
              <a:t>1</a:t>
            </a:r>
            <a:r>
              <a:rPr lang="zh-CN" altLang="en-US" sz="2200" dirty="0">
                <a:solidFill>
                  <a:schemeClr val="bg1"/>
                </a:solidFill>
                <a:effectLst>
                  <a:outerShdw blurRad="38100" dist="38100" dir="2700000" algn="tl">
                    <a:srgbClr val="C0C0C0"/>
                  </a:outerShdw>
                </a:effectLst>
                <a:latin typeface="幼圆" pitchFamily="49" charset="-122"/>
              </a:rPr>
              <a:t>）根据前序遍历的定义：</a:t>
            </a:r>
            <a:r>
              <a:rPr lang="zh-CN" altLang="en-US" sz="2200" dirty="0">
                <a:solidFill>
                  <a:srgbClr val="FFFF00"/>
                </a:solidFill>
                <a:effectLst>
                  <a:outerShdw blurRad="38100" dist="38100" dir="2700000" algn="tl">
                    <a:srgbClr val="C0C0C0"/>
                  </a:outerShdw>
                </a:effectLst>
                <a:latin typeface="幼圆" pitchFamily="49" charset="-122"/>
              </a:rPr>
              <a:t>前序序列的第一个元素必为二叉树的根节点；</a:t>
            </a:r>
          </a:p>
          <a:p>
            <a:pPr>
              <a:spcBef>
                <a:spcPct val="40000"/>
              </a:spcBef>
              <a:buClr>
                <a:schemeClr val="folHlink"/>
              </a:buClr>
              <a:buSzPct val="80000"/>
            </a:pPr>
            <a:r>
              <a:rPr lang="zh-CN" altLang="en-US" sz="2200" dirty="0">
                <a:solidFill>
                  <a:srgbClr val="FFFFFF"/>
                </a:solidFill>
                <a:effectLst>
                  <a:outerShdw blurRad="38100" dist="38100" dir="2700000" algn="tl">
                    <a:srgbClr val="C0C0C0"/>
                  </a:outerShdw>
                </a:effectLst>
                <a:latin typeface="幼圆" pitchFamily="49" charset="-122"/>
              </a:rPr>
              <a:t>      </a:t>
            </a:r>
            <a:r>
              <a:rPr lang="zh-CN" altLang="en-US" sz="2200" dirty="0">
                <a:solidFill>
                  <a:schemeClr val="bg1"/>
                </a:solidFill>
                <a:effectLst>
                  <a:outerShdw blurRad="38100" dist="38100" dir="2700000" algn="tl">
                    <a:srgbClr val="C0C0C0"/>
                  </a:outerShdw>
                </a:effectLst>
                <a:latin typeface="幼圆" pitchFamily="49" charset="-122"/>
              </a:rPr>
              <a:t>根据中序遍历的定义：</a:t>
            </a:r>
            <a:r>
              <a:rPr lang="zh-CN" altLang="en-US" sz="2200" dirty="0">
                <a:solidFill>
                  <a:srgbClr val="FFFF00"/>
                </a:solidFill>
                <a:effectLst>
                  <a:outerShdw blurRad="38100" dist="38100" dir="2700000" algn="tl">
                    <a:srgbClr val="C0C0C0"/>
                  </a:outerShdw>
                </a:effectLst>
                <a:latin typeface="幼圆" pitchFamily="49" charset="-122"/>
              </a:rPr>
              <a:t>中序序列的根节点恰为左右子树的中序序列的分界点</a:t>
            </a:r>
            <a:r>
              <a:rPr lang="zh-CN" altLang="en-US" sz="2200" dirty="0">
                <a:solidFill>
                  <a:schemeClr val="bg1"/>
                </a:solidFill>
                <a:effectLst>
                  <a:outerShdw blurRad="38100" dist="38100" dir="2700000" algn="tl">
                    <a:srgbClr val="C0C0C0"/>
                  </a:outerShdw>
                </a:effectLst>
                <a:latin typeface="幼圆" pitchFamily="49" charset="-122"/>
              </a:rPr>
              <a:t>；根节点前的子序列为左子树的中序序列；根节点后的子序列为右子树的中序序列；</a:t>
            </a:r>
          </a:p>
          <a:p>
            <a:pPr>
              <a:spcBef>
                <a:spcPct val="40000"/>
              </a:spcBef>
              <a:buClr>
                <a:schemeClr val="folHlink"/>
              </a:buClr>
              <a:buSzPct val="80000"/>
            </a:pPr>
            <a:r>
              <a:rPr lang="zh-CN" altLang="en-US" sz="2200" dirty="0">
                <a:solidFill>
                  <a:schemeClr val="bg1"/>
                </a:solidFill>
                <a:effectLst>
                  <a:outerShdw blurRad="38100" dist="38100" dir="2700000" algn="tl">
                    <a:srgbClr val="C0C0C0"/>
                  </a:outerShdw>
                </a:effectLst>
                <a:latin typeface="幼圆" pitchFamily="49" charset="-122"/>
              </a:rPr>
              <a:t>（</a:t>
            </a:r>
            <a:r>
              <a:rPr lang="en-US" altLang="zh-CN" sz="2200" dirty="0">
                <a:solidFill>
                  <a:schemeClr val="bg1"/>
                </a:solidFill>
                <a:effectLst>
                  <a:outerShdw blurRad="38100" dist="38100" dir="2700000" algn="tl">
                    <a:srgbClr val="C0C0C0"/>
                  </a:outerShdw>
                </a:effectLst>
                <a:latin typeface="幼圆" pitchFamily="49" charset="-122"/>
              </a:rPr>
              <a:t>2</a:t>
            </a:r>
            <a:r>
              <a:rPr lang="zh-CN" altLang="en-US" sz="2200" dirty="0">
                <a:solidFill>
                  <a:schemeClr val="bg1"/>
                </a:solidFill>
                <a:effectLst>
                  <a:outerShdw blurRad="38100" dist="38100" dir="2700000" algn="tl">
                    <a:srgbClr val="C0C0C0"/>
                  </a:outerShdw>
                </a:effectLst>
                <a:latin typeface="幼圆" pitchFamily="49" charset="-122"/>
              </a:rPr>
              <a:t>）</a:t>
            </a:r>
            <a:r>
              <a:rPr lang="zh-CN" altLang="en-US" sz="2200" dirty="0">
                <a:solidFill>
                  <a:srgbClr val="FFFF00"/>
                </a:solidFill>
                <a:effectLst>
                  <a:outerShdw blurRad="38100" dist="38100" dir="2700000" algn="tl">
                    <a:srgbClr val="C0C0C0"/>
                  </a:outerShdw>
                </a:effectLst>
                <a:latin typeface="幼圆" pitchFamily="49" charset="-122"/>
              </a:rPr>
              <a:t>根据左子树的中序序列</a:t>
            </a:r>
            <a:r>
              <a:rPr lang="zh-CN" altLang="en-US" sz="2200" dirty="0">
                <a:solidFill>
                  <a:schemeClr val="bg1"/>
                </a:solidFill>
                <a:effectLst>
                  <a:outerShdw blurRad="38100" dist="38100" dir="2700000" algn="tl">
                    <a:srgbClr val="C0C0C0"/>
                  </a:outerShdw>
                </a:effectLst>
                <a:latin typeface="幼圆" pitchFamily="49" charset="-122"/>
              </a:rPr>
              <a:t>的节点个数，</a:t>
            </a:r>
            <a:r>
              <a:rPr lang="zh-CN" altLang="en-US" sz="2200" dirty="0">
                <a:solidFill>
                  <a:srgbClr val="FFFF00"/>
                </a:solidFill>
                <a:effectLst>
                  <a:outerShdw blurRad="38100" dist="38100" dir="2700000" algn="tl">
                    <a:srgbClr val="C0C0C0"/>
                  </a:outerShdw>
                </a:effectLst>
                <a:latin typeface="幼圆" pitchFamily="49" charset="-122"/>
              </a:rPr>
              <a:t>在前序序列中找出左子树的前序序列</a:t>
            </a:r>
            <a:r>
              <a:rPr lang="zh-CN" altLang="en-US" sz="2200" dirty="0">
                <a:solidFill>
                  <a:schemeClr val="bg1"/>
                </a:solidFill>
                <a:effectLst>
                  <a:outerShdw blurRad="38100" dist="38100" dir="2700000" algn="tl">
                    <a:srgbClr val="C0C0C0"/>
                  </a:outerShdw>
                </a:effectLst>
                <a:latin typeface="幼圆" pitchFamily="49" charset="-122"/>
              </a:rPr>
              <a:t>，剩下的即为右子树的前序序列；</a:t>
            </a:r>
          </a:p>
          <a:p>
            <a:pPr>
              <a:spcBef>
                <a:spcPct val="40000"/>
              </a:spcBef>
              <a:buClr>
                <a:schemeClr val="folHlink"/>
              </a:buClr>
              <a:buSzPct val="80000"/>
            </a:pPr>
            <a:r>
              <a:rPr lang="zh-CN" altLang="en-US" sz="2200" dirty="0">
                <a:solidFill>
                  <a:schemeClr val="bg1"/>
                </a:solidFill>
                <a:effectLst>
                  <a:outerShdw blurRad="38100" dist="38100" dir="2700000" algn="tl">
                    <a:srgbClr val="C0C0C0"/>
                  </a:outerShdw>
                </a:effectLst>
                <a:latin typeface="幼圆" pitchFamily="49" charset="-122"/>
              </a:rPr>
              <a:t>（</a:t>
            </a:r>
            <a:r>
              <a:rPr lang="en-US" altLang="zh-CN" sz="2200" dirty="0">
                <a:solidFill>
                  <a:schemeClr val="bg1"/>
                </a:solidFill>
                <a:effectLst>
                  <a:outerShdw blurRad="38100" dist="38100" dir="2700000" algn="tl">
                    <a:srgbClr val="C0C0C0"/>
                  </a:outerShdw>
                </a:effectLst>
                <a:latin typeface="幼圆" pitchFamily="49" charset="-122"/>
              </a:rPr>
              <a:t>3</a:t>
            </a:r>
            <a:r>
              <a:rPr lang="zh-CN" altLang="en-US" sz="2200" dirty="0">
                <a:solidFill>
                  <a:schemeClr val="bg1"/>
                </a:solidFill>
                <a:effectLst>
                  <a:outerShdw blurRad="38100" dist="38100" dir="2700000" algn="tl">
                    <a:srgbClr val="C0C0C0"/>
                  </a:outerShdw>
                </a:effectLst>
                <a:latin typeface="幼圆" pitchFamily="49" charset="-122"/>
              </a:rPr>
              <a:t>）然后用相同的办法分别找出左、右子树的根及其左右子树的前序序列和中序序列；</a:t>
            </a:r>
          </a:p>
          <a:p>
            <a:pPr>
              <a:spcBef>
                <a:spcPct val="40000"/>
              </a:spcBef>
              <a:buClr>
                <a:schemeClr val="folHlink"/>
              </a:buClr>
              <a:buSzPct val="80000"/>
            </a:pPr>
            <a:r>
              <a:rPr lang="zh-CN" altLang="en-US" sz="2200" dirty="0">
                <a:solidFill>
                  <a:schemeClr val="bg1"/>
                </a:solidFill>
                <a:effectLst>
                  <a:outerShdw blurRad="38100" dist="38100" dir="2700000" algn="tl">
                    <a:srgbClr val="C0C0C0"/>
                  </a:outerShdw>
                </a:effectLst>
                <a:latin typeface="幼圆" pitchFamily="49" charset="-122"/>
              </a:rPr>
              <a:t>（</a:t>
            </a:r>
            <a:r>
              <a:rPr lang="en-US" altLang="zh-CN" sz="2200" dirty="0">
                <a:solidFill>
                  <a:schemeClr val="bg1"/>
                </a:solidFill>
                <a:effectLst>
                  <a:outerShdw blurRad="38100" dist="38100" dir="2700000" algn="tl">
                    <a:srgbClr val="C0C0C0"/>
                  </a:outerShdw>
                </a:effectLst>
                <a:latin typeface="幼圆" pitchFamily="49" charset="-122"/>
              </a:rPr>
              <a:t>4</a:t>
            </a:r>
            <a:r>
              <a:rPr lang="zh-CN" altLang="en-US" sz="2200" dirty="0">
                <a:solidFill>
                  <a:schemeClr val="bg1"/>
                </a:solidFill>
                <a:effectLst>
                  <a:outerShdw blurRad="38100" dist="38100" dir="2700000" algn="tl">
                    <a:srgbClr val="C0C0C0"/>
                  </a:outerShdw>
                </a:effectLst>
                <a:latin typeface="幼圆" pitchFamily="49" charset="-122"/>
              </a:rPr>
              <a:t>）依此类推，直至待构造的二叉树的前序序列仅剩一个字母为止</a:t>
            </a:r>
            <a:r>
              <a:rPr lang="zh-CN" altLang="en-US" sz="2200" dirty="0">
                <a:solidFill>
                  <a:schemeClr val="bg1"/>
                </a:solidFill>
                <a:effectLst>
                  <a:outerShdw blurRad="38100" dist="38100" dir="2700000" algn="tl">
                    <a:srgbClr val="C0C0C0"/>
                  </a:outerShdw>
                </a:effectLst>
                <a:latin typeface="Times New Roman" pitchFamily="18" charset="0"/>
                <a:ea typeface="楷体_GB2312" pitchFamily="1" charset="-122"/>
              </a:rPr>
              <a:t>。</a:t>
            </a:r>
          </a:p>
        </p:txBody>
      </p:sp>
      <p:sp>
        <p:nvSpPr>
          <p:cNvPr id="6" name="TextBox 5"/>
          <p:cNvSpPr txBox="1"/>
          <p:nvPr/>
        </p:nvSpPr>
        <p:spPr>
          <a:xfrm>
            <a:off x="245057" y="381000"/>
            <a:ext cx="2040943" cy="461665"/>
          </a:xfrm>
          <a:prstGeom prst="rect">
            <a:avLst/>
          </a:prstGeom>
          <a:noFill/>
        </p:spPr>
        <p:txBody>
          <a:bodyPr wrap="none" rtlCol="0">
            <a:spAutoFit/>
          </a:bodyPr>
          <a:lstStyle/>
          <a:p>
            <a:r>
              <a:rPr lang="zh-CN" altLang="en-US" sz="2400" dirty="0">
                <a:solidFill>
                  <a:srgbClr val="FFFF00"/>
                </a:solidFill>
                <a:latin typeface="Arial Black" pitchFamily="34" charset="0"/>
              </a:rPr>
              <a:t>经典例题讲解</a:t>
            </a:r>
          </a:p>
        </p:txBody>
      </p:sp>
    </p:spTree>
    <p:extLst>
      <p:ext uri="{BB962C8B-B14F-4D97-AF65-F5344CB8AC3E}">
        <p14:creationId xmlns:p14="http://schemas.microsoft.com/office/powerpoint/2010/main" val="39917944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5"/>
          <p:cNvSpPr txBox="1">
            <a:spLocks noChangeArrowheads="1"/>
          </p:cNvSpPr>
          <p:nvPr/>
        </p:nvSpPr>
        <p:spPr bwMode="auto">
          <a:xfrm>
            <a:off x="1222375" y="2974975"/>
            <a:ext cx="6699250" cy="9144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5400">
                <a:solidFill>
                  <a:srgbClr val="FFFFFF"/>
                </a:solidFill>
                <a:latin typeface="汉仪综艺体简" pitchFamily="49" charset="-122"/>
                <a:ea typeface="汉仪综艺体简" pitchFamily="49" charset="-122"/>
              </a:rPr>
              <a:t>第二章 程序设计基础</a:t>
            </a:r>
          </a:p>
        </p:txBody>
      </p:sp>
    </p:spTree>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2" name="页脚占位符 2"/>
          <p:cNvSpPr>
            <a:spLocks noGrp="1"/>
          </p:cNvSpPr>
          <p:nvPr>
            <p:ph type="ftr" sz="quarter" idx="11"/>
          </p:nvPr>
        </p:nvSpPr>
        <p:spPr/>
        <p:txBody>
          <a:bodyPr/>
          <a:lstStyle/>
          <a:p>
            <a:pPr>
              <a:defRPr/>
            </a:pPr>
            <a:r>
              <a:rPr lang="en-US" altLang="zh-CN"/>
              <a:t>二级公共基础知识</a:t>
            </a:r>
          </a:p>
        </p:txBody>
      </p:sp>
      <p:sp>
        <p:nvSpPr>
          <p:cNvPr id="13" name="灯片编号占位符 3"/>
          <p:cNvSpPr>
            <a:spLocks noGrp="1"/>
          </p:cNvSpPr>
          <p:nvPr>
            <p:ph type="sldNum" sz="quarter" idx="12"/>
          </p:nvPr>
        </p:nvSpPr>
        <p:spPr/>
        <p:txBody>
          <a:bodyPr/>
          <a:lstStyle/>
          <a:p>
            <a:pPr>
              <a:defRPr/>
            </a:pPr>
            <a:fld id="{F680E9FB-74FD-420F-ACDC-5C5351AB4280}" type="slidenum">
              <a:rPr lang="en-US" altLang="zh-CN"/>
              <a:pPr>
                <a:defRPr/>
              </a:pPr>
              <a:t>45</a:t>
            </a:fld>
            <a:endParaRPr lang="en-US" altLang="zh-CN"/>
          </a:p>
        </p:txBody>
      </p:sp>
      <p:sp>
        <p:nvSpPr>
          <p:cNvPr id="39941" name="Text Box 4"/>
          <p:cNvSpPr txBox="1">
            <a:spLocks noChangeArrowheads="1"/>
          </p:cNvSpPr>
          <p:nvPr/>
        </p:nvSpPr>
        <p:spPr bwMode="auto">
          <a:xfrm>
            <a:off x="295275" y="357188"/>
            <a:ext cx="438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a:solidFill>
                  <a:srgbClr val="FFFF66"/>
                </a:solidFill>
              </a:rPr>
              <a:t>本章知识要点</a:t>
            </a:r>
          </a:p>
        </p:txBody>
      </p:sp>
      <p:sp>
        <p:nvSpPr>
          <p:cNvPr id="39942" name="Rectangle 5"/>
          <p:cNvSpPr>
            <a:spLocks noChangeArrowheads="1"/>
          </p:cNvSpPr>
          <p:nvPr/>
        </p:nvSpPr>
        <p:spPr bwMode="auto">
          <a:xfrm>
            <a:off x="609600" y="1219200"/>
            <a:ext cx="2590800" cy="457200"/>
          </a:xfrm>
          <a:prstGeom prst="rect">
            <a:avLst/>
          </a:prstGeom>
          <a:solidFill>
            <a:srgbClr val="CC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a:ea typeface="黑体" pitchFamily="2" charset="-122"/>
              </a:rPr>
              <a:t>面向过程的程序设计</a:t>
            </a:r>
          </a:p>
        </p:txBody>
      </p:sp>
      <p:sp>
        <p:nvSpPr>
          <p:cNvPr id="39943" name="Rectangle 6"/>
          <p:cNvSpPr>
            <a:spLocks noChangeArrowheads="1"/>
          </p:cNvSpPr>
          <p:nvPr/>
        </p:nvSpPr>
        <p:spPr bwMode="auto">
          <a:xfrm>
            <a:off x="1600200" y="1905000"/>
            <a:ext cx="1981200" cy="3905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结构化程序设计</a:t>
            </a:r>
          </a:p>
        </p:txBody>
      </p:sp>
      <p:sp>
        <p:nvSpPr>
          <p:cNvPr id="39944" name="Rectangle 7"/>
          <p:cNvSpPr>
            <a:spLocks noChangeArrowheads="1"/>
          </p:cNvSpPr>
          <p:nvPr/>
        </p:nvSpPr>
        <p:spPr bwMode="auto">
          <a:xfrm>
            <a:off x="1600200" y="2443163"/>
            <a:ext cx="1981200" cy="3905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模块化程序设计</a:t>
            </a:r>
          </a:p>
        </p:txBody>
      </p:sp>
      <p:sp>
        <p:nvSpPr>
          <p:cNvPr id="39945" name="Rectangle 10"/>
          <p:cNvSpPr>
            <a:spLocks noChangeArrowheads="1"/>
          </p:cNvSpPr>
          <p:nvPr/>
        </p:nvSpPr>
        <p:spPr bwMode="auto">
          <a:xfrm>
            <a:off x="609600" y="3048000"/>
            <a:ext cx="2590800" cy="457200"/>
          </a:xfrm>
          <a:prstGeom prst="rect">
            <a:avLst/>
          </a:prstGeom>
          <a:solidFill>
            <a:srgbClr val="CC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a:ea typeface="黑体" pitchFamily="2" charset="-122"/>
              </a:rPr>
              <a:t>面向对象的程序设计</a:t>
            </a:r>
          </a:p>
        </p:txBody>
      </p:sp>
      <p:sp>
        <p:nvSpPr>
          <p:cNvPr id="39946" name="Rectangle 11"/>
          <p:cNvSpPr>
            <a:spLocks noChangeArrowheads="1"/>
          </p:cNvSpPr>
          <p:nvPr/>
        </p:nvSpPr>
        <p:spPr bwMode="auto">
          <a:xfrm>
            <a:off x="1619250" y="3733800"/>
            <a:ext cx="2800350" cy="4286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2000" b="0">
                <a:ea typeface="黑体" pitchFamily="2" charset="-122"/>
              </a:rPr>
              <a:t>对象的定义</a:t>
            </a:r>
          </a:p>
        </p:txBody>
      </p:sp>
      <p:sp>
        <p:nvSpPr>
          <p:cNvPr id="39947" name="Rectangle 12"/>
          <p:cNvSpPr>
            <a:spLocks noChangeArrowheads="1"/>
          </p:cNvSpPr>
          <p:nvPr/>
        </p:nvSpPr>
        <p:spPr bwMode="auto">
          <a:xfrm>
            <a:off x="1619250" y="4287838"/>
            <a:ext cx="2800350" cy="4286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2000" b="0">
                <a:ea typeface="黑体" pitchFamily="2" charset="-122"/>
              </a:rPr>
              <a:t>对象的属性和方法</a:t>
            </a:r>
          </a:p>
        </p:txBody>
      </p:sp>
      <p:sp>
        <p:nvSpPr>
          <p:cNvPr id="39948" name="Rectangle 13"/>
          <p:cNvSpPr>
            <a:spLocks noChangeArrowheads="1"/>
          </p:cNvSpPr>
          <p:nvPr/>
        </p:nvSpPr>
        <p:spPr bwMode="auto">
          <a:xfrm>
            <a:off x="1619250" y="4841875"/>
            <a:ext cx="2800350" cy="4286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2000" b="0">
                <a:ea typeface="黑体" pitchFamily="2" charset="-122"/>
              </a:rPr>
              <a:t>类和实例的派生与继承</a:t>
            </a:r>
          </a:p>
        </p:txBody>
      </p:sp>
      <p:sp>
        <p:nvSpPr>
          <p:cNvPr id="39949" name="Rectangle 15"/>
          <p:cNvSpPr>
            <a:spLocks noChangeArrowheads="1"/>
          </p:cNvSpPr>
          <p:nvPr/>
        </p:nvSpPr>
        <p:spPr bwMode="auto">
          <a:xfrm>
            <a:off x="1619250" y="5395913"/>
            <a:ext cx="2800350" cy="395287"/>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b="0">
                <a:ea typeface="黑体" pitchFamily="2" charset="-122"/>
              </a:rPr>
              <a:t>消息与多态性</a:t>
            </a:r>
          </a:p>
        </p:txBody>
      </p:sp>
    </p:spTree>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5" name="页脚占位符 2"/>
          <p:cNvSpPr>
            <a:spLocks noGrp="1"/>
          </p:cNvSpPr>
          <p:nvPr>
            <p:ph type="ftr" sz="quarter" idx="11"/>
          </p:nvPr>
        </p:nvSpPr>
        <p:spPr/>
        <p:txBody>
          <a:bodyPr/>
          <a:lstStyle/>
          <a:p>
            <a:pPr>
              <a:defRPr/>
            </a:pPr>
            <a:r>
              <a:rPr lang="en-US" altLang="zh-CN"/>
              <a:t>二级公共基础知识</a:t>
            </a:r>
          </a:p>
        </p:txBody>
      </p:sp>
      <p:sp>
        <p:nvSpPr>
          <p:cNvPr id="6" name="灯片编号占位符 3"/>
          <p:cNvSpPr>
            <a:spLocks noGrp="1"/>
          </p:cNvSpPr>
          <p:nvPr>
            <p:ph type="sldNum" sz="quarter" idx="12"/>
          </p:nvPr>
        </p:nvSpPr>
        <p:spPr/>
        <p:txBody>
          <a:bodyPr/>
          <a:lstStyle/>
          <a:p>
            <a:pPr>
              <a:defRPr/>
            </a:pPr>
            <a:fld id="{9F284626-D338-47E0-B462-BD4975930F37}" type="slidenum">
              <a:rPr lang="en-US" altLang="zh-CN"/>
              <a:pPr>
                <a:defRPr/>
              </a:pPr>
              <a:t>46</a:t>
            </a:fld>
            <a:endParaRPr lang="en-US" altLang="zh-CN"/>
          </a:p>
        </p:txBody>
      </p:sp>
      <p:sp>
        <p:nvSpPr>
          <p:cNvPr id="40965" name="Rectangle 4"/>
          <p:cNvSpPr>
            <a:spLocks noChangeArrowheads="1"/>
          </p:cNvSpPr>
          <p:nvPr/>
        </p:nvSpPr>
        <p:spPr bwMode="auto">
          <a:xfrm>
            <a:off x="295275" y="395288"/>
            <a:ext cx="2432050" cy="427037"/>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200">
                <a:solidFill>
                  <a:srgbClr val="FFFF00"/>
                </a:solidFill>
                <a:latin typeface="幼圆" pitchFamily="49" charset="-122"/>
              </a:rPr>
              <a:t>一、程序设计方法</a:t>
            </a:r>
          </a:p>
        </p:txBody>
      </p:sp>
      <p:sp>
        <p:nvSpPr>
          <p:cNvPr id="40966" name="Rectangle 6"/>
          <p:cNvSpPr>
            <a:spLocks noChangeArrowheads="1"/>
          </p:cNvSpPr>
          <p:nvPr/>
        </p:nvSpPr>
        <p:spPr bwMode="auto">
          <a:xfrm>
            <a:off x="450850" y="1108075"/>
            <a:ext cx="8540750" cy="491172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0000"/>
              </a:lnSpc>
            </a:pPr>
            <a:r>
              <a:rPr lang="en-US" altLang="zh-CN" sz="2200" b="0">
                <a:solidFill>
                  <a:srgbClr val="FFFFFF"/>
                </a:solidFill>
                <a:latin typeface="幼圆" pitchFamily="49" charset="-122"/>
                <a:cs typeface="Times New Roman" pitchFamily="18" charset="0"/>
              </a:rPr>
              <a:t>1</a:t>
            </a:r>
            <a:r>
              <a:rPr lang="zh-CN" altLang="en-US" sz="2200" b="0">
                <a:solidFill>
                  <a:srgbClr val="FFFFFF"/>
                </a:solidFill>
                <a:latin typeface="幼圆" pitchFamily="49" charset="-122"/>
                <a:cs typeface="Times New Roman" pitchFamily="18" charset="0"/>
              </a:rPr>
              <a:t>、面向过程的程序设计：</a:t>
            </a:r>
            <a:r>
              <a:rPr lang="en-US" altLang="zh-CN" sz="2200" b="0">
                <a:solidFill>
                  <a:srgbClr val="FFFFFF"/>
                </a:solidFill>
                <a:latin typeface="幼圆" pitchFamily="49" charset="-122"/>
                <a:cs typeface="Times New Roman" pitchFamily="18" charset="0"/>
              </a:rPr>
              <a:t>C</a:t>
            </a:r>
            <a:r>
              <a:rPr lang="zh-CN" altLang="en-US" sz="2200" b="0">
                <a:solidFill>
                  <a:srgbClr val="FFFFFF"/>
                </a:solidFill>
                <a:latin typeface="幼圆" pitchFamily="49" charset="-122"/>
                <a:cs typeface="Times New Roman" pitchFamily="18" charset="0"/>
              </a:rPr>
              <a:t>语言、</a:t>
            </a:r>
            <a:r>
              <a:rPr lang="en-US" altLang="zh-CN" sz="2200" b="0">
                <a:solidFill>
                  <a:srgbClr val="FFFFFF"/>
                </a:solidFill>
                <a:latin typeface="幼圆" pitchFamily="49" charset="-122"/>
                <a:cs typeface="Times New Roman" pitchFamily="18" charset="0"/>
              </a:rPr>
              <a:t>BASIC</a:t>
            </a:r>
            <a:r>
              <a:rPr lang="zh-CN" altLang="en-US" sz="2200" b="0">
                <a:solidFill>
                  <a:srgbClr val="FFFFFF"/>
                </a:solidFill>
                <a:latin typeface="幼圆" pitchFamily="49" charset="-122"/>
                <a:cs typeface="Times New Roman" pitchFamily="18" charset="0"/>
              </a:rPr>
              <a:t>语言等。</a:t>
            </a:r>
          </a:p>
          <a:p>
            <a:pPr eaLnBrk="0" hangingPunct="0">
              <a:lnSpc>
                <a:spcPct val="120000"/>
              </a:lnSpc>
            </a:pPr>
            <a:r>
              <a:rPr lang="zh-CN" altLang="en-US" sz="2200" b="0">
                <a:solidFill>
                  <a:srgbClr val="FFFFFF"/>
                </a:solidFill>
                <a:latin typeface="幼圆" pitchFamily="49" charset="-122"/>
                <a:cs typeface="Times New Roman" pitchFamily="18" charset="0"/>
              </a:rPr>
              <a:t>   （</a:t>
            </a:r>
            <a:r>
              <a:rPr lang="en-US" altLang="zh-CN" sz="2200" b="0">
                <a:solidFill>
                  <a:srgbClr val="FFFFFF"/>
                </a:solidFill>
                <a:latin typeface="幼圆" pitchFamily="49" charset="-122"/>
                <a:cs typeface="Times New Roman" pitchFamily="18" charset="0"/>
              </a:rPr>
              <a:t>1</a:t>
            </a:r>
            <a:r>
              <a:rPr lang="zh-CN" altLang="en-US" sz="2200" b="0">
                <a:solidFill>
                  <a:srgbClr val="FFFFFF"/>
                </a:solidFill>
                <a:latin typeface="幼圆" pitchFamily="49" charset="-122"/>
                <a:cs typeface="Times New Roman" pitchFamily="18" charset="0"/>
              </a:rPr>
              <a:t>）结构化程序设计：顺序、选择、循环。</a:t>
            </a:r>
          </a:p>
          <a:p>
            <a:pPr eaLnBrk="0" hangingPunct="0">
              <a:lnSpc>
                <a:spcPct val="120000"/>
              </a:lnSpc>
            </a:pPr>
            <a:r>
              <a:rPr lang="zh-CN" altLang="en-US" sz="2200" b="0">
                <a:solidFill>
                  <a:srgbClr val="FFFFFF"/>
                </a:solidFill>
                <a:latin typeface="幼圆" pitchFamily="49" charset="-122"/>
                <a:cs typeface="Times New Roman" pitchFamily="18" charset="0"/>
              </a:rPr>
              <a:t>        三大结构（顺序、选择、循环）可以解决所有的问题，和</a:t>
            </a:r>
          </a:p>
          <a:p>
            <a:pPr eaLnBrk="0" hangingPunct="0">
              <a:lnSpc>
                <a:spcPct val="120000"/>
              </a:lnSpc>
            </a:pPr>
            <a:r>
              <a:rPr lang="zh-CN" altLang="en-US" sz="2200" b="0">
                <a:solidFill>
                  <a:srgbClr val="FFFFFF"/>
                </a:solidFill>
                <a:latin typeface="幼圆" pitchFamily="49" charset="-122"/>
                <a:cs typeface="Times New Roman" pitchFamily="18" charset="0"/>
              </a:rPr>
              <a:t>    问题的规模没有关系。</a:t>
            </a:r>
          </a:p>
          <a:p>
            <a:pPr eaLnBrk="0" hangingPunct="0">
              <a:lnSpc>
                <a:spcPct val="120000"/>
              </a:lnSpc>
            </a:pPr>
            <a:r>
              <a:rPr lang="zh-CN" altLang="en-US" sz="2200" b="0">
                <a:solidFill>
                  <a:srgbClr val="FFFFFF"/>
                </a:solidFill>
                <a:latin typeface="幼圆" pitchFamily="49" charset="-122"/>
                <a:cs typeface="Times New Roman" pitchFamily="18" charset="0"/>
              </a:rPr>
              <a:t>   （</a:t>
            </a:r>
            <a:r>
              <a:rPr lang="en-US" altLang="zh-CN" sz="2200" b="0">
                <a:solidFill>
                  <a:srgbClr val="FFFFFF"/>
                </a:solidFill>
                <a:latin typeface="幼圆" pitchFamily="49" charset="-122"/>
                <a:cs typeface="Times New Roman" pitchFamily="18" charset="0"/>
              </a:rPr>
              <a:t>2</a:t>
            </a:r>
            <a:r>
              <a:rPr lang="zh-CN" altLang="en-US" sz="2200" b="0">
                <a:solidFill>
                  <a:srgbClr val="FFFFFF"/>
                </a:solidFill>
                <a:latin typeface="幼圆" pitchFamily="49" charset="-122"/>
                <a:cs typeface="Times New Roman" pitchFamily="18" charset="0"/>
              </a:rPr>
              <a:t>）模块化程序设计：利用将程序分解的方法，将复杂的问题</a:t>
            </a:r>
          </a:p>
          <a:p>
            <a:pPr eaLnBrk="0" hangingPunct="0">
              <a:lnSpc>
                <a:spcPct val="120000"/>
              </a:lnSpc>
            </a:pPr>
            <a:r>
              <a:rPr lang="zh-CN" altLang="en-US" sz="2200" b="0">
                <a:solidFill>
                  <a:srgbClr val="FFFFFF"/>
                </a:solidFill>
                <a:latin typeface="幼圆" pitchFamily="49" charset="-122"/>
                <a:cs typeface="Times New Roman" pitchFamily="18" charset="0"/>
              </a:rPr>
              <a:t>    简单化，将单一的问题分成多个模块独立解决。</a:t>
            </a:r>
          </a:p>
          <a:p>
            <a:pPr eaLnBrk="0" hangingPunct="0">
              <a:lnSpc>
                <a:spcPct val="120000"/>
              </a:lnSpc>
            </a:pPr>
            <a:r>
              <a:rPr lang="zh-CN" altLang="en-US" sz="2200" b="0">
                <a:solidFill>
                  <a:srgbClr val="FFFFFF"/>
                </a:solidFill>
                <a:latin typeface="幼圆" pitchFamily="49" charset="-122"/>
                <a:cs typeface="Times New Roman" pitchFamily="18" charset="0"/>
              </a:rPr>
              <a:t>        </a:t>
            </a:r>
            <a:r>
              <a:rPr lang="en-US" altLang="zh-CN" sz="2200" b="0">
                <a:solidFill>
                  <a:srgbClr val="FFFFFF"/>
                </a:solidFill>
                <a:latin typeface="幼圆" pitchFamily="49" charset="-122"/>
                <a:cs typeface="Times New Roman" pitchFamily="18" charset="0"/>
              </a:rPr>
              <a:t>C</a:t>
            </a:r>
            <a:r>
              <a:rPr lang="zh-CN" altLang="en-US" sz="2200" b="0">
                <a:solidFill>
                  <a:srgbClr val="FFFFFF"/>
                </a:solidFill>
                <a:latin typeface="幼圆" pitchFamily="49" charset="-122"/>
                <a:cs typeface="Times New Roman" pitchFamily="18" charset="0"/>
              </a:rPr>
              <a:t>语言：模块就是函数。</a:t>
            </a:r>
          </a:p>
          <a:p>
            <a:pPr eaLnBrk="0" hangingPunct="0">
              <a:lnSpc>
                <a:spcPct val="120000"/>
              </a:lnSpc>
            </a:pPr>
            <a:r>
              <a:rPr lang="zh-CN" altLang="en-US" sz="2200" b="0">
                <a:solidFill>
                  <a:srgbClr val="FFFFFF"/>
                </a:solidFill>
                <a:latin typeface="幼圆" pitchFamily="49" charset="-122"/>
                <a:cs typeface="Times New Roman" pitchFamily="18" charset="0"/>
              </a:rPr>
              <a:t>        </a:t>
            </a:r>
            <a:r>
              <a:rPr lang="en-US" altLang="zh-CN" sz="2200" b="0">
                <a:solidFill>
                  <a:srgbClr val="FFFFFF"/>
                </a:solidFill>
                <a:latin typeface="幼圆" pitchFamily="49" charset="-122"/>
                <a:cs typeface="Times New Roman" pitchFamily="18" charset="0"/>
              </a:rPr>
              <a:t>VB</a:t>
            </a:r>
            <a:r>
              <a:rPr lang="zh-CN" altLang="en-US" sz="2200" b="0">
                <a:solidFill>
                  <a:srgbClr val="FFFFFF"/>
                </a:solidFill>
                <a:latin typeface="幼圆" pitchFamily="49" charset="-122"/>
                <a:cs typeface="Times New Roman" pitchFamily="18" charset="0"/>
              </a:rPr>
              <a:t>语言：模块就是模块、子例程、子程序。</a:t>
            </a:r>
          </a:p>
          <a:p>
            <a:pPr eaLnBrk="0" hangingPunct="0">
              <a:lnSpc>
                <a:spcPct val="120000"/>
              </a:lnSpc>
            </a:pPr>
            <a:r>
              <a:rPr lang="zh-CN" altLang="en-US" sz="2200" b="0">
                <a:solidFill>
                  <a:srgbClr val="FFFFFF"/>
                </a:solidFill>
                <a:latin typeface="幼圆" pitchFamily="49" charset="-122"/>
                <a:cs typeface="Times New Roman" pitchFamily="18" charset="0"/>
              </a:rPr>
              <a:t>        </a:t>
            </a:r>
            <a:r>
              <a:rPr lang="en-US" altLang="zh-CN" sz="2200" b="0">
                <a:solidFill>
                  <a:srgbClr val="FFFFFF"/>
                </a:solidFill>
                <a:latin typeface="幼圆" pitchFamily="49" charset="-122"/>
                <a:cs typeface="Times New Roman" pitchFamily="18" charset="0"/>
              </a:rPr>
              <a:t>VFP</a:t>
            </a:r>
            <a:r>
              <a:rPr lang="zh-CN" altLang="en-US" sz="2200" b="0">
                <a:solidFill>
                  <a:srgbClr val="FFFFFF"/>
                </a:solidFill>
                <a:latin typeface="幼圆" pitchFamily="49" charset="-122"/>
                <a:cs typeface="Times New Roman" pitchFamily="18" charset="0"/>
              </a:rPr>
              <a:t>数据库：模块就是子程序。</a:t>
            </a:r>
          </a:p>
          <a:p>
            <a:pPr eaLnBrk="0" hangingPunct="0">
              <a:lnSpc>
                <a:spcPct val="120000"/>
              </a:lnSpc>
            </a:pPr>
            <a:r>
              <a:rPr lang="zh-CN" altLang="en-US" sz="2200" b="0">
                <a:solidFill>
                  <a:srgbClr val="FFFFFF"/>
                </a:solidFill>
                <a:latin typeface="幼圆" pitchFamily="49" charset="-122"/>
                <a:cs typeface="Times New Roman" pitchFamily="18" charset="0"/>
              </a:rPr>
              <a:t>        </a:t>
            </a:r>
            <a:r>
              <a:rPr lang="en-US" altLang="zh-CN" sz="2200" b="0">
                <a:solidFill>
                  <a:srgbClr val="FFFFFF"/>
                </a:solidFill>
                <a:latin typeface="幼圆" pitchFamily="49" charset="-122"/>
                <a:cs typeface="Times New Roman" pitchFamily="18" charset="0"/>
              </a:rPr>
              <a:t>Access</a:t>
            </a:r>
            <a:r>
              <a:rPr lang="zh-CN" altLang="en-US" sz="2200" b="0">
                <a:solidFill>
                  <a:srgbClr val="FFFFFF"/>
                </a:solidFill>
                <a:latin typeface="幼圆" pitchFamily="49" charset="-122"/>
                <a:cs typeface="Times New Roman" pitchFamily="18" charset="0"/>
              </a:rPr>
              <a:t>数据库：模块就是宏、事件代码。</a:t>
            </a:r>
          </a:p>
          <a:p>
            <a:pPr eaLnBrk="0" hangingPunct="0">
              <a:lnSpc>
                <a:spcPct val="120000"/>
              </a:lnSpc>
            </a:pPr>
            <a:endParaRPr lang="zh-CN" altLang="en-US" sz="2200" b="0">
              <a:solidFill>
                <a:srgbClr val="FFFFFF"/>
              </a:solidFill>
              <a:latin typeface="幼圆" pitchFamily="49" charset="-122"/>
              <a:cs typeface="Times New Roman" pitchFamily="18" charset="0"/>
            </a:endParaRPr>
          </a:p>
          <a:p>
            <a:pPr eaLnBrk="0" hangingPunct="0">
              <a:lnSpc>
                <a:spcPct val="120000"/>
              </a:lnSpc>
            </a:pPr>
            <a:r>
              <a:rPr lang="en-US" altLang="zh-CN" sz="2200" b="0">
                <a:solidFill>
                  <a:srgbClr val="FFFFFF"/>
                </a:solidFill>
                <a:latin typeface="幼圆" pitchFamily="49" charset="-122"/>
                <a:cs typeface="Times New Roman" pitchFamily="18" charset="0"/>
              </a:rPr>
              <a:t>2</a:t>
            </a:r>
            <a:r>
              <a:rPr lang="zh-CN" altLang="en-US" sz="2200" b="0">
                <a:solidFill>
                  <a:srgbClr val="FFFFFF"/>
                </a:solidFill>
                <a:latin typeface="幼圆" pitchFamily="49" charset="-122"/>
                <a:cs typeface="Times New Roman" pitchFamily="18" charset="0"/>
              </a:rPr>
              <a:t>、面向对象的程序设计：</a:t>
            </a:r>
            <a:r>
              <a:rPr lang="en-US" altLang="zh-CN" sz="2200" b="0">
                <a:solidFill>
                  <a:srgbClr val="FFFFFF"/>
                </a:solidFill>
                <a:latin typeface="幼圆" pitchFamily="49" charset="-122"/>
                <a:cs typeface="Times New Roman" pitchFamily="18" charset="0"/>
              </a:rPr>
              <a:t>VB</a:t>
            </a:r>
            <a:r>
              <a:rPr lang="zh-CN" altLang="en-US" sz="2200" b="0">
                <a:solidFill>
                  <a:srgbClr val="FFFFFF"/>
                </a:solidFill>
                <a:latin typeface="幼圆" pitchFamily="49" charset="-122"/>
                <a:cs typeface="Times New Roman" pitchFamily="18" charset="0"/>
              </a:rPr>
              <a:t>、</a:t>
            </a:r>
            <a:r>
              <a:rPr lang="en-US" altLang="zh-CN" sz="2200" b="0">
                <a:solidFill>
                  <a:srgbClr val="FFFFFF"/>
                </a:solidFill>
                <a:latin typeface="幼圆" pitchFamily="49" charset="-122"/>
                <a:cs typeface="Times New Roman" pitchFamily="18" charset="0"/>
              </a:rPr>
              <a:t>VFP</a:t>
            </a:r>
            <a:r>
              <a:rPr lang="zh-CN" altLang="en-US" sz="2200" b="0">
                <a:solidFill>
                  <a:srgbClr val="FFFFFF"/>
                </a:solidFill>
                <a:latin typeface="幼圆" pitchFamily="49" charset="-122"/>
                <a:cs typeface="Times New Roman" pitchFamily="18" charset="0"/>
              </a:rPr>
              <a:t>、</a:t>
            </a:r>
            <a:r>
              <a:rPr lang="en-US" altLang="zh-CN" sz="2200" b="0">
                <a:solidFill>
                  <a:srgbClr val="FFFFFF"/>
                </a:solidFill>
                <a:latin typeface="幼圆" pitchFamily="49" charset="-122"/>
                <a:cs typeface="Times New Roman" pitchFamily="18" charset="0"/>
              </a:rPr>
              <a:t>Java</a:t>
            </a:r>
            <a:r>
              <a:rPr lang="zh-CN" altLang="en-US" sz="2200" b="0">
                <a:solidFill>
                  <a:srgbClr val="FFFFFF"/>
                </a:solidFill>
                <a:latin typeface="幼圆" pitchFamily="49" charset="-122"/>
                <a:cs typeface="Times New Roman" pitchFamily="18" charset="0"/>
              </a:rPr>
              <a:t>、</a:t>
            </a:r>
            <a:r>
              <a:rPr lang="en-US" altLang="zh-CN" sz="2200" b="0">
                <a:solidFill>
                  <a:srgbClr val="FFFFFF"/>
                </a:solidFill>
                <a:latin typeface="幼圆" pitchFamily="49" charset="-122"/>
                <a:cs typeface="Times New Roman" pitchFamily="18" charset="0"/>
              </a:rPr>
              <a:t>Delphi</a:t>
            </a:r>
            <a:r>
              <a:rPr lang="zh-CN" altLang="en-US" sz="2200" b="0">
                <a:solidFill>
                  <a:srgbClr val="FFFFFF"/>
                </a:solidFill>
                <a:latin typeface="幼圆" pitchFamily="49" charset="-122"/>
                <a:cs typeface="Times New Roman" pitchFamily="18" charset="0"/>
              </a:rPr>
              <a:t>等。</a:t>
            </a:r>
          </a:p>
        </p:txBody>
      </p:sp>
    </p:spTree>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C4C4B8EB-869F-4960-89C1-7C53ED7664AB}" type="slidenum">
              <a:rPr lang="en-US" altLang="zh-CN"/>
              <a:pPr>
                <a:defRPr/>
              </a:pPr>
              <a:t>47</a:t>
            </a:fld>
            <a:endParaRPr lang="en-US" altLang="zh-CN"/>
          </a:p>
        </p:txBody>
      </p:sp>
      <p:sp>
        <p:nvSpPr>
          <p:cNvPr id="41989" name="Rectangle 4"/>
          <p:cNvSpPr>
            <a:spLocks noChangeArrowheads="1"/>
          </p:cNvSpPr>
          <p:nvPr/>
        </p:nvSpPr>
        <p:spPr bwMode="auto">
          <a:xfrm>
            <a:off x="295275" y="395288"/>
            <a:ext cx="2432050" cy="427037"/>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200">
                <a:solidFill>
                  <a:srgbClr val="FFFF00"/>
                </a:solidFill>
                <a:latin typeface="幼圆" pitchFamily="49" charset="-122"/>
              </a:rPr>
              <a:t>二、程序设计风格</a:t>
            </a:r>
          </a:p>
        </p:txBody>
      </p:sp>
      <p:sp>
        <p:nvSpPr>
          <p:cNvPr id="41990" name="Rectangle 6"/>
          <p:cNvSpPr>
            <a:spLocks noChangeArrowheads="1"/>
          </p:cNvSpPr>
          <p:nvPr/>
        </p:nvSpPr>
        <p:spPr bwMode="auto">
          <a:xfrm>
            <a:off x="304800" y="1371600"/>
            <a:ext cx="4108450" cy="3886200"/>
          </a:xfrm>
          <a:prstGeom prst="rect">
            <a:avLst/>
          </a:prstGeom>
          <a:noFill/>
          <a:ln>
            <a:noFill/>
          </a:ln>
          <a:effectLst/>
          <a:extLst>
            <a:ext uri="{909E8E84-426E-40DD-AFC4-6F175D3DCCD1}">
              <a14:hiddenFill xmlns:a14="http://schemas.microsoft.com/office/drawing/2010/main">
                <a:solidFill>
                  <a:srgbClr val="A7CCD9"/>
                </a:solidFill>
              </a14:hiddenFill>
            </a:ext>
            <a:ext uri="{91240B29-F687-4F45-9708-019B960494DF}">
              <a14:hiddenLine xmlns:a14="http://schemas.microsoft.com/office/drawing/2010/main" w="9525">
                <a:solidFill>
                  <a:srgbClr val="54547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sz="2000">
                <a:solidFill>
                  <a:schemeClr val="bg1"/>
                </a:solidFill>
                <a:latin typeface="幼圆" pitchFamily="49" charset="-122"/>
              </a:rPr>
              <a:t>1.</a:t>
            </a:r>
            <a:r>
              <a:rPr lang="zh-CN" altLang="en-US" sz="2000">
                <a:solidFill>
                  <a:schemeClr val="bg1"/>
                </a:solidFill>
                <a:latin typeface="幼圆" pitchFamily="49" charset="-122"/>
              </a:rPr>
              <a:t>源程序文档化</a:t>
            </a:r>
          </a:p>
          <a:p>
            <a:endParaRPr lang="zh-CN" altLang="en-US" sz="2000" b="0">
              <a:solidFill>
                <a:schemeClr val="bg1"/>
              </a:solidFill>
              <a:latin typeface="幼圆" pitchFamily="49" charset="-122"/>
            </a:endParaRPr>
          </a:p>
          <a:p>
            <a:pPr>
              <a:buClr>
                <a:srgbClr val="FFFF00"/>
              </a:buClr>
              <a:buFont typeface="Wingdings" pitchFamily="2" charset="2"/>
              <a:buChar char="Ø"/>
            </a:pPr>
            <a:r>
              <a:rPr lang="zh-CN" altLang="en-US" sz="2000" b="0">
                <a:solidFill>
                  <a:schemeClr val="bg1"/>
                </a:solidFill>
                <a:latin typeface="幼圆" pitchFamily="49" charset="-122"/>
              </a:rPr>
              <a:t>  选择标示符的名字</a:t>
            </a:r>
          </a:p>
          <a:p>
            <a:pPr>
              <a:buClr>
                <a:srgbClr val="FFFF00"/>
              </a:buClr>
              <a:buFont typeface="Wingdings" pitchFamily="2" charset="2"/>
              <a:buChar char="Ø"/>
            </a:pPr>
            <a:r>
              <a:rPr lang="zh-CN" altLang="en-US" sz="2000" b="0">
                <a:solidFill>
                  <a:schemeClr val="bg1"/>
                </a:solidFill>
                <a:latin typeface="幼圆" pitchFamily="49" charset="-122"/>
              </a:rPr>
              <a:t>  注释（序言性和功能性注释）</a:t>
            </a:r>
          </a:p>
          <a:p>
            <a:pPr>
              <a:buClr>
                <a:srgbClr val="FFFF00"/>
              </a:buClr>
              <a:buFont typeface="Wingdings" pitchFamily="2" charset="2"/>
              <a:buChar char="Ø"/>
            </a:pPr>
            <a:r>
              <a:rPr lang="zh-CN" altLang="en-US" sz="2000" b="0">
                <a:solidFill>
                  <a:schemeClr val="bg1"/>
                </a:solidFill>
                <a:latin typeface="幼圆" pitchFamily="49" charset="-122"/>
              </a:rPr>
              <a:t>  程序的视觉组织</a:t>
            </a:r>
          </a:p>
          <a:p>
            <a:pPr>
              <a:buFont typeface="Wingdings" pitchFamily="2" charset="2"/>
              <a:buNone/>
            </a:pPr>
            <a:endParaRPr lang="zh-CN" altLang="en-US" sz="2000" b="0">
              <a:solidFill>
                <a:schemeClr val="bg1"/>
              </a:solidFill>
              <a:latin typeface="幼圆" pitchFamily="49" charset="-122"/>
            </a:endParaRPr>
          </a:p>
          <a:p>
            <a:r>
              <a:rPr lang="en-US" altLang="zh-CN" sz="2000">
                <a:solidFill>
                  <a:schemeClr val="bg1"/>
                </a:solidFill>
                <a:latin typeface="幼圆" pitchFamily="49" charset="-122"/>
              </a:rPr>
              <a:t>2.</a:t>
            </a:r>
            <a:r>
              <a:rPr lang="zh-CN" altLang="en-US" sz="2000">
                <a:solidFill>
                  <a:schemeClr val="bg1"/>
                </a:solidFill>
                <a:latin typeface="幼圆" pitchFamily="49" charset="-122"/>
              </a:rPr>
              <a:t>数据说明的方法</a:t>
            </a:r>
          </a:p>
          <a:p>
            <a:endParaRPr lang="zh-CN" altLang="en-US" sz="2000" b="0">
              <a:solidFill>
                <a:schemeClr val="bg1"/>
              </a:solidFill>
              <a:latin typeface="幼圆" pitchFamily="49" charset="-122"/>
            </a:endParaRPr>
          </a:p>
          <a:p>
            <a:pPr>
              <a:buClr>
                <a:srgbClr val="FFFF00"/>
              </a:buClr>
              <a:buFont typeface="Wingdings" pitchFamily="2" charset="2"/>
              <a:buChar char="Ø"/>
            </a:pPr>
            <a:r>
              <a:rPr lang="zh-CN" altLang="en-US" sz="2000" b="0">
                <a:solidFill>
                  <a:schemeClr val="bg1"/>
                </a:solidFill>
                <a:latin typeface="幼圆" pitchFamily="49" charset="-122"/>
              </a:rPr>
              <a:t>  显示地说明一切变量</a:t>
            </a:r>
          </a:p>
          <a:p>
            <a:pPr>
              <a:buClr>
                <a:srgbClr val="FFFF00"/>
              </a:buClr>
              <a:buFont typeface="Wingdings" pitchFamily="2" charset="2"/>
              <a:buChar char="Ø"/>
            </a:pPr>
            <a:r>
              <a:rPr lang="zh-CN" altLang="en-US" sz="2000" b="0">
                <a:solidFill>
                  <a:schemeClr val="bg1"/>
                </a:solidFill>
                <a:latin typeface="幼圆" pitchFamily="49" charset="-122"/>
              </a:rPr>
              <a:t>  数据说明的次序应该规范化</a:t>
            </a:r>
          </a:p>
          <a:p>
            <a:pPr>
              <a:buClr>
                <a:srgbClr val="FFFF00"/>
              </a:buClr>
              <a:buFont typeface="Wingdings" pitchFamily="2" charset="2"/>
              <a:buChar char="Ø"/>
            </a:pPr>
            <a:r>
              <a:rPr lang="zh-CN" altLang="en-US" sz="2000" b="0">
                <a:solidFill>
                  <a:schemeClr val="bg1"/>
                </a:solidFill>
                <a:latin typeface="幼圆" pitchFamily="49" charset="-122"/>
              </a:rPr>
              <a:t>  说明语句中变量安排有序化</a:t>
            </a:r>
          </a:p>
          <a:p>
            <a:pPr>
              <a:buClr>
                <a:srgbClr val="FFFF00"/>
              </a:buClr>
              <a:buFont typeface="Wingdings" pitchFamily="2" charset="2"/>
              <a:buChar char="Ø"/>
            </a:pPr>
            <a:r>
              <a:rPr lang="zh-CN" altLang="en-US" sz="2000" b="0">
                <a:solidFill>
                  <a:schemeClr val="bg1"/>
                </a:solidFill>
                <a:latin typeface="幼圆" pitchFamily="49" charset="-122"/>
              </a:rPr>
              <a:t>  对复杂数据结构应注释说明</a:t>
            </a:r>
          </a:p>
        </p:txBody>
      </p:sp>
      <p:sp>
        <p:nvSpPr>
          <p:cNvPr id="41991" name="Rectangle 7"/>
          <p:cNvSpPr>
            <a:spLocks noChangeArrowheads="1"/>
          </p:cNvSpPr>
          <p:nvPr/>
        </p:nvSpPr>
        <p:spPr bwMode="auto">
          <a:xfrm>
            <a:off x="4114800" y="1371600"/>
            <a:ext cx="49530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en-US" altLang="zh-CN" sz="2000">
                <a:solidFill>
                  <a:schemeClr val="bg1"/>
                </a:solidFill>
                <a:latin typeface="幼圆" pitchFamily="49" charset="-122"/>
              </a:rPr>
              <a:t>3.</a:t>
            </a:r>
            <a:r>
              <a:rPr kumimoji="1" lang="zh-CN" altLang="en-US" sz="2000">
                <a:solidFill>
                  <a:schemeClr val="bg1"/>
                </a:solidFill>
                <a:latin typeface="幼圆" pitchFamily="49" charset="-122"/>
              </a:rPr>
              <a:t>语句的结构</a:t>
            </a:r>
          </a:p>
          <a:p>
            <a:endParaRPr kumimoji="1" lang="zh-CN" altLang="en-US" sz="2000" b="0">
              <a:solidFill>
                <a:schemeClr val="bg1"/>
              </a:solidFill>
              <a:latin typeface="幼圆" pitchFamily="49" charset="-122"/>
            </a:endParaRPr>
          </a:p>
          <a:p>
            <a:pPr lvl="1">
              <a:buClr>
                <a:srgbClr val="FFFF00"/>
              </a:buClr>
              <a:buFont typeface="Wingdings" pitchFamily="2" charset="2"/>
              <a:buChar char="Ø"/>
            </a:pPr>
            <a:r>
              <a:rPr kumimoji="1" lang="zh-CN" altLang="en-US" sz="2000" b="0">
                <a:solidFill>
                  <a:schemeClr val="bg1"/>
                </a:solidFill>
                <a:latin typeface="幼圆" pitchFamily="49" charset="-122"/>
              </a:rPr>
              <a:t>  每条语句简单明了</a:t>
            </a:r>
          </a:p>
          <a:p>
            <a:pPr lvl="1">
              <a:buClr>
                <a:srgbClr val="FFFF00"/>
              </a:buClr>
              <a:buFont typeface="Wingdings" pitchFamily="2" charset="2"/>
              <a:buChar char="Ø"/>
            </a:pPr>
            <a:r>
              <a:rPr kumimoji="1" lang="zh-CN" altLang="en-US" sz="2000" b="0">
                <a:solidFill>
                  <a:schemeClr val="bg1"/>
                </a:solidFill>
                <a:latin typeface="幼圆" pitchFamily="49" charset="-122"/>
              </a:rPr>
              <a:t>  尽量不用或少用</a:t>
            </a:r>
            <a:r>
              <a:rPr kumimoji="1" lang="en-US" altLang="zh-CN" sz="2000" b="0">
                <a:solidFill>
                  <a:schemeClr val="bg1"/>
                </a:solidFill>
                <a:latin typeface="幼圆" pitchFamily="49" charset="-122"/>
              </a:rPr>
              <a:t>GOTO</a:t>
            </a:r>
            <a:r>
              <a:rPr kumimoji="1" lang="zh-CN" altLang="en-US" sz="2000" b="0">
                <a:solidFill>
                  <a:schemeClr val="bg1"/>
                </a:solidFill>
                <a:latin typeface="幼圆" pitchFamily="49" charset="-122"/>
              </a:rPr>
              <a:t>语句</a:t>
            </a:r>
          </a:p>
          <a:p>
            <a:pPr lvl="1">
              <a:buClr>
                <a:srgbClr val="FFFF00"/>
              </a:buClr>
              <a:buFont typeface="Wingdings" pitchFamily="2" charset="2"/>
              <a:buChar char="Ø"/>
            </a:pPr>
            <a:r>
              <a:rPr kumimoji="1" lang="zh-CN" altLang="en-US" sz="2000" b="0">
                <a:solidFill>
                  <a:schemeClr val="bg1"/>
                </a:solidFill>
                <a:latin typeface="幼圆" pitchFamily="49" charset="-122"/>
              </a:rPr>
              <a:t>  尽量只采用</a:t>
            </a:r>
            <a:r>
              <a:rPr kumimoji="1" lang="en-US" altLang="zh-CN" sz="2000" b="0">
                <a:solidFill>
                  <a:schemeClr val="bg1"/>
                </a:solidFill>
                <a:latin typeface="幼圆" pitchFamily="49" charset="-122"/>
              </a:rPr>
              <a:t>3</a:t>
            </a:r>
            <a:r>
              <a:rPr kumimoji="1" lang="zh-CN" altLang="en-US" sz="2000" b="0">
                <a:solidFill>
                  <a:schemeClr val="bg1"/>
                </a:solidFill>
                <a:latin typeface="幼圆" pitchFamily="49" charset="-122"/>
              </a:rPr>
              <a:t>种基本控制结构编程</a:t>
            </a:r>
          </a:p>
          <a:p>
            <a:pPr lvl="1">
              <a:buFont typeface="Wingdings" pitchFamily="2" charset="2"/>
              <a:buNone/>
            </a:pPr>
            <a:endParaRPr kumimoji="1" lang="zh-CN" altLang="en-US" sz="2000" b="0">
              <a:solidFill>
                <a:schemeClr val="bg1"/>
              </a:solidFill>
              <a:latin typeface="幼圆" pitchFamily="49" charset="-122"/>
            </a:endParaRPr>
          </a:p>
          <a:p>
            <a:r>
              <a:rPr kumimoji="1" lang="en-US" altLang="zh-CN" sz="2000">
                <a:solidFill>
                  <a:schemeClr val="bg1"/>
                </a:solidFill>
                <a:latin typeface="幼圆" pitchFamily="49" charset="-122"/>
              </a:rPr>
              <a:t>4.</a:t>
            </a:r>
            <a:r>
              <a:rPr kumimoji="1" lang="zh-CN" altLang="en-US" sz="2000">
                <a:solidFill>
                  <a:schemeClr val="bg1"/>
                </a:solidFill>
                <a:latin typeface="幼圆" pitchFamily="49" charset="-122"/>
              </a:rPr>
              <a:t>输入和输出</a:t>
            </a:r>
          </a:p>
          <a:p>
            <a:endParaRPr kumimoji="1" lang="zh-CN" altLang="en-US" sz="2000">
              <a:solidFill>
                <a:schemeClr val="bg1"/>
              </a:solidFill>
              <a:latin typeface="幼圆" pitchFamily="49" charset="-122"/>
            </a:endParaRPr>
          </a:p>
          <a:p>
            <a:pPr lvl="1">
              <a:buClr>
                <a:srgbClr val="FFFF00"/>
              </a:buClr>
              <a:buFont typeface="Wingdings" pitchFamily="2" charset="2"/>
              <a:buChar char="Ø"/>
            </a:pPr>
            <a:r>
              <a:rPr kumimoji="1" lang="zh-CN" altLang="en-US" sz="2000" b="0">
                <a:solidFill>
                  <a:schemeClr val="bg1"/>
                </a:solidFill>
                <a:latin typeface="幼圆" pitchFamily="49" charset="-122"/>
              </a:rPr>
              <a:t>  对输入数据进行校验和合理性检查</a:t>
            </a:r>
          </a:p>
          <a:p>
            <a:pPr lvl="1">
              <a:buClr>
                <a:srgbClr val="FFFF00"/>
              </a:buClr>
              <a:buFont typeface="Wingdings" pitchFamily="2" charset="2"/>
              <a:buChar char="Ø"/>
            </a:pPr>
            <a:r>
              <a:rPr kumimoji="1" lang="zh-CN" altLang="en-US" sz="2000" b="0">
                <a:solidFill>
                  <a:schemeClr val="bg1"/>
                </a:solidFill>
                <a:latin typeface="幼圆" pitchFamily="49" charset="-122"/>
              </a:rPr>
              <a:t>  输入输出格式保持一致</a:t>
            </a:r>
          </a:p>
          <a:p>
            <a:pPr lvl="1">
              <a:buClr>
                <a:srgbClr val="FFFF00"/>
              </a:buClr>
              <a:buFont typeface="Wingdings" pitchFamily="2" charset="2"/>
              <a:buChar char="Ø"/>
            </a:pPr>
            <a:r>
              <a:rPr kumimoji="1" lang="zh-CN" altLang="en-US" sz="2000" b="0">
                <a:solidFill>
                  <a:schemeClr val="bg1"/>
                </a:solidFill>
                <a:latin typeface="幼圆" pitchFamily="49" charset="-122"/>
              </a:rPr>
              <a:t>  设计良好的输出报表</a:t>
            </a:r>
          </a:p>
          <a:p>
            <a:pPr lvl="1">
              <a:buFont typeface="Wingdings" pitchFamily="2" charset="2"/>
              <a:buChar char="Ø"/>
            </a:pPr>
            <a:endParaRPr kumimoji="1" lang="en-US" altLang="zh-CN" sz="2000" b="0">
              <a:solidFill>
                <a:schemeClr val="bg1"/>
              </a:solidFill>
              <a:latin typeface="幼圆" pitchFamily="49" charset="-122"/>
            </a:endParaRPr>
          </a:p>
        </p:txBody>
      </p:sp>
    </p:spTree>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8" name="页脚占位符 2"/>
          <p:cNvSpPr>
            <a:spLocks noGrp="1"/>
          </p:cNvSpPr>
          <p:nvPr>
            <p:ph type="ftr" sz="quarter" idx="11"/>
          </p:nvPr>
        </p:nvSpPr>
        <p:spPr/>
        <p:txBody>
          <a:bodyPr/>
          <a:lstStyle/>
          <a:p>
            <a:pPr>
              <a:defRPr/>
            </a:pPr>
            <a:r>
              <a:rPr lang="en-US" altLang="zh-CN"/>
              <a:t>二级公共基础知识</a:t>
            </a:r>
          </a:p>
        </p:txBody>
      </p:sp>
      <p:sp>
        <p:nvSpPr>
          <p:cNvPr id="9" name="灯片编号占位符 3"/>
          <p:cNvSpPr>
            <a:spLocks noGrp="1"/>
          </p:cNvSpPr>
          <p:nvPr>
            <p:ph type="sldNum" sz="quarter" idx="12"/>
          </p:nvPr>
        </p:nvSpPr>
        <p:spPr/>
        <p:txBody>
          <a:bodyPr/>
          <a:lstStyle/>
          <a:p>
            <a:pPr>
              <a:defRPr/>
            </a:pPr>
            <a:fld id="{A5FBE327-D6AD-47D3-86C1-1C1B326B43EC}" type="slidenum">
              <a:rPr lang="en-US" altLang="zh-CN"/>
              <a:pPr>
                <a:defRPr/>
              </a:pPr>
              <a:t>48</a:t>
            </a:fld>
            <a:endParaRPr lang="en-US" altLang="zh-CN"/>
          </a:p>
        </p:txBody>
      </p:sp>
      <p:sp>
        <p:nvSpPr>
          <p:cNvPr id="43013" name="Rectangle 4"/>
          <p:cNvSpPr>
            <a:spLocks noChangeArrowheads="1"/>
          </p:cNvSpPr>
          <p:nvPr/>
        </p:nvSpPr>
        <p:spPr bwMode="auto">
          <a:xfrm>
            <a:off x="295275" y="395288"/>
            <a:ext cx="2713038" cy="427037"/>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200">
                <a:solidFill>
                  <a:srgbClr val="FFFF00"/>
                </a:solidFill>
                <a:latin typeface="幼圆" pitchFamily="49" charset="-122"/>
              </a:rPr>
              <a:t>三、结构化程序设计</a:t>
            </a:r>
          </a:p>
        </p:txBody>
      </p:sp>
      <p:sp>
        <p:nvSpPr>
          <p:cNvPr id="43014" name="Rectangle 5"/>
          <p:cNvSpPr>
            <a:spLocks noChangeArrowheads="1"/>
          </p:cNvSpPr>
          <p:nvPr/>
        </p:nvSpPr>
        <p:spPr bwMode="auto">
          <a:xfrm>
            <a:off x="1295400" y="1270000"/>
            <a:ext cx="59436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fontAlgn="t">
              <a:lnSpc>
                <a:spcPct val="120000"/>
              </a:lnSpc>
            </a:pPr>
            <a:r>
              <a:rPr lang="en-US" altLang="zh-CN" sz="2800" b="0" dirty="0">
                <a:solidFill>
                  <a:schemeClr val="bg1"/>
                </a:solidFill>
                <a:latin typeface="幼圆" pitchFamily="49" charset="-122"/>
              </a:rPr>
              <a:t>20</a:t>
            </a:r>
            <a:r>
              <a:rPr lang="zh-CN" altLang="en-US" sz="2800" b="0" dirty="0">
                <a:solidFill>
                  <a:schemeClr val="bg1"/>
                </a:solidFill>
                <a:latin typeface="幼圆" pitchFamily="49" charset="-122"/>
              </a:rPr>
              <a:t>世纪</a:t>
            </a:r>
            <a:r>
              <a:rPr lang="en-US" altLang="zh-CN" sz="2800" b="0" dirty="0">
                <a:solidFill>
                  <a:schemeClr val="bg1"/>
                </a:solidFill>
                <a:latin typeface="幼圆" pitchFamily="49" charset="-122"/>
              </a:rPr>
              <a:t>70</a:t>
            </a:r>
            <a:r>
              <a:rPr lang="zh-CN" altLang="en-US" sz="2800" b="0" dirty="0">
                <a:solidFill>
                  <a:schemeClr val="bg1"/>
                </a:solidFill>
                <a:latin typeface="幼圆" pitchFamily="49" charset="-122"/>
              </a:rPr>
              <a:t>年代提出了结构化程序设计</a:t>
            </a:r>
            <a:br>
              <a:rPr lang="zh-CN" altLang="en-US" sz="2800" b="0" dirty="0">
                <a:solidFill>
                  <a:schemeClr val="bg1"/>
                </a:solidFill>
                <a:latin typeface="幼圆" pitchFamily="49" charset="-122"/>
              </a:rPr>
            </a:br>
            <a:r>
              <a:rPr lang="zh-CN" altLang="en-US" sz="2800" b="0" dirty="0">
                <a:solidFill>
                  <a:schemeClr val="bg1"/>
                </a:solidFill>
                <a:latin typeface="幼圆" pitchFamily="49" charset="-122"/>
              </a:rPr>
              <a:t>（</a:t>
            </a:r>
            <a:r>
              <a:rPr lang="en-US" altLang="zh-CN" sz="2800" b="0" dirty="0">
                <a:solidFill>
                  <a:schemeClr val="bg1"/>
                </a:solidFill>
                <a:latin typeface="幼圆" pitchFamily="49" charset="-122"/>
              </a:rPr>
              <a:t>Structured Programming</a:t>
            </a:r>
            <a:r>
              <a:rPr lang="zh-CN" altLang="en-US" sz="2800" b="0" dirty="0">
                <a:solidFill>
                  <a:schemeClr val="bg1"/>
                </a:solidFill>
                <a:latin typeface="幼圆" pitchFamily="49" charset="-122"/>
              </a:rPr>
              <a:t>）</a:t>
            </a:r>
          </a:p>
        </p:txBody>
      </p:sp>
      <p:sp>
        <p:nvSpPr>
          <p:cNvPr id="43015" name="Text Box 6"/>
          <p:cNvSpPr txBox="1">
            <a:spLocks noChangeArrowheads="1"/>
          </p:cNvSpPr>
          <p:nvPr/>
        </p:nvSpPr>
        <p:spPr bwMode="auto">
          <a:xfrm>
            <a:off x="4800600" y="2971800"/>
            <a:ext cx="38100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400" b="0">
                <a:solidFill>
                  <a:schemeClr val="bg1"/>
                </a:solidFill>
                <a:latin typeface="幼圆" pitchFamily="49" charset="-122"/>
              </a:rPr>
              <a:t>结构化程序设计的原则：</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1</a:t>
            </a:r>
            <a:r>
              <a:rPr lang="zh-CN" altLang="en-US" sz="2400" b="0">
                <a:solidFill>
                  <a:schemeClr val="bg1"/>
                </a:solidFill>
                <a:latin typeface="幼圆" pitchFamily="49" charset="-122"/>
              </a:rPr>
              <a:t>）自顶向下。</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2</a:t>
            </a:r>
            <a:r>
              <a:rPr lang="zh-CN" altLang="en-US" sz="2400" b="0">
                <a:solidFill>
                  <a:schemeClr val="bg1"/>
                </a:solidFill>
                <a:latin typeface="幼圆" pitchFamily="49" charset="-122"/>
              </a:rPr>
              <a:t>）逐步求精。</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3</a:t>
            </a:r>
            <a:r>
              <a:rPr lang="zh-CN" altLang="en-US" sz="2400" b="0">
                <a:solidFill>
                  <a:schemeClr val="bg1"/>
                </a:solidFill>
                <a:latin typeface="幼圆" pitchFamily="49" charset="-122"/>
              </a:rPr>
              <a:t>）模块化。</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4</a:t>
            </a:r>
            <a:r>
              <a:rPr lang="zh-CN" altLang="en-US" sz="2400" b="0">
                <a:solidFill>
                  <a:schemeClr val="bg1"/>
                </a:solidFill>
                <a:latin typeface="幼圆" pitchFamily="49" charset="-122"/>
              </a:rPr>
              <a:t>）限制使用</a:t>
            </a:r>
            <a:r>
              <a:rPr lang="en-US" altLang="zh-CN" sz="2400" b="0">
                <a:solidFill>
                  <a:schemeClr val="bg1"/>
                </a:solidFill>
                <a:latin typeface="幼圆" pitchFamily="49" charset="-122"/>
              </a:rPr>
              <a:t>goto</a:t>
            </a:r>
            <a:r>
              <a:rPr lang="zh-CN" altLang="en-US" sz="2400" b="0">
                <a:solidFill>
                  <a:schemeClr val="bg1"/>
                </a:solidFill>
                <a:latin typeface="幼圆" pitchFamily="49" charset="-122"/>
              </a:rPr>
              <a:t>语句。</a:t>
            </a:r>
          </a:p>
        </p:txBody>
      </p:sp>
      <p:sp>
        <p:nvSpPr>
          <p:cNvPr id="43016" name="Text Box 7"/>
          <p:cNvSpPr txBox="1">
            <a:spLocks noChangeArrowheads="1"/>
          </p:cNvSpPr>
          <p:nvPr/>
        </p:nvSpPr>
        <p:spPr bwMode="auto">
          <a:xfrm>
            <a:off x="533400" y="2971800"/>
            <a:ext cx="4419600"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400" b="0">
                <a:solidFill>
                  <a:schemeClr val="bg1"/>
                </a:solidFill>
                <a:latin typeface="幼圆" pitchFamily="49" charset="-122"/>
              </a:rPr>
              <a:t>结构化程序设计的基本结构：</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1</a:t>
            </a:r>
            <a:r>
              <a:rPr lang="zh-CN" altLang="en-US" sz="2400" b="0">
                <a:solidFill>
                  <a:schemeClr val="bg1"/>
                </a:solidFill>
                <a:latin typeface="幼圆" pitchFamily="49" charset="-122"/>
              </a:rPr>
              <a:t>）顺序结构。</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2</a:t>
            </a:r>
            <a:r>
              <a:rPr lang="zh-CN" altLang="en-US" sz="2400" b="0">
                <a:solidFill>
                  <a:schemeClr val="bg1"/>
                </a:solidFill>
                <a:latin typeface="幼圆" pitchFamily="49" charset="-122"/>
              </a:rPr>
              <a:t>）选择结构。</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3</a:t>
            </a:r>
            <a:r>
              <a:rPr lang="zh-CN" altLang="en-US" sz="2400" b="0">
                <a:solidFill>
                  <a:schemeClr val="bg1"/>
                </a:solidFill>
                <a:latin typeface="幼圆" pitchFamily="49" charset="-122"/>
              </a:rPr>
              <a:t>）重复结构。</a:t>
            </a:r>
          </a:p>
        </p:txBody>
      </p:sp>
      <p:sp>
        <p:nvSpPr>
          <p:cNvPr id="43017" name="Rectangle 8"/>
          <p:cNvSpPr>
            <a:spLocks noChangeArrowheads="1"/>
          </p:cNvSpPr>
          <p:nvPr/>
        </p:nvSpPr>
        <p:spPr bwMode="auto">
          <a:xfrm>
            <a:off x="762000" y="5410200"/>
            <a:ext cx="7620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t">
              <a:lnSpc>
                <a:spcPct val="120000"/>
              </a:lnSpc>
            </a:pPr>
            <a:r>
              <a:rPr lang="zh-CN" altLang="en-US" sz="2800" b="0">
                <a:solidFill>
                  <a:srgbClr val="FFFFCC"/>
                </a:solidFill>
                <a:latin typeface="幼圆" pitchFamily="49" charset="-122"/>
              </a:rPr>
              <a:t>结构化程序设计主要强调程序的易读性。</a:t>
            </a:r>
          </a:p>
        </p:txBody>
      </p:sp>
    </p:spTree>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5" name="页脚占位符 2"/>
          <p:cNvSpPr>
            <a:spLocks noGrp="1"/>
          </p:cNvSpPr>
          <p:nvPr>
            <p:ph type="ftr" sz="quarter" idx="11"/>
          </p:nvPr>
        </p:nvSpPr>
        <p:spPr/>
        <p:txBody>
          <a:bodyPr/>
          <a:lstStyle/>
          <a:p>
            <a:pPr>
              <a:defRPr/>
            </a:pPr>
            <a:r>
              <a:rPr lang="en-US" altLang="zh-CN"/>
              <a:t>二级公共基础知识</a:t>
            </a:r>
          </a:p>
        </p:txBody>
      </p:sp>
      <p:sp>
        <p:nvSpPr>
          <p:cNvPr id="16" name="灯片编号占位符 3"/>
          <p:cNvSpPr>
            <a:spLocks noGrp="1"/>
          </p:cNvSpPr>
          <p:nvPr>
            <p:ph type="sldNum" sz="quarter" idx="12"/>
          </p:nvPr>
        </p:nvSpPr>
        <p:spPr/>
        <p:txBody>
          <a:bodyPr/>
          <a:lstStyle/>
          <a:p>
            <a:pPr>
              <a:defRPr/>
            </a:pPr>
            <a:fld id="{D1B1C944-2AFE-4156-B473-BF085D3ED667}" type="slidenum">
              <a:rPr lang="en-US" altLang="zh-CN"/>
              <a:pPr>
                <a:defRPr/>
              </a:pPr>
              <a:t>49</a:t>
            </a:fld>
            <a:endParaRPr lang="en-US" altLang="zh-CN"/>
          </a:p>
        </p:txBody>
      </p:sp>
      <p:sp>
        <p:nvSpPr>
          <p:cNvPr id="44037" name="Rectangle 4"/>
          <p:cNvSpPr>
            <a:spLocks noChangeArrowheads="1"/>
          </p:cNvSpPr>
          <p:nvPr/>
        </p:nvSpPr>
        <p:spPr bwMode="auto">
          <a:xfrm>
            <a:off x="400050" y="309563"/>
            <a:ext cx="432435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t">
              <a:lnSpc>
                <a:spcPct val="120000"/>
              </a:lnSpc>
            </a:pPr>
            <a:r>
              <a:rPr lang="zh-CN" altLang="en-US" sz="2400" b="0">
                <a:solidFill>
                  <a:schemeClr val="bg1"/>
                </a:solidFill>
                <a:latin typeface="幼圆" pitchFamily="49" charset="-122"/>
              </a:rPr>
              <a:t>利用图示表示顺序结构</a:t>
            </a:r>
          </a:p>
        </p:txBody>
      </p:sp>
      <p:grpSp>
        <p:nvGrpSpPr>
          <p:cNvPr id="44038" name="Group 91"/>
          <p:cNvGrpSpPr>
            <a:grpSpLocks/>
          </p:cNvGrpSpPr>
          <p:nvPr/>
        </p:nvGrpSpPr>
        <p:grpSpPr bwMode="auto">
          <a:xfrm>
            <a:off x="1676400" y="1371600"/>
            <a:ext cx="1752600" cy="3752850"/>
            <a:chOff x="1056" y="864"/>
            <a:chExt cx="1104" cy="2364"/>
          </a:xfrm>
        </p:grpSpPr>
        <p:sp>
          <p:nvSpPr>
            <p:cNvPr id="44044" name="AutoShape 77"/>
            <p:cNvSpPr>
              <a:spLocks noChangeArrowheads="1"/>
            </p:cNvSpPr>
            <p:nvPr/>
          </p:nvSpPr>
          <p:spPr bwMode="auto">
            <a:xfrm>
              <a:off x="1056" y="1452"/>
              <a:ext cx="1104" cy="384"/>
            </a:xfrm>
            <a:prstGeom prst="flowChartProcess">
              <a:avLst/>
            </a:prstGeom>
            <a:solidFill>
              <a:schemeClr val="accent1">
                <a:alpha val="50195"/>
              </a:scheme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0">
                  <a:latin typeface="幼圆" pitchFamily="49" charset="-122"/>
                </a:rPr>
                <a:t>A</a:t>
              </a:r>
            </a:p>
          </p:txBody>
        </p:sp>
        <p:sp>
          <p:nvSpPr>
            <p:cNvPr id="44045" name="AutoShape 78"/>
            <p:cNvSpPr>
              <a:spLocks noChangeArrowheads="1"/>
            </p:cNvSpPr>
            <p:nvPr/>
          </p:nvSpPr>
          <p:spPr bwMode="auto">
            <a:xfrm>
              <a:off x="1056" y="2268"/>
              <a:ext cx="1104" cy="384"/>
            </a:xfrm>
            <a:prstGeom prst="flowChartProcess">
              <a:avLst/>
            </a:prstGeom>
            <a:solidFill>
              <a:schemeClr val="accent1">
                <a:alpha val="50195"/>
              </a:scheme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0">
                  <a:latin typeface="幼圆" pitchFamily="49" charset="-122"/>
                </a:rPr>
                <a:t>B</a:t>
              </a:r>
            </a:p>
          </p:txBody>
        </p:sp>
        <p:sp>
          <p:nvSpPr>
            <p:cNvPr id="44046" name="Line 79"/>
            <p:cNvSpPr>
              <a:spLocks noChangeShapeType="1"/>
            </p:cNvSpPr>
            <p:nvPr/>
          </p:nvSpPr>
          <p:spPr bwMode="auto">
            <a:xfrm>
              <a:off x="1584" y="864"/>
              <a:ext cx="0" cy="576"/>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047" name="Line 80"/>
            <p:cNvSpPr>
              <a:spLocks noChangeShapeType="1"/>
            </p:cNvSpPr>
            <p:nvPr/>
          </p:nvSpPr>
          <p:spPr bwMode="auto">
            <a:xfrm>
              <a:off x="1584" y="1836"/>
              <a:ext cx="0" cy="432"/>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048" name="Line 81"/>
            <p:cNvSpPr>
              <a:spLocks noChangeShapeType="1"/>
            </p:cNvSpPr>
            <p:nvPr/>
          </p:nvSpPr>
          <p:spPr bwMode="auto">
            <a:xfrm>
              <a:off x="1584" y="2652"/>
              <a:ext cx="0" cy="576"/>
            </a:xfrm>
            <a:prstGeom prst="line">
              <a:avLst/>
            </a:prstGeom>
            <a:noFill/>
            <a:ln w="9525">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44039" name="Group 92"/>
          <p:cNvGrpSpPr>
            <a:grpSpLocks/>
          </p:cNvGrpSpPr>
          <p:nvPr/>
        </p:nvGrpSpPr>
        <p:grpSpPr bwMode="auto">
          <a:xfrm>
            <a:off x="5867400" y="2590800"/>
            <a:ext cx="1752600" cy="1219200"/>
            <a:chOff x="3696" y="1632"/>
            <a:chExt cx="1104" cy="768"/>
          </a:xfrm>
        </p:grpSpPr>
        <p:sp>
          <p:nvSpPr>
            <p:cNvPr id="44042" name="AutoShape 84"/>
            <p:cNvSpPr>
              <a:spLocks noChangeArrowheads="1"/>
            </p:cNvSpPr>
            <p:nvPr/>
          </p:nvSpPr>
          <p:spPr bwMode="auto">
            <a:xfrm>
              <a:off x="3696" y="1632"/>
              <a:ext cx="1104" cy="384"/>
            </a:xfrm>
            <a:prstGeom prst="flowChartProcess">
              <a:avLst/>
            </a:prstGeom>
            <a:solidFill>
              <a:schemeClr val="accent1">
                <a:alpha val="50195"/>
              </a:scheme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0">
                  <a:latin typeface="幼圆" pitchFamily="49" charset="-122"/>
                </a:rPr>
                <a:t>A</a:t>
              </a:r>
            </a:p>
          </p:txBody>
        </p:sp>
        <p:sp>
          <p:nvSpPr>
            <p:cNvPr id="44043" name="AutoShape 85"/>
            <p:cNvSpPr>
              <a:spLocks noChangeArrowheads="1"/>
            </p:cNvSpPr>
            <p:nvPr/>
          </p:nvSpPr>
          <p:spPr bwMode="auto">
            <a:xfrm>
              <a:off x="3696" y="2016"/>
              <a:ext cx="1104" cy="384"/>
            </a:xfrm>
            <a:prstGeom prst="flowChartProcess">
              <a:avLst/>
            </a:prstGeom>
            <a:solidFill>
              <a:schemeClr val="accent1">
                <a:alpha val="50195"/>
              </a:scheme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0">
                  <a:latin typeface="幼圆" pitchFamily="49" charset="-122"/>
                </a:rPr>
                <a:t>B</a:t>
              </a:r>
            </a:p>
          </p:txBody>
        </p:sp>
      </p:grpSp>
      <p:sp>
        <p:nvSpPr>
          <p:cNvPr id="44040" name="Text Box 89"/>
          <p:cNvSpPr txBox="1">
            <a:spLocks noChangeArrowheads="1"/>
          </p:cNvSpPr>
          <p:nvPr/>
        </p:nvSpPr>
        <p:spPr bwMode="auto">
          <a:xfrm>
            <a:off x="1644650" y="5410200"/>
            <a:ext cx="170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rPr>
              <a:t>程序流程图</a:t>
            </a:r>
          </a:p>
        </p:txBody>
      </p:sp>
      <p:sp>
        <p:nvSpPr>
          <p:cNvPr id="44041" name="Text Box 90"/>
          <p:cNvSpPr txBox="1">
            <a:spLocks noChangeArrowheads="1"/>
          </p:cNvSpPr>
          <p:nvPr/>
        </p:nvSpPr>
        <p:spPr bwMode="auto">
          <a:xfrm>
            <a:off x="6324600" y="5410200"/>
            <a:ext cx="946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400" b="0">
                <a:solidFill>
                  <a:schemeClr val="bg1"/>
                </a:solidFill>
                <a:latin typeface="幼圆" pitchFamily="49" charset="-122"/>
              </a:rPr>
              <a:t>N-S</a:t>
            </a:r>
            <a:r>
              <a:rPr lang="zh-CN" altLang="en-US" sz="2400" b="0">
                <a:solidFill>
                  <a:schemeClr val="bg1"/>
                </a:solidFill>
                <a:latin typeface="幼圆" pitchFamily="49" charset="-122"/>
              </a:rPr>
              <a:t>图</a:t>
            </a:r>
          </a:p>
        </p:txBody>
      </p:sp>
    </p:spTree>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32" name="页脚占位符 2"/>
          <p:cNvSpPr>
            <a:spLocks noGrp="1"/>
          </p:cNvSpPr>
          <p:nvPr>
            <p:ph type="ftr" sz="quarter" idx="11"/>
          </p:nvPr>
        </p:nvSpPr>
        <p:spPr/>
        <p:txBody>
          <a:bodyPr/>
          <a:lstStyle/>
          <a:p>
            <a:pPr>
              <a:defRPr/>
            </a:pPr>
            <a:r>
              <a:rPr lang="en-US" altLang="zh-CN"/>
              <a:t>二级公共基础知识</a:t>
            </a:r>
          </a:p>
        </p:txBody>
      </p:sp>
      <p:sp>
        <p:nvSpPr>
          <p:cNvPr id="33" name="灯片编号占位符 3"/>
          <p:cNvSpPr>
            <a:spLocks noGrp="1"/>
          </p:cNvSpPr>
          <p:nvPr>
            <p:ph type="sldNum" sz="quarter" idx="12"/>
          </p:nvPr>
        </p:nvSpPr>
        <p:spPr/>
        <p:txBody>
          <a:bodyPr/>
          <a:lstStyle/>
          <a:p>
            <a:pPr>
              <a:defRPr/>
            </a:pPr>
            <a:fld id="{4E6C31C5-A760-4533-B08B-C27D9D55AD04}" type="slidenum">
              <a:rPr lang="en-US" altLang="zh-CN"/>
              <a:pPr>
                <a:defRPr/>
              </a:pPr>
              <a:t>50</a:t>
            </a:fld>
            <a:endParaRPr lang="en-US" altLang="zh-CN"/>
          </a:p>
        </p:txBody>
      </p:sp>
      <p:sp>
        <p:nvSpPr>
          <p:cNvPr id="45061" name="Rectangle 4"/>
          <p:cNvSpPr>
            <a:spLocks noChangeArrowheads="1"/>
          </p:cNvSpPr>
          <p:nvPr/>
        </p:nvSpPr>
        <p:spPr bwMode="auto">
          <a:xfrm>
            <a:off x="400050" y="309563"/>
            <a:ext cx="432435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t">
              <a:lnSpc>
                <a:spcPct val="120000"/>
              </a:lnSpc>
            </a:pPr>
            <a:r>
              <a:rPr lang="zh-CN" altLang="en-US" sz="2400" b="0">
                <a:solidFill>
                  <a:schemeClr val="bg1"/>
                </a:solidFill>
                <a:latin typeface="幼圆" pitchFamily="49" charset="-122"/>
              </a:rPr>
              <a:t>利用图示表示选择结构</a:t>
            </a:r>
          </a:p>
        </p:txBody>
      </p:sp>
      <p:grpSp>
        <p:nvGrpSpPr>
          <p:cNvPr id="45062" name="Group 38"/>
          <p:cNvGrpSpPr>
            <a:grpSpLocks/>
          </p:cNvGrpSpPr>
          <p:nvPr/>
        </p:nvGrpSpPr>
        <p:grpSpPr bwMode="auto">
          <a:xfrm>
            <a:off x="4624388" y="2497138"/>
            <a:ext cx="4138612" cy="1465262"/>
            <a:chOff x="2784" y="1296"/>
            <a:chExt cx="2607" cy="923"/>
          </a:xfrm>
        </p:grpSpPr>
        <p:sp>
          <p:nvSpPr>
            <p:cNvPr id="45080" name="Rectangle 28"/>
            <p:cNvSpPr>
              <a:spLocks noChangeArrowheads="1"/>
            </p:cNvSpPr>
            <p:nvPr/>
          </p:nvSpPr>
          <p:spPr bwMode="auto">
            <a:xfrm>
              <a:off x="2784" y="1296"/>
              <a:ext cx="2544" cy="923"/>
            </a:xfrm>
            <a:prstGeom prst="rect">
              <a:avLst/>
            </a:prstGeom>
            <a:solidFill>
              <a:schemeClr val="accent1">
                <a:alpha val="50195"/>
              </a:scheme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000" b="0">
                <a:solidFill>
                  <a:schemeClr val="bg1"/>
                </a:solidFill>
                <a:latin typeface="幼圆" pitchFamily="49" charset="-122"/>
              </a:endParaRPr>
            </a:p>
          </p:txBody>
        </p:sp>
        <p:sp>
          <p:nvSpPr>
            <p:cNvPr id="45081" name="Line 29"/>
            <p:cNvSpPr>
              <a:spLocks noChangeShapeType="1"/>
            </p:cNvSpPr>
            <p:nvPr/>
          </p:nvSpPr>
          <p:spPr bwMode="auto">
            <a:xfrm>
              <a:off x="2784" y="1867"/>
              <a:ext cx="2544" cy="1"/>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82" name="Line 30"/>
            <p:cNvSpPr>
              <a:spLocks noChangeShapeType="1"/>
            </p:cNvSpPr>
            <p:nvPr/>
          </p:nvSpPr>
          <p:spPr bwMode="auto">
            <a:xfrm>
              <a:off x="4030" y="1866"/>
              <a:ext cx="0" cy="352"/>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83" name="Line 31"/>
            <p:cNvSpPr>
              <a:spLocks noChangeShapeType="1"/>
            </p:cNvSpPr>
            <p:nvPr/>
          </p:nvSpPr>
          <p:spPr bwMode="auto">
            <a:xfrm>
              <a:off x="2784" y="1296"/>
              <a:ext cx="1246" cy="57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84" name="Line 32"/>
            <p:cNvSpPr>
              <a:spLocks noChangeShapeType="1"/>
            </p:cNvSpPr>
            <p:nvPr/>
          </p:nvSpPr>
          <p:spPr bwMode="auto">
            <a:xfrm flipV="1">
              <a:off x="4030" y="1296"/>
              <a:ext cx="1298" cy="570"/>
            </a:xfrm>
            <a:prstGeom prst="line">
              <a:avLst/>
            </a:prstGeom>
            <a:noFill/>
            <a:ln w="952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85" name="Text Box 33"/>
            <p:cNvSpPr txBox="1">
              <a:spLocks noChangeArrowheads="1"/>
            </p:cNvSpPr>
            <p:nvPr/>
          </p:nvSpPr>
          <p:spPr bwMode="auto">
            <a:xfrm>
              <a:off x="3692" y="1382"/>
              <a:ext cx="676" cy="288"/>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ctr" eaLnBrk="1" hangingPunct="1">
                <a:spcBef>
                  <a:spcPct val="50000"/>
                </a:spcBef>
              </a:pPr>
              <a:r>
                <a:rPr lang="zh-CN" altLang="en-US" sz="2400" b="0">
                  <a:latin typeface="幼圆" pitchFamily="49" charset="-122"/>
                </a:rPr>
                <a:t>条件</a:t>
              </a:r>
            </a:p>
          </p:txBody>
        </p:sp>
        <p:sp>
          <p:nvSpPr>
            <p:cNvPr id="45086" name="Text Box 34"/>
            <p:cNvSpPr txBox="1">
              <a:spLocks noChangeArrowheads="1"/>
            </p:cNvSpPr>
            <p:nvPr/>
          </p:nvSpPr>
          <p:spPr bwMode="auto">
            <a:xfrm>
              <a:off x="2832" y="1559"/>
              <a:ext cx="623" cy="288"/>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b="0">
                  <a:latin typeface="幼圆" pitchFamily="49" charset="-122"/>
                </a:rPr>
                <a:t>满足</a:t>
              </a:r>
            </a:p>
          </p:txBody>
        </p:sp>
        <p:sp>
          <p:nvSpPr>
            <p:cNvPr id="45087" name="Text Box 35"/>
            <p:cNvSpPr txBox="1">
              <a:spLocks noChangeArrowheads="1"/>
            </p:cNvSpPr>
            <p:nvPr/>
          </p:nvSpPr>
          <p:spPr bwMode="auto">
            <a:xfrm>
              <a:off x="4560" y="1559"/>
              <a:ext cx="831" cy="288"/>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b="0">
                  <a:latin typeface="幼圆" pitchFamily="49" charset="-122"/>
                </a:rPr>
                <a:t>不满足</a:t>
              </a:r>
            </a:p>
          </p:txBody>
        </p:sp>
        <p:sp>
          <p:nvSpPr>
            <p:cNvPr id="45088" name="Text Box 36"/>
            <p:cNvSpPr txBox="1">
              <a:spLocks noChangeArrowheads="1"/>
            </p:cNvSpPr>
            <p:nvPr/>
          </p:nvSpPr>
          <p:spPr bwMode="auto">
            <a:xfrm>
              <a:off x="3044" y="1911"/>
              <a:ext cx="468" cy="250"/>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000" b="0">
                  <a:latin typeface="幼圆" pitchFamily="49" charset="-122"/>
                </a:rPr>
                <a:t>A</a:t>
              </a:r>
            </a:p>
          </p:txBody>
        </p:sp>
        <p:sp>
          <p:nvSpPr>
            <p:cNvPr id="45089" name="Text Box 37"/>
            <p:cNvSpPr txBox="1">
              <a:spLocks noChangeArrowheads="1"/>
            </p:cNvSpPr>
            <p:nvPr/>
          </p:nvSpPr>
          <p:spPr bwMode="auto">
            <a:xfrm>
              <a:off x="4653" y="1911"/>
              <a:ext cx="415" cy="250"/>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000" b="0">
                  <a:latin typeface="幼圆" pitchFamily="49" charset="-122"/>
                </a:rPr>
                <a:t>B</a:t>
              </a:r>
            </a:p>
          </p:txBody>
        </p:sp>
      </p:grpSp>
      <p:sp>
        <p:nvSpPr>
          <p:cNvPr id="45063" name="Text Box 52"/>
          <p:cNvSpPr txBox="1">
            <a:spLocks noChangeArrowheads="1"/>
          </p:cNvSpPr>
          <p:nvPr/>
        </p:nvSpPr>
        <p:spPr bwMode="auto">
          <a:xfrm>
            <a:off x="1371600" y="5410200"/>
            <a:ext cx="170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rPr>
              <a:t>程序流程图</a:t>
            </a:r>
          </a:p>
        </p:txBody>
      </p:sp>
      <p:sp>
        <p:nvSpPr>
          <p:cNvPr id="45064" name="Text Box 53"/>
          <p:cNvSpPr txBox="1">
            <a:spLocks noChangeArrowheads="1"/>
          </p:cNvSpPr>
          <p:nvPr/>
        </p:nvSpPr>
        <p:spPr bwMode="auto">
          <a:xfrm>
            <a:off x="6051550" y="5410200"/>
            <a:ext cx="946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400" b="0">
                <a:solidFill>
                  <a:schemeClr val="bg1"/>
                </a:solidFill>
                <a:latin typeface="幼圆" pitchFamily="49" charset="-122"/>
              </a:rPr>
              <a:t>N-S</a:t>
            </a:r>
            <a:r>
              <a:rPr lang="zh-CN" altLang="en-US" sz="2400" b="0">
                <a:solidFill>
                  <a:schemeClr val="bg1"/>
                </a:solidFill>
                <a:latin typeface="幼圆" pitchFamily="49" charset="-122"/>
              </a:rPr>
              <a:t>图</a:t>
            </a:r>
          </a:p>
        </p:txBody>
      </p:sp>
      <p:grpSp>
        <p:nvGrpSpPr>
          <p:cNvPr id="45065" name="Group 57"/>
          <p:cNvGrpSpPr>
            <a:grpSpLocks/>
          </p:cNvGrpSpPr>
          <p:nvPr/>
        </p:nvGrpSpPr>
        <p:grpSpPr bwMode="auto">
          <a:xfrm>
            <a:off x="685800" y="1295400"/>
            <a:ext cx="3109913" cy="3962400"/>
            <a:chOff x="432" y="816"/>
            <a:chExt cx="1959" cy="2496"/>
          </a:xfrm>
        </p:grpSpPr>
        <p:sp>
          <p:nvSpPr>
            <p:cNvPr id="45066" name="Rectangle 40"/>
            <p:cNvSpPr>
              <a:spLocks noChangeArrowheads="1"/>
            </p:cNvSpPr>
            <p:nvPr/>
          </p:nvSpPr>
          <p:spPr bwMode="auto">
            <a:xfrm>
              <a:off x="432" y="2160"/>
              <a:ext cx="624" cy="288"/>
            </a:xfrm>
            <a:prstGeom prst="rect">
              <a:avLst/>
            </a:prstGeom>
            <a:solidFill>
              <a:schemeClr val="accent1">
                <a:alpha val="50195"/>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latin typeface="幼圆" pitchFamily="49" charset="-122"/>
                </a:rPr>
                <a:t>A</a:t>
              </a:r>
            </a:p>
          </p:txBody>
        </p:sp>
        <p:sp>
          <p:nvSpPr>
            <p:cNvPr id="45067" name="Rectangle 41"/>
            <p:cNvSpPr>
              <a:spLocks noChangeArrowheads="1"/>
            </p:cNvSpPr>
            <p:nvPr/>
          </p:nvSpPr>
          <p:spPr bwMode="auto">
            <a:xfrm>
              <a:off x="1728" y="2160"/>
              <a:ext cx="624" cy="288"/>
            </a:xfrm>
            <a:prstGeom prst="rect">
              <a:avLst/>
            </a:prstGeom>
            <a:solidFill>
              <a:schemeClr val="accent1">
                <a:alpha val="50195"/>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latin typeface="幼圆" pitchFamily="49" charset="-122"/>
                </a:rPr>
                <a:t>B</a:t>
              </a:r>
            </a:p>
          </p:txBody>
        </p:sp>
        <p:sp>
          <p:nvSpPr>
            <p:cNvPr id="45068" name="Line 42"/>
            <p:cNvSpPr>
              <a:spLocks noChangeShapeType="1"/>
            </p:cNvSpPr>
            <p:nvPr/>
          </p:nvSpPr>
          <p:spPr bwMode="auto">
            <a:xfrm>
              <a:off x="735" y="1488"/>
              <a:ext cx="0" cy="672"/>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69" name="Line 43"/>
            <p:cNvSpPr>
              <a:spLocks noChangeShapeType="1"/>
            </p:cNvSpPr>
            <p:nvPr/>
          </p:nvSpPr>
          <p:spPr bwMode="auto">
            <a:xfrm>
              <a:off x="2037" y="1488"/>
              <a:ext cx="0" cy="672"/>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70" name="Line 44"/>
            <p:cNvSpPr>
              <a:spLocks noChangeShapeType="1"/>
            </p:cNvSpPr>
            <p:nvPr/>
          </p:nvSpPr>
          <p:spPr bwMode="auto">
            <a:xfrm>
              <a:off x="732" y="1488"/>
              <a:ext cx="144" cy="0"/>
            </a:xfrm>
            <a:prstGeom prst="line">
              <a:avLst/>
            </a:prstGeom>
            <a:noFill/>
            <a:ln w="9525">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71" name="AutoShape 39"/>
            <p:cNvSpPr>
              <a:spLocks noChangeArrowheads="1"/>
            </p:cNvSpPr>
            <p:nvPr/>
          </p:nvSpPr>
          <p:spPr bwMode="auto">
            <a:xfrm>
              <a:off x="882" y="1248"/>
              <a:ext cx="1008" cy="480"/>
            </a:xfrm>
            <a:prstGeom prst="flowChartDecision">
              <a:avLst/>
            </a:prstGeom>
            <a:solidFill>
              <a:schemeClr val="accent1">
                <a:alpha val="50195"/>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条件</a:t>
              </a:r>
            </a:p>
          </p:txBody>
        </p:sp>
        <p:sp>
          <p:nvSpPr>
            <p:cNvPr id="45072" name="Line 45"/>
            <p:cNvSpPr>
              <a:spLocks noChangeShapeType="1"/>
            </p:cNvSpPr>
            <p:nvPr/>
          </p:nvSpPr>
          <p:spPr bwMode="auto">
            <a:xfrm>
              <a:off x="1890" y="1488"/>
              <a:ext cx="144" cy="0"/>
            </a:xfrm>
            <a:prstGeom prst="line">
              <a:avLst/>
            </a:prstGeom>
            <a:noFill/>
            <a:ln w="9525">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73" name="Line 46"/>
            <p:cNvSpPr>
              <a:spLocks noChangeShapeType="1"/>
            </p:cNvSpPr>
            <p:nvPr/>
          </p:nvSpPr>
          <p:spPr bwMode="auto">
            <a:xfrm>
              <a:off x="1392" y="816"/>
              <a:ext cx="0" cy="432"/>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74" name="Line 47"/>
            <p:cNvSpPr>
              <a:spLocks noChangeShapeType="1"/>
            </p:cNvSpPr>
            <p:nvPr/>
          </p:nvSpPr>
          <p:spPr bwMode="auto">
            <a:xfrm>
              <a:off x="735" y="2448"/>
              <a:ext cx="0" cy="432"/>
            </a:xfrm>
            <a:prstGeom prst="line">
              <a:avLst/>
            </a:prstGeom>
            <a:noFill/>
            <a:ln w="9525">
              <a:solidFill>
                <a:srgbClr val="FFFFCC"/>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75" name="Line 49"/>
            <p:cNvSpPr>
              <a:spLocks noChangeShapeType="1"/>
            </p:cNvSpPr>
            <p:nvPr/>
          </p:nvSpPr>
          <p:spPr bwMode="auto">
            <a:xfrm>
              <a:off x="2016" y="2448"/>
              <a:ext cx="0" cy="432"/>
            </a:xfrm>
            <a:prstGeom prst="line">
              <a:avLst/>
            </a:prstGeom>
            <a:noFill/>
            <a:ln w="9525">
              <a:solidFill>
                <a:srgbClr val="FFFFCC"/>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76" name="Line 50"/>
            <p:cNvSpPr>
              <a:spLocks noChangeShapeType="1"/>
            </p:cNvSpPr>
            <p:nvPr/>
          </p:nvSpPr>
          <p:spPr bwMode="auto">
            <a:xfrm>
              <a:off x="720" y="2880"/>
              <a:ext cx="1296" cy="0"/>
            </a:xfrm>
            <a:prstGeom prst="line">
              <a:avLst/>
            </a:prstGeom>
            <a:noFill/>
            <a:ln w="9525">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77" name="Line 51"/>
            <p:cNvSpPr>
              <a:spLocks noChangeShapeType="1"/>
            </p:cNvSpPr>
            <p:nvPr/>
          </p:nvSpPr>
          <p:spPr bwMode="auto">
            <a:xfrm>
              <a:off x="1392" y="2880"/>
              <a:ext cx="0" cy="432"/>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78" name="Text Box 55"/>
            <p:cNvSpPr txBox="1">
              <a:spLocks noChangeArrowheads="1"/>
            </p:cNvSpPr>
            <p:nvPr/>
          </p:nvSpPr>
          <p:spPr bwMode="auto">
            <a:xfrm>
              <a:off x="480" y="1200"/>
              <a:ext cx="4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CC"/>
                  </a:solidFill>
                </a:rPr>
                <a:t>满足</a:t>
              </a:r>
            </a:p>
          </p:txBody>
        </p:sp>
        <p:sp>
          <p:nvSpPr>
            <p:cNvPr id="45079" name="Text Box 56"/>
            <p:cNvSpPr txBox="1">
              <a:spLocks noChangeArrowheads="1"/>
            </p:cNvSpPr>
            <p:nvPr/>
          </p:nvSpPr>
          <p:spPr bwMode="auto">
            <a:xfrm>
              <a:off x="1815" y="1200"/>
              <a:ext cx="5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CC"/>
                  </a:solidFill>
                </a:rPr>
                <a:t>不满足</a:t>
              </a:r>
            </a:p>
          </p:txBody>
        </p:sp>
      </p:grpSp>
    </p:spTree>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32" name="页脚占位符 2"/>
          <p:cNvSpPr>
            <a:spLocks noGrp="1"/>
          </p:cNvSpPr>
          <p:nvPr>
            <p:ph type="ftr" sz="quarter" idx="11"/>
          </p:nvPr>
        </p:nvSpPr>
        <p:spPr/>
        <p:txBody>
          <a:bodyPr/>
          <a:lstStyle/>
          <a:p>
            <a:pPr>
              <a:defRPr/>
            </a:pPr>
            <a:r>
              <a:rPr lang="en-US" altLang="zh-CN"/>
              <a:t>二级公共基础知识</a:t>
            </a:r>
          </a:p>
        </p:txBody>
      </p:sp>
      <p:sp>
        <p:nvSpPr>
          <p:cNvPr id="33" name="灯片编号占位符 3"/>
          <p:cNvSpPr>
            <a:spLocks noGrp="1"/>
          </p:cNvSpPr>
          <p:nvPr>
            <p:ph type="sldNum" sz="quarter" idx="12"/>
          </p:nvPr>
        </p:nvSpPr>
        <p:spPr/>
        <p:txBody>
          <a:bodyPr/>
          <a:lstStyle/>
          <a:p>
            <a:pPr>
              <a:defRPr/>
            </a:pPr>
            <a:fld id="{872E6562-0BF7-42E2-90FB-98155886E7C7}" type="slidenum">
              <a:rPr lang="en-US" altLang="zh-CN"/>
              <a:pPr>
                <a:defRPr/>
              </a:pPr>
              <a:t>51</a:t>
            </a:fld>
            <a:endParaRPr lang="en-US" altLang="zh-CN"/>
          </a:p>
        </p:txBody>
      </p:sp>
      <p:sp>
        <p:nvSpPr>
          <p:cNvPr id="46085" name="Rectangle 4"/>
          <p:cNvSpPr>
            <a:spLocks noChangeArrowheads="1"/>
          </p:cNvSpPr>
          <p:nvPr/>
        </p:nvSpPr>
        <p:spPr bwMode="auto">
          <a:xfrm>
            <a:off x="400050" y="309563"/>
            <a:ext cx="432435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t">
              <a:lnSpc>
                <a:spcPct val="120000"/>
              </a:lnSpc>
            </a:pPr>
            <a:r>
              <a:rPr lang="zh-CN" altLang="en-US" sz="2400" b="0">
                <a:solidFill>
                  <a:schemeClr val="bg1"/>
                </a:solidFill>
                <a:latin typeface="幼圆" pitchFamily="49" charset="-122"/>
              </a:rPr>
              <a:t>利用图示表示重复结构</a:t>
            </a:r>
            <a:r>
              <a:rPr lang="en-US" altLang="zh-CN" sz="2400" b="0">
                <a:solidFill>
                  <a:schemeClr val="bg1"/>
                </a:solidFill>
                <a:latin typeface="幼圆" pitchFamily="49" charset="-122"/>
              </a:rPr>
              <a:t>(1)</a:t>
            </a:r>
          </a:p>
        </p:txBody>
      </p:sp>
      <p:grpSp>
        <p:nvGrpSpPr>
          <p:cNvPr id="46086" name="Group 23"/>
          <p:cNvGrpSpPr>
            <a:grpSpLocks/>
          </p:cNvGrpSpPr>
          <p:nvPr/>
        </p:nvGrpSpPr>
        <p:grpSpPr bwMode="auto">
          <a:xfrm>
            <a:off x="1119188" y="1295400"/>
            <a:ext cx="2676525" cy="3581400"/>
            <a:chOff x="705" y="816"/>
            <a:chExt cx="1686" cy="2256"/>
          </a:xfrm>
        </p:grpSpPr>
        <p:sp>
          <p:nvSpPr>
            <p:cNvPr id="46100" name="Line 8"/>
            <p:cNvSpPr>
              <a:spLocks noChangeShapeType="1"/>
            </p:cNvSpPr>
            <p:nvPr/>
          </p:nvSpPr>
          <p:spPr bwMode="auto">
            <a:xfrm>
              <a:off x="705" y="1056"/>
              <a:ext cx="0" cy="1653"/>
            </a:xfrm>
            <a:prstGeom prst="line">
              <a:avLst/>
            </a:prstGeom>
            <a:noFill/>
            <a:ln w="9525">
              <a:solidFill>
                <a:srgbClr val="FFFFCC"/>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101" name="Line 9"/>
            <p:cNvSpPr>
              <a:spLocks noChangeShapeType="1"/>
            </p:cNvSpPr>
            <p:nvPr/>
          </p:nvSpPr>
          <p:spPr bwMode="auto">
            <a:xfrm>
              <a:off x="1404" y="2784"/>
              <a:ext cx="0" cy="288"/>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102" name="Line 10"/>
            <p:cNvSpPr>
              <a:spLocks noChangeShapeType="1"/>
            </p:cNvSpPr>
            <p:nvPr/>
          </p:nvSpPr>
          <p:spPr bwMode="auto">
            <a:xfrm>
              <a:off x="708" y="1056"/>
              <a:ext cx="684" cy="0"/>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103" name="AutoShape 11"/>
            <p:cNvSpPr>
              <a:spLocks noChangeArrowheads="1"/>
            </p:cNvSpPr>
            <p:nvPr/>
          </p:nvSpPr>
          <p:spPr bwMode="auto">
            <a:xfrm>
              <a:off x="882" y="1248"/>
              <a:ext cx="1008" cy="480"/>
            </a:xfrm>
            <a:prstGeom prst="flowChartDecision">
              <a:avLst/>
            </a:prstGeom>
            <a:solidFill>
              <a:schemeClr val="accent1">
                <a:alpha val="50195"/>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条件</a:t>
              </a:r>
            </a:p>
          </p:txBody>
        </p:sp>
        <p:sp>
          <p:nvSpPr>
            <p:cNvPr id="46104" name="Line 12"/>
            <p:cNvSpPr>
              <a:spLocks noChangeShapeType="1"/>
            </p:cNvSpPr>
            <p:nvPr/>
          </p:nvSpPr>
          <p:spPr bwMode="auto">
            <a:xfrm>
              <a:off x="1890" y="1488"/>
              <a:ext cx="144" cy="0"/>
            </a:xfrm>
            <a:prstGeom prst="line">
              <a:avLst/>
            </a:prstGeom>
            <a:noFill/>
            <a:ln w="9525">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105" name="Line 13"/>
            <p:cNvSpPr>
              <a:spLocks noChangeShapeType="1"/>
            </p:cNvSpPr>
            <p:nvPr/>
          </p:nvSpPr>
          <p:spPr bwMode="auto">
            <a:xfrm>
              <a:off x="1392" y="816"/>
              <a:ext cx="0" cy="432"/>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106" name="Line 15"/>
            <p:cNvSpPr>
              <a:spLocks noChangeShapeType="1"/>
            </p:cNvSpPr>
            <p:nvPr/>
          </p:nvSpPr>
          <p:spPr bwMode="auto">
            <a:xfrm>
              <a:off x="2034" y="1488"/>
              <a:ext cx="0" cy="1296"/>
            </a:xfrm>
            <a:prstGeom prst="line">
              <a:avLst/>
            </a:prstGeom>
            <a:noFill/>
            <a:ln w="9525">
              <a:solidFill>
                <a:srgbClr val="FFFFCC"/>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107" name="Line 16"/>
            <p:cNvSpPr>
              <a:spLocks noChangeShapeType="1"/>
            </p:cNvSpPr>
            <p:nvPr/>
          </p:nvSpPr>
          <p:spPr bwMode="auto">
            <a:xfrm>
              <a:off x="711" y="2709"/>
              <a:ext cx="672" cy="0"/>
            </a:xfrm>
            <a:prstGeom prst="line">
              <a:avLst/>
            </a:prstGeom>
            <a:noFill/>
            <a:ln w="9525">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108" name="Line 17"/>
            <p:cNvSpPr>
              <a:spLocks noChangeShapeType="1"/>
            </p:cNvSpPr>
            <p:nvPr/>
          </p:nvSpPr>
          <p:spPr bwMode="auto">
            <a:xfrm>
              <a:off x="1386" y="2460"/>
              <a:ext cx="0" cy="240"/>
            </a:xfrm>
            <a:prstGeom prst="line">
              <a:avLst/>
            </a:prstGeom>
            <a:noFill/>
            <a:ln w="9525">
              <a:solidFill>
                <a:srgbClr val="FFFFCC"/>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109" name="Text Box 18"/>
            <p:cNvSpPr txBox="1">
              <a:spLocks noChangeArrowheads="1"/>
            </p:cNvSpPr>
            <p:nvPr/>
          </p:nvSpPr>
          <p:spPr bwMode="auto">
            <a:xfrm>
              <a:off x="1422" y="1788"/>
              <a:ext cx="4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CC"/>
                  </a:solidFill>
                </a:rPr>
                <a:t>满足</a:t>
              </a:r>
            </a:p>
          </p:txBody>
        </p:sp>
        <p:sp>
          <p:nvSpPr>
            <p:cNvPr id="46110" name="Text Box 19"/>
            <p:cNvSpPr txBox="1">
              <a:spLocks noChangeArrowheads="1"/>
            </p:cNvSpPr>
            <p:nvPr/>
          </p:nvSpPr>
          <p:spPr bwMode="auto">
            <a:xfrm>
              <a:off x="1815" y="1200"/>
              <a:ext cx="5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CC"/>
                  </a:solidFill>
                </a:rPr>
                <a:t>不满足</a:t>
              </a:r>
            </a:p>
          </p:txBody>
        </p:sp>
        <p:sp>
          <p:nvSpPr>
            <p:cNvPr id="46111" name="Line 20"/>
            <p:cNvSpPr>
              <a:spLocks noChangeShapeType="1"/>
            </p:cNvSpPr>
            <p:nvPr/>
          </p:nvSpPr>
          <p:spPr bwMode="auto">
            <a:xfrm>
              <a:off x="1392" y="1728"/>
              <a:ext cx="0" cy="432"/>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112" name="Rectangle 21"/>
            <p:cNvSpPr>
              <a:spLocks noChangeArrowheads="1"/>
            </p:cNvSpPr>
            <p:nvPr/>
          </p:nvSpPr>
          <p:spPr bwMode="auto">
            <a:xfrm>
              <a:off x="1056" y="2160"/>
              <a:ext cx="624" cy="288"/>
            </a:xfrm>
            <a:prstGeom prst="rect">
              <a:avLst/>
            </a:prstGeom>
            <a:solidFill>
              <a:schemeClr val="accent1">
                <a:alpha val="50195"/>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latin typeface="幼圆" pitchFamily="49" charset="-122"/>
                </a:rPr>
                <a:t>S</a:t>
              </a:r>
            </a:p>
          </p:txBody>
        </p:sp>
        <p:sp>
          <p:nvSpPr>
            <p:cNvPr id="46113" name="Line 22"/>
            <p:cNvSpPr>
              <a:spLocks noChangeShapeType="1"/>
            </p:cNvSpPr>
            <p:nvPr/>
          </p:nvSpPr>
          <p:spPr bwMode="auto">
            <a:xfrm flipH="1">
              <a:off x="1410" y="2784"/>
              <a:ext cx="624" cy="0"/>
            </a:xfrm>
            <a:prstGeom prst="line">
              <a:avLst/>
            </a:prstGeom>
            <a:noFill/>
            <a:ln w="9525">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46087" name="Group 39"/>
          <p:cNvGrpSpPr>
            <a:grpSpLocks/>
          </p:cNvGrpSpPr>
          <p:nvPr/>
        </p:nvGrpSpPr>
        <p:grpSpPr bwMode="auto">
          <a:xfrm>
            <a:off x="5715000" y="1333500"/>
            <a:ext cx="1943100" cy="3086100"/>
            <a:chOff x="3090" y="816"/>
            <a:chExt cx="1224" cy="1944"/>
          </a:xfrm>
        </p:grpSpPr>
        <p:sp>
          <p:nvSpPr>
            <p:cNvPr id="46090" name="Line 25"/>
            <p:cNvSpPr>
              <a:spLocks noChangeShapeType="1"/>
            </p:cNvSpPr>
            <p:nvPr/>
          </p:nvSpPr>
          <p:spPr bwMode="auto">
            <a:xfrm>
              <a:off x="3120" y="1056"/>
              <a:ext cx="0" cy="1164"/>
            </a:xfrm>
            <a:prstGeom prst="line">
              <a:avLst/>
            </a:prstGeom>
            <a:noFill/>
            <a:ln w="9525">
              <a:solidFill>
                <a:srgbClr val="FFFFCC"/>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1" name="Line 26"/>
            <p:cNvSpPr>
              <a:spLocks noChangeShapeType="1"/>
            </p:cNvSpPr>
            <p:nvPr/>
          </p:nvSpPr>
          <p:spPr bwMode="auto">
            <a:xfrm>
              <a:off x="3810" y="2472"/>
              <a:ext cx="0" cy="288"/>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2" name="Line 27"/>
            <p:cNvSpPr>
              <a:spLocks noChangeShapeType="1"/>
            </p:cNvSpPr>
            <p:nvPr/>
          </p:nvSpPr>
          <p:spPr bwMode="auto">
            <a:xfrm>
              <a:off x="3123" y="1056"/>
              <a:ext cx="684" cy="0"/>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3" name="AutoShape 28"/>
            <p:cNvSpPr>
              <a:spLocks noChangeArrowheads="1"/>
            </p:cNvSpPr>
            <p:nvPr/>
          </p:nvSpPr>
          <p:spPr bwMode="auto">
            <a:xfrm>
              <a:off x="3306" y="1986"/>
              <a:ext cx="1008" cy="480"/>
            </a:xfrm>
            <a:prstGeom prst="flowChartDecision">
              <a:avLst/>
            </a:prstGeom>
            <a:solidFill>
              <a:schemeClr val="accent1">
                <a:alpha val="50195"/>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条件</a:t>
              </a:r>
            </a:p>
          </p:txBody>
        </p:sp>
        <p:sp>
          <p:nvSpPr>
            <p:cNvPr id="46094" name="Line 30"/>
            <p:cNvSpPr>
              <a:spLocks noChangeShapeType="1"/>
            </p:cNvSpPr>
            <p:nvPr/>
          </p:nvSpPr>
          <p:spPr bwMode="auto">
            <a:xfrm>
              <a:off x="3807" y="816"/>
              <a:ext cx="0" cy="432"/>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5" name="Line 32"/>
            <p:cNvSpPr>
              <a:spLocks noChangeShapeType="1"/>
            </p:cNvSpPr>
            <p:nvPr/>
          </p:nvSpPr>
          <p:spPr bwMode="auto">
            <a:xfrm>
              <a:off x="3126" y="2226"/>
              <a:ext cx="186" cy="0"/>
            </a:xfrm>
            <a:prstGeom prst="line">
              <a:avLst/>
            </a:prstGeom>
            <a:noFill/>
            <a:ln w="9525">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6" name="Text Box 34"/>
            <p:cNvSpPr txBox="1">
              <a:spLocks noChangeArrowheads="1"/>
            </p:cNvSpPr>
            <p:nvPr/>
          </p:nvSpPr>
          <p:spPr bwMode="auto">
            <a:xfrm>
              <a:off x="3876" y="2472"/>
              <a:ext cx="4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CC"/>
                  </a:solidFill>
                </a:rPr>
                <a:t>满足</a:t>
              </a:r>
            </a:p>
          </p:txBody>
        </p:sp>
        <p:sp>
          <p:nvSpPr>
            <p:cNvPr id="46097" name="Text Box 35"/>
            <p:cNvSpPr txBox="1">
              <a:spLocks noChangeArrowheads="1"/>
            </p:cNvSpPr>
            <p:nvPr/>
          </p:nvSpPr>
          <p:spPr bwMode="auto">
            <a:xfrm>
              <a:off x="3090" y="1884"/>
              <a:ext cx="5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rgbClr val="FFFFCC"/>
                  </a:solidFill>
                </a:rPr>
                <a:t>不满足</a:t>
              </a:r>
            </a:p>
          </p:txBody>
        </p:sp>
        <p:sp>
          <p:nvSpPr>
            <p:cNvPr id="46098" name="Line 36"/>
            <p:cNvSpPr>
              <a:spLocks noChangeShapeType="1"/>
            </p:cNvSpPr>
            <p:nvPr/>
          </p:nvSpPr>
          <p:spPr bwMode="auto">
            <a:xfrm>
              <a:off x="3807" y="1566"/>
              <a:ext cx="0" cy="432"/>
            </a:xfrm>
            <a:prstGeom prst="line">
              <a:avLst/>
            </a:prstGeom>
            <a:noFill/>
            <a:ln w="952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9" name="Rectangle 37"/>
            <p:cNvSpPr>
              <a:spLocks noChangeArrowheads="1"/>
            </p:cNvSpPr>
            <p:nvPr/>
          </p:nvSpPr>
          <p:spPr bwMode="auto">
            <a:xfrm>
              <a:off x="3489" y="1272"/>
              <a:ext cx="624" cy="288"/>
            </a:xfrm>
            <a:prstGeom prst="rect">
              <a:avLst/>
            </a:prstGeom>
            <a:solidFill>
              <a:schemeClr val="accent1">
                <a:alpha val="50195"/>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0">
                  <a:latin typeface="幼圆" pitchFamily="49" charset="-122"/>
                </a:rPr>
                <a:t>S</a:t>
              </a:r>
            </a:p>
          </p:txBody>
        </p:sp>
      </p:grpSp>
      <p:sp>
        <p:nvSpPr>
          <p:cNvPr id="46088" name="Text Box 40"/>
          <p:cNvSpPr txBox="1">
            <a:spLocks noChangeArrowheads="1"/>
          </p:cNvSpPr>
          <p:nvPr/>
        </p:nvSpPr>
        <p:spPr bwMode="auto">
          <a:xfrm>
            <a:off x="838200" y="5141913"/>
            <a:ext cx="292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latin typeface="幼圆" pitchFamily="49" charset="-122"/>
              </a:rPr>
              <a:t>程序流程图当型循环</a:t>
            </a:r>
          </a:p>
        </p:txBody>
      </p:sp>
      <p:sp>
        <p:nvSpPr>
          <p:cNvPr id="46089" name="Text Box 41"/>
          <p:cNvSpPr txBox="1">
            <a:spLocks noChangeArrowheads="1"/>
          </p:cNvSpPr>
          <p:nvPr/>
        </p:nvSpPr>
        <p:spPr bwMode="auto">
          <a:xfrm>
            <a:off x="5105400" y="5105400"/>
            <a:ext cx="3232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latin typeface="幼圆" pitchFamily="49" charset="-122"/>
              </a:rPr>
              <a:t>程序流程图直到型循环</a:t>
            </a:r>
          </a:p>
        </p:txBody>
      </p:sp>
    </p:spTree>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5" name="页脚占位符 2"/>
          <p:cNvSpPr>
            <a:spLocks noGrp="1"/>
          </p:cNvSpPr>
          <p:nvPr>
            <p:ph type="ftr" sz="quarter" idx="11"/>
          </p:nvPr>
        </p:nvSpPr>
        <p:spPr/>
        <p:txBody>
          <a:bodyPr/>
          <a:lstStyle/>
          <a:p>
            <a:pPr>
              <a:defRPr/>
            </a:pPr>
            <a:r>
              <a:rPr lang="en-US" altLang="zh-CN"/>
              <a:t>二级公共基础知识</a:t>
            </a:r>
          </a:p>
        </p:txBody>
      </p:sp>
      <p:sp>
        <p:nvSpPr>
          <p:cNvPr id="16" name="灯片编号占位符 3"/>
          <p:cNvSpPr>
            <a:spLocks noGrp="1"/>
          </p:cNvSpPr>
          <p:nvPr>
            <p:ph type="sldNum" sz="quarter" idx="12"/>
          </p:nvPr>
        </p:nvSpPr>
        <p:spPr/>
        <p:txBody>
          <a:bodyPr/>
          <a:lstStyle/>
          <a:p>
            <a:pPr>
              <a:defRPr/>
            </a:pPr>
            <a:fld id="{DDDFDF1E-C4B4-432A-828D-FFEC23216F89}" type="slidenum">
              <a:rPr lang="en-US" altLang="zh-CN"/>
              <a:pPr>
                <a:defRPr/>
              </a:pPr>
              <a:t>52</a:t>
            </a:fld>
            <a:endParaRPr lang="en-US" altLang="zh-CN"/>
          </a:p>
        </p:txBody>
      </p:sp>
      <p:sp>
        <p:nvSpPr>
          <p:cNvPr id="47109" name="Rectangle 4"/>
          <p:cNvSpPr>
            <a:spLocks noChangeArrowheads="1"/>
          </p:cNvSpPr>
          <p:nvPr/>
        </p:nvSpPr>
        <p:spPr bwMode="auto">
          <a:xfrm>
            <a:off x="400050" y="309563"/>
            <a:ext cx="432435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t">
              <a:lnSpc>
                <a:spcPct val="120000"/>
              </a:lnSpc>
            </a:pPr>
            <a:r>
              <a:rPr lang="zh-CN" altLang="en-US" sz="2400" b="0">
                <a:solidFill>
                  <a:schemeClr val="bg1"/>
                </a:solidFill>
                <a:latin typeface="幼圆" pitchFamily="49" charset="-122"/>
              </a:rPr>
              <a:t>利用图示表示重复结构</a:t>
            </a:r>
            <a:r>
              <a:rPr lang="en-US" altLang="zh-CN" sz="2400" b="0">
                <a:solidFill>
                  <a:schemeClr val="bg1"/>
                </a:solidFill>
                <a:latin typeface="幼圆" pitchFamily="49" charset="-122"/>
              </a:rPr>
              <a:t>(2)</a:t>
            </a:r>
          </a:p>
        </p:txBody>
      </p:sp>
      <p:grpSp>
        <p:nvGrpSpPr>
          <p:cNvPr id="47110" name="Group 20"/>
          <p:cNvGrpSpPr>
            <a:grpSpLocks/>
          </p:cNvGrpSpPr>
          <p:nvPr/>
        </p:nvGrpSpPr>
        <p:grpSpPr bwMode="auto">
          <a:xfrm>
            <a:off x="685800" y="1676400"/>
            <a:ext cx="3587750" cy="1912938"/>
            <a:chOff x="1292" y="1052"/>
            <a:chExt cx="2260" cy="1205"/>
          </a:xfrm>
        </p:grpSpPr>
        <p:sp>
          <p:nvSpPr>
            <p:cNvPr id="47117" name="Rectangle 16"/>
            <p:cNvSpPr>
              <a:spLocks noChangeArrowheads="1"/>
            </p:cNvSpPr>
            <p:nvPr/>
          </p:nvSpPr>
          <p:spPr bwMode="auto">
            <a:xfrm>
              <a:off x="1292" y="1052"/>
              <a:ext cx="2260" cy="1204"/>
            </a:xfrm>
            <a:prstGeom prst="rect">
              <a:avLst/>
            </a:prstGeom>
            <a:solidFill>
              <a:schemeClr val="accent1">
                <a:alpha val="50195"/>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18" name="Rectangle 17"/>
            <p:cNvSpPr>
              <a:spLocks noChangeArrowheads="1"/>
            </p:cNvSpPr>
            <p:nvPr/>
          </p:nvSpPr>
          <p:spPr bwMode="auto">
            <a:xfrm>
              <a:off x="1860" y="1628"/>
              <a:ext cx="1692" cy="629"/>
            </a:xfrm>
            <a:prstGeom prst="rect">
              <a:avLst/>
            </a:prstGeom>
            <a:solidFill>
              <a:schemeClr val="accent1">
                <a:alpha val="50195"/>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19" name="Text Box 18"/>
            <p:cNvSpPr txBox="1">
              <a:spLocks noChangeArrowheads="1"/>
            </p:cNvSpPr>
            <p:nvPr/>
          </p:nvSpPr>
          <p:spPr bwMode="auto">
            <a:xfrm>
              <a:off x="1404" y="1151"/>
              <a:ext cx="2058" cy="365"/>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rgbClr val="FFFF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3200" b="0">
                  <a:latin typeface="幼圆" pitchFamily="49" charset="-122"/>
                </a:rPr>
                <a:t>WHILE </a:t>
              </a:r>
              <a:r>
                <a:rPr lang="zh-CN" altLang="en-US" sz="3200" b="0">
                  <a:latin typeface="幼圆" pitchFamily="49" charset="-122"/>
                </a:rPr>
                <a:t>条件</a:t>
              </a:r>
            </a:p>
          </p:txBody>
        </p:sp>
        <p:sp>
          <p:nvSpPr>
            <p:cNvPr id="47120" name="Text Box 19"/>
            <p:cNvSpPr txBox="1">
              <a:spLocks noChangeArrowheads="1"/>
            </p:cNvSpPr>
            <p:nvPr/>
          </p:nvSpPr>
          <p:spPr bwMode="auto">
            <a:xfrm>
              <a:off x="2496" y="1718"/>
              <a:ext cx="852" cy="442"/>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rgbClr val="FFFF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4000" b="0">
                  <a:latin typeface="幼圆" pitchFamily="49" charset="-122"/>
                </a:rPr>
                <a:t>S</a:t>
              </a:r>
            </a:p>
          </p:txBody>
        </p:sp>
      </p:grpSp>
      <p:sp>
        <p:nvSpPr>
          <p:cNvPr id="47111" name="Rectangle 22"/>
          <p:cNvSpPr>
            <a:spLocks noChangeArrowheads="1"/>
          </p:cNvSpPr>
          <p:nvPr/>
        </p:nvSpPr>
        <p:spPr bwMode="auto">
          <a:xfrm>
            <a:off x="4724400" y="1682750"/>
            <a:ext cx="3581400" cy="1905000"/>
          </a:xfrm>
          <a:prstGeom prst="rect">
            <a:avLst/>
          </a:prstGeom>
          <a:solidFill>
            <a:schemeClr val="accent1">
              <a:alpha val="50195"/>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12" name="Rectangle 23"/>
          <p:cNvSpPr>
            <a:spLocks noChangeArrowheads="1"/>
          </p:cNvSpPr>
          <p:nvPr/>
        </p:nvSpPr>
        <p:spPr bwMode="auto">
          <a:xfrm>
            <a:off x="4724400" y="1682750"/>
            <a:ext cx="2667000" cy="990600"/>
          </a:xfrm>
          <a:prstGeom prst="rect">
            <a:avLst/>
          </a:prstGeom>
          <a:solidFill>
            <a:schemeClr val="accent1">
              <a:alpha val="50195"/>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113" name="Text Box 24"/>
          <p:cNvSpPr txBox="1">
            <a:spLocks noChangeArrowheads="1"/>
          </p:cNvSpPr>
          <p:nvPr/>
        </p:nvSpPr>
        <p:spPr bwMode="auto">
          <a:xfrm>
            <a:off x="5848350" y="1835150"/>
            <a:ext cx="1238250" cy="701675"/>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rgbClr val="FFFF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4000" b="0">
                <a:latin typeface="幼圆" pitchFamily="49" charset="-122"/>
              </a:rPr>
              <a:t>S</a:t>
            </a:r>
          </a:p>
        </p:txBody>
      </p:sp>
      <p:sp>
        <p:nvSpPr>
          <p:cNvPr id="47114" name="Text Box 25"/>
          <p:cNvSpPr txBox="1">
            <a:spLocks noChangeArrowheads="1"/>
          </p:cNvSpPr>
          <p:nvPr/>
        </p:nvSpPr>
        <p:spPr bwMode="auto">
          <a:xfrm>
            <a:off x="5919788" y="2855913"/>
            <a:ext cx="2233612" cy="579437"/>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rgbClr val="FFFF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3200" b="0">
                <a:latin typeface="幼圆" pitchFamily="49" charset="-122"/>
              </a:rPr>
              <a:t>UNTIL </a:t>
            </a:r>
            <a:r>
              <a:rPr lang="zh-CN" altLang="en-US" sz="3200" b="0">
                <a:latin typeface="幼圆" pitchFamily="49" charset="-122"/>
              </a:rPr>
              <a:t>条件</a:t>
            </a:r>
          </a:p>
        </p:txBody>
      </p:sp>
      <p:sp>
        <p:nvSpPr>
          <p:cNvPr id="47115" name="Text Box 26"/>
          <p:cNvSpPr txBox="1">
            <a:spLocks noChangeArrowheads="1"/>
          </p:cNvSpPr>
          <p:nvPr/>
        </p:nvSpPr>
        <p:spPr bwMode="auto">
          <a:xfrm>
            <a:off x="1371600" y="4287838"/>
            <a:ext cx="2165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400" b="0">
                <a:solidFill>
                  <a:schemeClr val="bg1"/>
                </a:solidFill>
                <a:latin typeface="幼圆" pitchFamily="49" charset="-122"/>
              </a:rPr>
              <a:t>N-S</a:t>
            </a:r>
            <a:r>
              <a:rPr lang="zh-CN" altLang="en-US" sz="2400" b="0">
                <a:solidFill>
                  <a:schemeClr val="bg1"/>
                </a:solidFill>
                <a:latin typeface="幼圆" pitchFamily="49" charset="-122"/>
              </a:rPr>
              <a:t>图当型循环</a:t>
            </a:r>
          </a:p>
        </p:txBody>
      </p:sp>
      <p:sp>
        <p:nvSpPr>
          <p:cNvPr id="47116" name="Text Box 27"/>
          <p:cNvSpPr txBox="1">
            <a:spLocks noChangeArrowheads="1"/>
          </p:cNvSpPr>
          <p:nvPr/>
        </p:nvSpPr>
        <p:spPr bwMode="auto">
          <a:xfrm>
            <a:off x="5273675" y="4251325"/>
            <a:ext cx="2470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400" b="0">
                <a:solidFill>
                  <a:schemeClr val="bg1"/>
                </a:solidFill>
                <a:latin typeface="幼圆" pitchFamily="49" charset="-122"/>
              </a:rPr>
              <a:t>N-S</a:t>
            </a:r>
            <a:r>
              <a:rPr lang="zh-CN" altLang="en-US" sz="2400" b="0">
                <a:solidFill>
                  <a:schemeClr val="bg1"/>
                </a:solidFill>
                <a:latin typeface="幼圆" pitchFamily="49" charset="-122"/>
              </a:rPr>
              <a:t>图直到型循环</a:t>
            </a:r>
          </a:p>
        </p:txBody>
      </p:sp>
    </p:spTree>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3077D3D9-4BE6-4E5D-8212-630CC5515FF7}" type="slidenum">
              <a:rPr lang="en-US" altLang="zh-CN"/>
              <a:pPr>
                <a:defRPr/>
              </a:pPr>
              <a:t>53</a:t>
            </a:fld>
            <a:endParaRPr lang="en-US" altLang="zh-CN"/>
          </a:p>
        </p:txBody>
      </p:sp>
      <p:sp>
        <p:nvSpPr>
          <p:cNvPr id="48133" name="Rectangle 4"/>
          <p:cNvSpPr>
            <a:spLocks noChangeArrowheads="1"/>
          </p:cNvSpPr>
          <p:nvPr/>
        </p:nvSpPr>
        <p:spPr bwMode="auto">
          <a:xfrm>
            <a:off x="295275" y="377825"/>
            <a:ext cx="3587750" cy="46196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a:solidFill>
                  <a:srgbClr val="FFFF00"/>
                </a:solidFill>
                <a:latin typeface="幼圆" pitchFamily="49" charset="-122"/>
              </a:rPr>
              <a:t>三、面向对象的程序设计</a:t>
            </a:r>
          </a:p>
        </p:txBody>
      </p:sp>
      <p:sp>
        <p:nvSpPr>
          <p:cNvPr id="48134" name="Rectangle 6"/>
          <p:cNvSpPr>
            <a:spLocks noChangeArrowheads="1"/>
          </p:cNvSpPr>
          <p:nvPr/>
        </p:nvSpPr>
        <p:spPr bwMode="auto">
          <a:xfrm>
            <a:off x="762000" y="1143000"/>
            <a:ext cx="76200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t">
              <a:lnSpc>
                <a:spcPct val="120000"/>
              </a:lnSpc>
            </a:pPr>
            <a:r>
              <a:rPr lang="en-US" altLang="zh-CN" sz="3200" b="0">
                <a:solidFill>
                  <a:schemeClr val="bg1"/>
                </a:solidFill>
                <a:latin typeface="幼圆" pitchFamily="49" charset="-122"/>
              </a:rPr>
              <a:t>    </a:t>
            </a:r>
            <a:r>
              <a:rPr lang="zh-CN" altLang="en-US" sz="3200" b="0">
                <a:solidFill>
                  <a:schemeClr val="bg1"/>
                </a:solidFill>
                <a:latin typeface="幼圆" pitchFamily="49" charset="-122"/>
              </a:rPr>
              <a:t>面向对象</a:t>
            </a:r>
            <a:r>
              <a:rPr lang="en-US" altLang="zh-CN" sz="3200" b="0">
                <a:solidFill>
                  <a:schemeClr val="bg1"/>
                </a:solidFill>
                <a:latin typeface="幼圆" pitchFamily="49" charset="-122"/>
              </a:rPr>
              <a:t>(Object Oriented)</a:t>
            </a:r>
            <a:r>
              <a:rPr lang="zh-CN" altLang="en-US" sz="3200" b="0">
                <a:solidFill>
                  <a:schemeClr val="bg1"/>
                </a:solidFill>
                <a:latin typeface="幼圆" pitchFamily="49" charset="-122"/>
              </a:rPr>
              <a:t>的程序设计方法已经发展成为主流的软件开发方法，起源于对面向对象语言的研究。</a:t>
            </a:r>
            <a:r>
              <a:rPr lang="en-US" altLang="zh-CN" sz="3200" b="0">
                <a:solidFill>
                  <a:schemeClr val="bg1"/>
                </a:solidFill>
                <a:latin typeface="幼圆" pitchFamily="49" charset="-122"/>
              </a:rPr>
              <a:t>20</a:t>
            </a:r>
            <a:r>
              <a:rPr lang="zh-CN" altLang="en-US" sz="3200" b="0">
                <a:solidFill>
                  <a:schemeClr val="bg1"/>
                </a:solidFill>
                <a:latin typeface="幼圆" pitchFamily="49" charset="-122"/>
              </a:rPr>
              <a:t>世纪</a:t>
            </a:r>
            <a:r>
              <a:rPr lang="en-US" altLang="zh-CN" sz="3200" b="0">
                <a:solidFill>
                  <a:schemeClr val="bg1"/>
                </a:solidFill>
                <a:latin typeface="幼圆" pitchFamily="49" charset="-122"/>
              </a:rPr>
              <a:t>60</a:t>
            </a:r>
            <a:r>
              <a:rPr lang="zh-CN" altLang="en-US" sz="3200" b="0">
                <a:solidFill>
                  <a:schemeClr val="bg1"/>
                </a:solidFill>
                <a:latin typeface="幼圆" pitchFamily="49" charset="-122"/>
              </a:rPr>
              <a:t>年代后期首次被提出，</a:t>
            </a:r>
            <a:r>
              <a:rPr lang="en-US" altLang="zh-CN" sz="3200" b="0">
                <a:solidFill>
                  <a:schemeClr val="bg1"/>
                </a:solidFill>
                <a:latin typeface="幼圆" pitchFamily="49" charset="-122"/>
              </a:rPr>
              <a:t>80</a:t>
            </a:r>
            <a:r>
              <a:rPr lang="zh-CN" altLang="en-US" sz="3200" b="0">
                <a:solidFill>
                  <a:schemeClr val="bg1"/>
                </a:solidFill>
                <a:latin typeface="幼圆" pitchFamily="49" charset="-122"/>
              </a:rPr>
              <a:t>年代开始走向实用。</a:t>
            </a:r>
          </a:p>
        </p:txBody>
      </p:sp>
      <p:sp>
        <p:nvSpPr>
          <p:cNvPr id="48135" name="Rectangle 7"/>
          <p:cNvSpPr>
            <a:spLocks noChangeArrowheads="1"/>
          </p:cNvSpPr>
          <p:nvPr/>
        </p:nvSpPr>
        <p:spPr bwMode="auto">
          <a:xfrm>
            <a:off x="914400" y="4495800"/>
            <a:ext cx="7315200" cy="1212850"/>
          </a:xfrm>
          <a:prstGeom prst="rect">
            <a:avLst/>
          </a:prstGeom>
          <a:solidFill>
            <a:srgbClr val="0000FF">
              <a:alpha val="27058"/>
            </a:srgbClr>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tIns="0" bIns="108000" anchor="ctr">
            <a:spAutoFit/>
          </a:bodyPr>
          <a:lstStyle/>
          <a:p>
            <a:r>
              <a:rPr lang="zh-CN" altLang="en-US" sz="2400" b="0">
                <a:solidFill>
                  <a:srgbClr val="FFFFCC"/>
                </a:solidFill>
              </a:rPr>
              <a:t>面向对象的程序设计的术语：</a:t>
            </a:r>
          </a:p>
          <a:p>
            <a:r>
              <a:rPr lang="zh-CN" altLang="en-US" sz="2400" b="0">
                <a:solidFill>
                  <a:srgbClr val="FFFFCC"/>
                </a:solidFill>
              </a:rPr>
              <a:t>        对象、属性、方法、封装性、事件、类、父类、子类、实例、派生、继承、消息、多态性。</a:t>
            </a:r>
          </a:p>
        </p:txBody>
      </p:sp>
    </p:spTree>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7E7B5C67-27AF-4596-9F96-904ED593DCE4}" type="slidenum">
              <a:rPr lang="en-US" altLang="zh-CN"/>
              <a:pPr>
                <a:defRPr/>
              </a:pPr>
              <a:t>54</a:t>
            </a:fld>
            <a:endParaRPr lang="en-US" altLang="zh-CN"/>
          </a:p>
        </p:txBody>
      </p:sp>
      <p:sp>
        <p:nvSpPr>
          <p:cNvPr id="49157" name="Text Box 4"/>
          <p:cNvSpPr txBox="1">
            <a:spLocks noChangeArrowheads="1"/>
          </p:cNvSpPr>
          <p:nvPr/>
        </p:nvSpPr>
        <p:spPr bwMode="auto">
          <a:xfrm>
            <a:off x="552450" y="1066800"/>
            <a:ext cx="5695950"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800" b="0">
                <a:solidFill>
                  <a:schemeClr val="bg1"/>
                </a:solidFill>
                <a:latin typeface="幼圆" pitchFamily="49" charset="-122"/>
              </a:rPr>
              <a:t>面向对象方法的主要优点：</a:t>
            </a:r>
          </a:p>
          <a:p>
            <a:pPr eaLnBrk="1" hangingPunct="1">
              <a:lnSpc>
                <a:spcPct val="120000"/>
              </a:lnSpc>
            </a:pPr>
            <a:r>
              <a:rPr lang="zh-CN" altLang="en-US" sz="2800" b="0">
                <a:solidFill>
                  <a:schemeClr val="bg1"/>
                </a:solidFill>
                <a:latin typeface="幼圆" pitchFamily="49" charset="-122"/>
              </a:rPr>
              <a:t>（</a:t>
            </a:r>
            <a:r>
              <a:rPr lang="en-US" altLang="zh-CN" sz="2800" b="0">
                <a:solidFill>
                  <a:schemeClr val="bg1"/>
                </a:solidFill>
                <a:latin typeface="幼圆" pitchFamily="49" charset="-122"/>
              </a:rPr>
              <a:t>1</a:t>
            </a:r>
            <a:r>
              <a:rPr lang="zh-CN" altLang="en-US" sz="2800" b="0">
                <a:solidFill>
                  <a:schemeClr val="bg1"/>
                </a:solidFill>
                <a:latin typeface="幼圆" pitchFamily="49" charset="-122"/>
              </a:rPr>
              <a:t>）与人类习惯的思维方法一致。</a:t>
            </a:r>
          </a:p>
          <a:p>
            <a:pPr eaLnBrk="1" hangingPunct="1">
              <a:lnSpc>
                <a:spcPct val="120000"/>
              </a:lnSpc>
            </a:pPr>
            <a:r>
              <a:rPr lang="zh-CN" altLang="en-US" sz="2800" b="0">
                <a:solidFill>
                  <a:schemeClr val="bg1"/>
                </a:solidFill>
                <a:latin typeface="幼圆" pitchFamily="49" charset="-122"/>
              </a:rPr>
              <a:t>（</a:t>
            </a:r>
            <a:r>
              <a:rPr lang="en-US" altLang="zh-CN" sz="2800" b="0">
                <a:solidFill>
                  <a:schemeClr val="bg1"/>
                </a:solidFill>
                <a:latin typeface="幼圆" pitchFamily="49" charset="-122"/>
              </a:rPr>
              <a:t>2</a:t>
            </a:r>
            <a:r>
              <a:rPr lang="zh-CN" altLang="en-US" sz="2800" b="0">
                <a:solidFill>
                  <a:schemeClr val="bg1"/>
                </a:solidFill>
                <a:latin typeface="幼圆" pitchFamily="49" charset="-122"/>
              </a:rPr>
              <a:t>）稳定性好。</a:t>
            </a:r>
          </a:p>
          <a:p>
            <a:pPr eaLnBrk="1" hangingPunct="1">
              <a:lnSpc>
                <a:spcPct val="120000"/>
              </a:lnSpc>
            </a:pPr>
            <a:r>
              <a:rPr lang="zh-CN" altLang="en-US" sz="2800" b="0">
                <a:solidFill>
                  <a:schemeClr val="bg1"/>
                </a:solidFill>
                <a:latin typeface="幼圆" pitchFamily="49" charset="-122"/>
              </a:rPr>
              <a:t>（</a:t>
            </a:r>
            <a:r>
              <a:rPr lang="en-US" altLang="zh-CN" sz="2800" b="0">
                <a:solidFill>
                  <a:schemeClr val="bg1"/>
                </a:solidFill>
                <a:latin typeface="幼圆" pitchFamily="49" charset="-122"/>
              </a:rPr>
              <a:t>3</a:t>
            </a:r>
            <a:r>
              <a:rPr lang="zh-CN" altLang="en-US" sz="2800" b="0">
                <a:solidFill>
                  <a:schemeClr val="bg1"/>
                </a:solidFill>
                <a:latin typeface="幼圆" pitchFamily="49" charset="-122"/>
              </a:rPr>
              <a:t>）可重用性好。</a:t>
            </a:r>
          </a:p>
          <a:p>
            <a:pPr eaLnBrk="1" hangingPunct="1">
              <a:lnSpc>
                <a:spcPct val="120000"/>
              </a:lnSpc>
            </a:pPr>
            <a:r>
              <a:rPr lang="zh-CN" altLang="en-US" sz="2800" b="0">
                <a:solidFill>
                  <a:schemeClr val="bg1"/>
                </a:solidFill>
                <a:latin typeface="幼圆" pitchFamily="49" charset="-122"/>
              </a:rPr>
              <a:t>（</a:t>
            </a:r>
            <a:r>
              <a:rPr lang="en-US" altLang="zh-CN" sz="2800" b="0">
                <a:solidFill>
                  <a:schemeClr val="bg1"/>
                </a:solidFill>
                <a:latin typeface="幼圆" pitchFamily="49" charset="-122"/>
              </a:rPr>
              <a:t>4</a:t>
            </a:r>
            <a:r>
              <a:rPr lang="zh-CN" altLang="en-US" sz="2800" b="0">
                <a:solidFill>
                  <a:schemeClr val="bg1"/>
                </a:solidFill>
                <a:latin typeface="幼圆" pitchFamily="49" charset="-122"/>
              </a:rPr>
              <a:t>）易于开发大型软件产品。</a:t>
            </a:r>
          </a:p>
          <a:p>
            <a:pPr eaLnBrk="1" hangingPunct="1">
              <a:lnSpc>
                <a:spcPct val="120000"/>
              </a:lnSpc>
            </a:pPr>
            <a:r>
              <a:rPr lang="zh-CN" altLang="en-US" sz="2800" b="0">
                <a:solidFill>
                  <a:schemeClr val="bg1"/>
                </a:solidFill>
                <a:latin typeface="幼圆" pitchFamily="49" charset="-122"/>
              </a:rPr>
              <a:t>（</a:t>
            </a:r>
            <a:r>
              <a:rPr lang="en-US" altLang="zh-CN" sz="2800" b="0">
                <a:solidFill>
                  <a:schemeClr val="bg1"/>
                </a:solidFill>
                <a:latin typeface="幼圆" pitchFamily="49" charset="-122"/>
              </a:rPr>
              <a:t>5</a:t>
            </a:r>
            <a:r>
              <a:rPr lang="zh-CN" altLang="en-US" sz="2800" b="0">
                <a:solidFill>
                  <a:schemeClr val="bg1"/>
                </a:solidFill>
                <a:latin typeface="幼圆" pitchFamily="49" charset="-122"/>
              </a:rPr>
              <a:t>）可维护性好。</a:t>
            </a:r>
          </a:p>
        </p:txBody>
      </p:sp>
      <p:sp>
        <p:nvSpPr>
          <p:cNvPr id="49158" name="矩形 1"/>
          <p:cNvSpPr>
            <a:spLocks noChangeArrowheads="1"/>
          </p:cNvSpPr>
          <p:nvPr/>
        </p:nvSpPr>
        <p:spPr bwMode="auto">
          <a:xfrm>
            <a:off x="304800" y="376238"/>
            <a:ext cx="39608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FF00"/>
                </a:solidFill>
                <a:latin typeface="幼圆" pitchFamily="49" charset="-122"/>
              </a:rPr>
              <a:t>三、面向对象的程序设计</a:t>
            </a:r>
          </a:p>
        </p:txBody>
      </p:sp>
    </p:spTree>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C6349977-AD0D-4965-A065-9F68BB121690}" type="slidenum">
              <a:rPr lang="en-US" altLang="zh-CN"/>
              <a:pPr>
                <a:defRPr/>
              </a:pPr>
              <a:t>55</a:t>
            </a:fld>
            <a:endParaRPr lang="en-US" altLang="zh-CN"/>
          </a:p>
        </p:txBody>
      </p:sp>
      <p:sp>
        <p:nvSpPr>
          <p:cNvPr id="50181" name="Rectangle 4"/>
          <p:cNvSpPr>
            <a:spLocks noChangeArrowheads="1"/>
          </p:cNvSpPr>
          <p:nvPr/>
        </p:nvSpPr>
        <p:spPr bwMode="auto">
          <a:xfrm>
            <a:off x="228600" y="381000"/>
            <a:ext cx="2011363" cy="427038"/>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200">
                <a:solidFill>
                  <a:srgbClr val="FFFFCC"/>
                </a:solidFill>
                <a:latin typeface="幼圆" pitchFamily="49" charset="-122"/>
              </a:rPr>
              <a:t>1</a:t>
            </a:r>
            <a:r>
              <a:rPr lang="zh-CN" altLang="en-US" sz="2200">
                <a:solidFill>
                  <a:srgbClr val="FFFFCC"/>
                </a:solidFill>
                <a:latin typeface="幼圆" pitchFamily="49" charset="-122"/>
              </a:rPr>
              <a:t>、对象的定义</a:t>
            </a:r>
          </a:p>
        </p:txBody>
      </p:sp>
      <p:sp>
        <p:nvSpPr>
          <p:cNvPr id="50182" name="Rectangle 6"/>
          <p:cNvSpPr>
            <a:spLocks noChangeArrowheads="1"/>
          </p:cNvSpPr>
          <p:nvPr/>
        </p:nvSpPr>
        <p:spPr bwMode="auto">
          <a:xfrm>
            <a:off x="685800" y="1371600"/>
            <a:ext cx="6934200" cy="1004888"/>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zh-CN" altLang="en-US" sz="2400" b="0">
                <a:solidFill>
                  <a:srgbClr val="FFFFFF"/>
                </a:solidFill>
                <a:latin typeface="Times New Roman" pitchFamily="18" charset="0"/>
                <a:cs typeface="Times New Roman" pitchFamily="18" charset="0"/>
              </a:rPr>
              <a:t>对象：现实生活中存在的可以相互区分的物体。</a:t>
            </a:r>
          </a:p>
          <a:p>
            <a:pPr eaLnBrk="0" hangingPunct="0">
              <a:spcBef>
                <a:spcPct val="50000"/>
              </a:spcBef>
            </a:pPr>
            <a:r>
              <a:rPr lang="zh-CN" altLang="en-US" sz="2400" b="0">
                <a:solidFill>
                  <a:srgbClr val="FFFFFF"/>
                </a:solidFill>
                <a:latin typeface="Times New Roman" pitchFamily="18" charset="0"/>
                <a:cs typeface="Times New Roman" pitchFamily="18" charset="0"/>
              </a:rPr>
              <a:t>            是属性和方法的封装。</a:t>
            </a:r>
          </a:p>
        </p:txBody>
      </p:sp>
      <p:sp>
        <p:nvSpPr>
          <p:cNvPr id="50183" name="Rectangle 7"/>
          <p:cNvSpPr>
            <a:spLocks noChangeArrowheads="1"/>
          </p:cNvSpPr>
          <p:nvPr/>
        </p:nvSpPr>
        <p:spPr bwMode="auto">
          <a:xfrm>
            <a:off x="685800" y="2994025"/>
            <a:ext cx="6934200" cy="272097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20000"/>
              </a:lnSpc>
            </a:pPr>
            <a:r>
              <a:rPr lang="zh-CN" altLang="en-US" sz="2400" b="0">
                <a:solidFill>
                  <a:srgbClr val="FFFFFF"/>
                </a:solidFill>
                <a:latin typeface="Times New Roman" pitchFamily="18" charset="0"/>
                <a:cs typeface="Times New Roman" pitchFamily="18" charset="0"/>
              </a:rPr>
              <a:t>对象的基本特点：</a:t>
            </a:r>
          </a:p>
          <a:p>
            <a:pPr eaLnBrk="0" hangingPunct="0">
              <a:lnSpc>
                <a:spcPct val="120000"/>
              </a:lnSpc>
            </a:pPr>
            <a:r>
              <a:rPr lang="zh-CN" altLang="en-US" sz="2400" b="0">
                <a:solidFill>
                  <a:srgbClr val="FFFFFF"/>
                </a:solidFill>
                <a:latin typeface="Times New Roman" pitchFamily="18" charset="0"/>
                <a:cs typeface="Times New Roman" pitchFamily="18" charset="0"/>
              </a:rPr>
              <a:t>（</a:t>
            </a:r>
            <a:r>
              <a:rPr lang="en-US" altLang="zh-CN" sz="2400" b="0">
                <a:solidFill>
                  <a:srgbClr val="FFFFFF"/>
                </a:solidFill>
                <a:latin typeface="Times New Roman" pitchFamily="18" charset="0"/>
                <a:cs typeface="Times New Roman" pitchFamily="18" charset="0"/>
              </a:rPr>
              <a:t>1</a:t>
            </a:r>
            <a:r>
              <a:rPr lang="zh-CN" altLang="en-US" sz="2400" b="0">
                <a:solidFill>
                  <a:srgbClr val="FFFFFF"/>
                </a:solidFill>
                <a:latin typeface="Times New Roman" pitchFamily="18" charset="0"/>
                <a:cs typeface="Times New Roman" pitchFamily="18" charset="0"/>
              </a:rPr>
              <a:t>）标识唯一性。</a:t>
            </a:r>
          </a:p>
          <a:p>
            <a:pPr eaLnBrk="0" hangingPunct="0">
              <a:lnSpc>
                <a:spcPct val="120000"/>
              </a:lnSpc>
            </a:pPr>
            <a:r>
              <a:rPr lang="zh-CN" altLang="en-US" sz="2400" b="0">
                <a:solidFill>
                  <a:srgbClr val="FFFFFF"/>
                </a:solidFill>
                <a:latin typeface="Times New Roman" pitchFamily="18" charset="0"/>
                <a:cs typeface="Times New Roman" pitchFamily="18" charset="0"/>
              </a:rPr>
              <a:t>（</a:t>
            </a:r>
            <a:r>
              <a:rPr lang="en-US" altLang="zh-CN" sz="2400" b="0">
                <a:solidFill>
                  <a:srgbClr val="FFFFFF"/>
                </a:solidFill>
                <a:latin typeface="Times New Roman" pitchFamily="18" charset="0"/>
                <a:cs typeface="Times New Roman" pitchFamily="18" charset="0"/>
              </a:rPr>
              <a:t>2</a:t>
            </a:r>
            <a:r>
              <a:rPr lang="zh-CN" altLang="en-US" sz="2400" b="0">
                <a:solidFill>
                  <a:srgbClr val="FFFFFF"/>
                </a:solidFill>
                <a:latin typeface="Times New Roman" pitchFamily="18" charset="0"/>
                <a:cs typeface="Times New Roman" pitchFamily="18" charset="0"/>
              </a:rPr>
              <a:t>）分类型。</a:t>
            </a:r>
          </a:p>
          <a:p>
            <a:pPr eaLnBrk="0" hangingPunct="0">
              <a:lnSpc>
                <a:spcPct val="120000"/>
              </a:lnSpc>
            </a:pPr>
            <a:r>
              <a:rPr lang="zh-CN" altLang="en-US" sz="2400" b="0">
                <a:solidFill>
                  <a:srgbClr val="FFFFFF"/>
                </a:solidFill>
                <a:latin typeface="Times New Roman" pitchFamily="18" charset="0"/>
                <a:cs typeface="Times New Roman" pitchFamily="18" charset="0"/>
              </a:rPr>
              <a:t>（</a:t>
            </a:r>
            <a:r>
              <a:rPr lang="en-US" altLang="zh-CN" sz="2400" b="0">
                <a:solidFill>
                  <a:srgbClr val="FFFFFF"/>
                </a:solidFill>
                <a:latin typeface="Times New Roman" pitchFamily="18" charset="0"/>
                <a:cs typeface="Times New Roman" pitchFamily="18" charset="0"/>
              </a:rPr>
              <a:t>3</a:t>
            </a:r>
            <a:r>
              <a:rPr lang="zh-CN" altLang="en-US" sz="2400" b="0">
                <a:solidFill>
                  <a:srgbClr val="FFFFFF"/>
                </a:solidFill>
                <a:latin typeface="Times New Roman" pitchFamily="18" charset="0"/>
                <a:cs typeface="Times New Roman" pitchFamily="18" charset="0"/>
              </a:rPr>
              <a:t>）多态性。</a:t>
            </a:r>
          </a:p>
          <a:p>
            <a:pPr eaLnBrk="0" hangingPunct="0">
              <a:lnSpc>
                <a:spcPct val="120000"/>
              </a:lnSpc>
            </a:pPr>
            <a:r>
              <a:rPr lang="zh-CN" altLang="en-US" sz="2400" b="0">
                <a:solidFill>
                  <a:srgbClr val="FFFFFF"/>
                </a:solidFill>
                <a:latin typeface="Times New Roman" pitchFamily="18" charset="0"/>
                <a:cs typeface="Times New Roman" pitchFamily="18" charset="0"/>
              </a:rPr>
              <a:t>（</a:t>
            </a:r>
            <a:r>
              <a:rPr lang="en-US" altLang="zh-CN" sz="2400" b="0">
                <a:solidFill>
                  <a:srgbClr val="FFFFFF"/>
                </a:solidFill>
                <a:latin typeface="Times New Roman" pitchFamily="18" charset="0"/>
                <a:cs typeface="Times New Roman" pitchFamily="18" charset="0"/>
              </a:rPr>
              <a:t>4</a:t>
            </a:r>
            <a:r>
              <a:rPr lang="zh-CN" altLang="en-US" sz="2400" b="0">
                <a:solidFill>
                  <a:srgbClr val="FFFFFF"/>
                </a:solidFill>
                <a:latin typeface="Times New Roman" pitchFamily="18" charset="0"/>
                <a:cs typeface="Times New Roman" pitchFamily="18" charset="0"/>
              </a:rPr>
              <a:t>）封装性。</a:t>
            </a:r>
          </a:p>
          <a:p>
            <a:pPr eaLnBrk="0" hangingPunct="0">
              <a:lnSpc>
                <a:spcPct val="120000"/>
              </a:lnSpc>
            </a:pPr>
            <a:r>
              <a:rPr lang="zh-CN" altLang="en-US" sz="2400" b="0">
                <a:solidFill>
                  <a:srgbClr val="FFFFFF"/>
                </a:solidFill>
                <a:latin typeface="Times New Roman" pitchFamily="18" charset="0"/>
                <a:cs typeface="Times New Roman" pitchFamily="18" charset="0"/>
              </a:rPr>
              <a:t>（</a:t>
            </a:r>
            <a:r>
              <a:rPr lang="en-US" altLang="zh-CN" sz="2400" b="0">
                <a:solidFill>
                  <a:srgbClr val="FFFFFF"/>
                </a:solidFill>
                <a:latin typeface="Times New Roman" pitchFamily="18" charset="0"/>
                <a:cs typeface="Times New Roman" pitchFamily="18" charset="0"/>
              </a:rPr>
              <a:t>5</a:t>
            </a:r>
            <a:r>
              <a:rPr lang="zh-CN" altLang="en-US" sz="2400" b="0">
                <a:solidFill>
                  <a:srgbClr val="FFFFFF"/>
                </a:solidFill>
                <a:latin typeface="Times New Roman" pitchFamily="18" charset="0"/>
                <a:cs typeface="Times New Roman" pitchFamily="18" charset="0"/>
              </a:rPr>
              <a:t>）模块独立型好。</a:t>
            </a:r>
          </a:p>
        </p:txBody>
      </p:sp>
    </p:spTree>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4" name="页脚占位符 2"/>
          <p:cNvSpPr>
            <a:spLocks noGrp="1"/>
          </p:cNvSpPr>
          <p:nvPr>
            <p:ph type="ftr" sz="quarter" idx="11"/>
          </p:nvPr>
        </p:nvSpPr>
        <p:spPr/>
        <p:txBody>
          <a:bodyPr/>
          <a:lstStyle/>
          <a:p>
            <a:pPr>
              <a:defRPr/>
            </a:pPr>
            <a:r>
              <a:rPr lang="en-US" altLang="zh-CN"/>
              <a:t>二级公共基础知识</a:t>
            </a:r>
          </a:p>
        </p:txBody>
      </p:sp>
      <p:sp>
        <p:nvSpPr>
          <p:cNvPr id="15" name="灯片编号占位符 3"/>
          <p:cNvSpPr>
            <a:spLocks noGrp="1"/>
          </p:cNvSpPr>
          <p:nvPr>
            <p:ph type="sldNum" sz="quarter" idx="12"/>
          </p:nvPr>
        </p:nvSpPr>
        <p:spPr/>
        <p:txBody>
          <a:bodyPr/>
          <a:lstStyle/>
          <a:p>
            <a:pPr>
              <a:defRPr/>
            </a:pPr>
            <a:fld id="{F95D118C-F7BD-4628-8670-8207AB66F421}" type="slidenum">
              <a:rPr lang="en-US" altLang="zh-CN"/>
              <a:pPr>
                <a:defRPr/>
              </a:pPr>
              <a:t>56</a:t>
            </a:fld>
            <a:endParaRPr lang="en-US" altLang="zh-CN"/>
          </a:p>
        </p:txBody>
      </p:sp>
      <p:sp>
        <p:nvSpPr>
          <p:cNvPr id="51205" name="Rectangle 4"/>
          <p:cNvSpPr>
            <a:spLocks noChangeArrowheads="1"/>
          </p:cNvSpPr>
          <p:nvPr/>
        </p:nvSpPr>
        <p:spPr bwMode="auto">
          <a:xfrm>
            <a:off x="228600" y="381000"/>
            <a:ext cx="2854325" cy="427038"/>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200">
                <a:solidFill>
                  <a:srgbClr val="FFFFCC"/>
                </a:solidFill>
                <a:latin typeface="幼圆" pitchFamily="49" charset="-122"/>
              </a:rPr>
              <a:t>2</a:t>
            </a:r>
            <a:r>
              <a:rPr lang="zh-CN" altLang="en-US" sz="2200">
                <a:solidFill>
                  <a:srgbClr val="FFFFCC"/>
                </a:solidFill>
                <a:latin typeface="幼圆" pitchFamily="49" charset="-122"/>
              </a:rPr>
              <a:t>、对象的属性和方法</a:t>
            </a:r>
          </a:p>
        </p:txBody>
      </p:sp>
      <p:sp>
        <p:nvSpPr>
          <p:cNvPr id="51206" name="Rectangle 6"/>
          <p:cNvSpPr>
            <a:spLocks noChangeArrowheads="1"/>
          </p:cNvSpPr>
          <p:nvPr/>
        </p:nvSpPr>
        <p:spPr bwMode="auto">
          <a:xfrm>
            <a:off x="381000" y="1066800"/>
            <a:ext cx="8610600" cy="33782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20000"/>
              </a:lnSpc>
            </a:pPr>
            <a:r>
              <a:rPr lang="zh-CN" altLang="en-US" sz="2000" b="0">
                <a:solidFill>
                  <a:srgbClr val="FFFFFF"/>
                </a:solidFill>
                <a:latin typeface="幼圆" pitchFamily="49" charset="-122"/>
                <a:cs typeface="Times New Roman" pitchFamily="18" charset="0"/>
              </a:rPr>
              <a:t>属性（</a:t>
            </a:r>
            <a:r>
              <a:rPr lang="en-US" altLang="zh-CN" sz="2000" b="0">
                <a:solidFill>
                  <a:srgbClr val="FFFFFF"/>
                </a:solidFill>
                <a:latin typeface="幼圆" pitchFamily="49" charset="-122"/>
                <a:cs typeface="Times New Roman" pitchFamily="18" charset="0"/>
              </a:rPr>
              <a:t>Property</a:t>
            </a:r>
            <a:r>
              <a:rPr lang="zh-CN" altLang="en-US" sz="2000" b="0">
                <a:solidFill>
                  <a:srgbClr val="FFFFFF"/>
                </a:solidFill>
                <a:latin typeface="幼圆" pitchFamily="49" charset="-122"/>
                <a:cs typeface="Times New Roman" pitchFamily="18" charset="0"/>
              </a:rPr>
              <a:t>）：用来描述对象的状态，是对象的静态特性。</a:t>
            </a:r>
          </a:p>
          <a:p>
            <a:pPr eaLnBrk="0" hangingPunct="0">
              <a:lnSpc>
                <a:spcPct val="120000"/>
              </a:lnSpc>
            </a:pPr>
            <a:r>
              <a:rPr lang="zh-CN" altLang="en-US" sz="2000" b="0">
                <a:solidFill>
                  <a:srgbClr val="FFFFFF"/>
                </a:solidFill>
                <a:latin typeface="幼圆" pitchFamily="49" charset="-122"/>
                <a:cs typeface="Times New Roman" pitchFamily="18" charset="0"/>
              </a:rPr>
              <a:t>  包括属性名和属性值两方面。</a:t>
            </a:r>
          </a:p>
          <a:p>
            <a:pPr eaLnBrk="0" hangingPunct="0">
              <a:lnSpc>
                <a:spcPct val="120000"/>
              </a:lnSpc>
            </a:pPr>
            <a:r>
              <a:rPr lang="zh-CN" altLang="en-US" sz="2000" b="0">
                <a:solidFill>
                  <a:srgbClr val="FFFFFF"/>
                </a:solidFill>
                <a:latin typeface="幼圆" pitchFamily="49" charset="-122"/>
                <a:cs typeface="Times New Roman" pitchFamily="18" charset="0"/>
              </a:rPr>
              <a:t>  例如：</a:t>
            </a:r>
            <a:r>
              <a:rPr lang="zh-CN" altLang="en-US"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显示器</a:t>
            </a:r>
            <a:r>
              <a:rPr lang="zh-CN" altLang="en-US"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作为对象，具备</a:t>
            </a:r>
            <a:r>
              <a:rPr lang="zh-CN" altLang="en-US"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颜色</a:t>
            </a:r>
            <a:r>
              <a:rPr lang="zh-CN" altLang="en-US"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属性，取值为</a:t>
            </a:r>
            <a:r>
              <a:rPr lang="zh-CN" altLang="en-US"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银白色</a:t>
            </a:r>
            <a:r>
              <a:rPr lang="zh-CN" altLang="en-US"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a:t>
            </a:r>
          </a:p>
          <a:p>
            <a:pPr eaLnBrk="0" hangingPunct="0">
              <a:lnSpc>
                <a:spcPct val="120000"/>
              </a:lnSpc>
            </a:pPr>
            <a:endParaRPr lang="zh-CN" altLang="en-US" sz="2000" b="0">
              <a:solidFill>
                <a:srgbClr val="FFFFFF"/>
              </a:solidFill>
              <a:latin typeface="幼圆" pitchFamily="49" charset="-122"/>
              <a:cs typeface="Times New Roman" pitchFamily="18" charset="0"/>
            </a:endParaRPr>
          </a:p>
          <a:p>
            <a:pPr eaLnBrk="0" hangingPunct="0">
              <a:lnSpc>
                <a:spcPct val="120000"/>
              </a:lnSpc>
            </a:pPr>
            <a:endParaRPr lang="zh-CN" altLang="en-US" sz="2000" b="0">
              <a:solidFill>
                <a:srgbClr val="FFFFFF"/>
              </a:solidFill>
              <a:latin typeface="幼圆" pitchFamily="49" charset="-122"/>
              <a:cs typeface="Times New Roman" pitchFamily="18" charset="0"/>
            </a:endParaRPr>
          </a:p>
          <a:p>
            <a:pPr eaLnBrk="0" hangingPunct="0">
              <a:lnSpc>
                <a:spcPct val="120000"/>
              </a:lnSpc>
            </a:pPr>
            <a:r>
              <a:rPr lang="zh-CN" altLang="en-US" sz="2000" b="0">
                <a:solidFill>
                  <a:srgbClr val="FFFFFF"/>
                </a:solidFill>
                <a:latin typeface="幼圆" pitchFamily="49" charset="-122"/>
                <a:cs typeface="Times New Roman" pitchFamily="18" charset="0"/>
              </a:rPr>
              <a:t>方法（</a:t>
            </a:r>
            <a:r>
              <a:rPr lang="en-US" altLang="zh-CN" sz="2000" b="0">
                <a:solidFill>
                  <a:srgbClr val="FFFFFF"/>
                </a:solidFill>
                <a:latin typeface="幼圆" pitchFamily="49" charset="-122"/>
                <a:cs typeface="Times New Roman" pitchFamily="18" charset="0"/>
              </a:rPr>
              <a:t>Method</a:t>
            </a:r>
            <a:r>
              <a:rPr lang="zh-CN" altLang="en-US" sz="2000" b="0">
                <a:solidFill>
                  <a:srgbClr val="FFFFFF"/>
                </a:solidFill>
                <a:latin typeface="幼圆" pitchFamily="49" charset="-122"/>
                <a:cs typeface="Times New Roman" pitchFamily="18" charset="0"/>
              </a:rPr>
              <a:t>）：用来描述对象的行为，是对象的动态特性。</a:t>
            </a:r>
          </a:p>
          <a:p>
            <a:pPr eaLnBrk="0" hangingPunct="0">
              <a:lnSpc>
                <a:spcPct val="120000"/>
              </a:lnSpc>
            </a:pPr>
            <a:r>
              <a:rPr lang="zh-CN" altLang="en-US" sz="2000" b="0">
                <a:solidFill>
                  <a:srgbClr val="FFFFFF"/>
                </a:solidFill>
                <a:latin typeface="幼圆" pitchFamily="49" charset="-122"/>
                <a:cs typeface="Times New Roman" pitchFamily="18" charset="0"/>
              </a:rPr>
              <a:t>  方法具备方法名。</a:t>
            </a:r>
          </a:p>
          <a:p>
            <a:pPr eaLnBrk="0" hangingPunct="0">
              <a:lnSpc>
                <a:spcPct val="120000"/>
              </a:lnSpc>
            </a:pPr>
            <a:r>
              <a:rPr lang="zh-CN" altLang="en-US" sz="2000" b="0">
                <a:solidFill>
                  <a:srgbClr val="FFFFFF"/>
                </a:solidFill>
                <a:latin typeface="幼圆" pitchFamily="49" charset="-122"/>
                <a:cs typeface="Times New Roman" pitchFamily="18" charset="0"/>
              </a:rPr>
              <a:t>  方法必须利用事件来激活。</a:t>
            </a:r>
          </a:p>
          <a:p>
            <a:pPr eaLnBrk="0" hangingPunct="0">
              <a:lnSpc>
                <a:spcPct val="120000"/>
              </a:lnSpc>
            </a:pPr>
            <a:r>
              <a:rPr lang="zh-CN" altLang="en-US" sz="2000" b="0">
                <a:solidFill>
                  <a:srgbClr val="FFFFFF"/>
                </a:solidFill>
                <a:latin typeface="幼圆" pitchFamily="49" charset="-122"/>
                <a:cs typeface="Times New Roman" pitchFamily="18" charset="0"/>
              </a:rPr>
              <a:t>  例如</a:t>
            </a:r>
            <a:r>
              <a:rPr lang="en-US" altLang="zh-CN" sz="2000" b="0">
                <a:solidFill>
                  <a:srgbClr val="FFFFFF"/>
                </a:solidFill>
                <a:latin typeface="幼圆" pitchFamily="49" charset="-122"/>
                <a:cs typeface="Times New Roman" pitchFamily="18" charset="0"/>
              </a:rPr>
              <a:t>:</a:t>
            </a:r>
            <a:r>
              <a:rPr lang="en-US" altLang="zh-CN"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显示器</a:t>
            </a:r>
            <a:r>
              <a:rPr lang="zh-CN" altLang="en-US"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作为对象，具备</a:t>
            </a:r>
            <a:r>
              <a:rPr lang="zh-CN" altLang="en-US"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关闭</a:t>
            </a:r>
            <a:r>
              <a:rPr lang="zh-CN" altLang="en-US"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的方法，必须用</a:t>
            </a:r>
            <a:r>
              <a:rPr lang="zh-CN" altLang="en-US"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断电</a:t>
            </a:r>
            <a:r>
              <a:rPr lang="zh-CN" altLang="en-US" sz="2000" b="0">
                <a:solidFill>
                  <a:srgbClr val="FFFFFF"/>
                </a:solidFill>
                <a:latin typeface="Times New Roman" pitchFamily="18" charset="0"/>
                <a:cs typeface="Times New Roman" pitchFamily="18" charset="0"/>
              </a:rPr>
              <a:t>”</a:t>
            </a:r>
            <a:r>
              <a:rPr lang="zh-CN" altLang="en-US" sz="2000" b="0">
                <a:solidFill>
                  <a:srgbClr val="FFFFFF"/>
                </a:solidFill>
                <a:latin typeface="幼圆" pitchFamily="49" charset="-122"/>
                <a:cs typeface="Times New Roman" pitchFamily="18" charset="0"/>
              </a:rPr>
              <a:t>事件来激活。</a:t>
            </a:r>
          </a:p>
        </p:txBody>
      </p:sp>
      <p:sp>
        <p:nvSpPr>
          <p:cNvPr id="51207" name="Text Box 7"/>
          <p:cNvSpPr txBox="1">
            <a:spLocks noChangeArrowheads="1"/>
          </p:cNvSpPr>
          <p:nvPr/>
        </p:nvSpPr>
        <p:spPr bwMode="auto">
          <a:xfrm>
            <a:off x="4167188" y="2624138"/>
            <a:ext cx="10144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b="0">
                <a:solidFill>
                  <a:srgbClr val="FFFFCC"/>
                </a:solidFill>
              </a:rPr>
              <a:t>属性名</a:t>
            </a:r>
          </a:p>
        </p:txBody>
      </p:sp>
      <p:sp>
        <p:nvSpPr>
          <p:cNvPr id="51208" name="Line 8"/>
          <p:cNvSpPr>
            <a:spLocks noChangeShapeType="1"/>
          </p:cNvSpPr>
          <p:nvPr/>
        </p:nvSpPr>
        <p:spPr bwMode="auto">
          <a:xfrm flipV="1">
            <a:off x="4572000" y="2257425"/>
            <a:ext cx="0" cy="381000"/>
          </a:xfrm>
          <a:prstGeom prst="line">
            <a:avLst/>
          </a:prstGeom>
          <a:noFill/>
          <a:ln w="2857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09" name="Text Box 9"/>
          <p:cNvSpPr txBox="1">
            <a:spLocks noChangeArrowheads="1"/>
          </p:cNvSpPr>
          <p:nvPr/>
        </p:nvSpPr>
        <p:spPr bwMode="auto">
          <a:xfrm>
            <a:off x="6581775" y="2624138"/>
            <a:ext cx="9620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b="0">
                <a:solidFill>
                  <a:srgbClr val="FFFFCC"/>
                </a:solidFill>
              </a:rPr>
              <a:t>属性值</a:t>
            </a:r>
          </a:p>
        </p:txBody>
      </p:sp>
      <p:sp>
        <p:nvSpPr>
          <p:cNvPr id="51210" name="Line 10"/>
          <p:cNvSpPr>
            <a:spLocks noChangeShapeType="1"/>
          </p:cNvSpPr>
          <p:nvPr/>
        </p:nvSpPr>
        <p:spPr bwMode="auto">
          <a:xfrm flipV="1">
            <a:off x="6986588" y="2257425"/>
            <a:ext cx="0" cy="381000"/>
          </a:xfrm>
          <a:prstGeom prst="line">
            <a:avLst/>
          </a:prstGeom>
          <a:noFill/>
          <a:ln w="2857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11" name="Text Box 11"/>
          <p:cNvSpPr txBox="1">
            <a:spLocks noChangeArrowheads="1"/>
          </p:cNvSpPr>
          <p:nvPr/>
        </p:nvSpPr>
        <p:spPr bwMode="auto">
          <a:xfrm>
            <a:off x="4167188" y="4857750"/>
            <a:ext cx="10144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b="0">
                <a:solidFill>
                  <a:srgbClr val="FFFFCC"/>
                </a:solidFill>
              </a:rPr>
              <a:t>方法名</a:t>
            </a:r>
          </a:p>
        </p:txBody>
      </p:sp>
      <p:sp>
        <p:nvSpPr>
          <p:cNvPr id="51212" name="Line 12"/>
          <p:cNvSpPr>
            <a:spLocks noChangeShapeType="1"/>
          </p:cNvSpPr>
          <p:nvPr/>
        </p:nvSpPr>
        <p:spPr bwMode="auto">
          <a:xfrm flipV="1">
            <a:off x="4572000" y="4491038"/>
            <a:ext cx="0" cy="381000"/>
          </a:xfrm>
          <a:prstGeom prst="line">
            <a:avLst/>
          </a:prstGeom>
          <a:noFill/>
          <a:ln w="2857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13" name="Text Box 13"/>
          <p:cNvSpPr txBox="1">
            <a:spLocks noChangeArrowheads="1"/>
          </p:cNvSpPr>
          <p:nvPr/>
        </p:nvSpPr>
        <p:spPr bwMode="auto">
          <a:xfrm>
            <a:off x="6653213" y="4857750"/>
            <a:ext cx="9620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b="0">
                <a:solidFill>
                  <a:srgbClr val="FFFFCC"/>
                </a:solidFill>
              </a:rPr>
              <a:t>事件</a:t>
            </a:r>
          </a:p>
        </p:txBody>
      </p:sp>
      <p:sp>
        <p:nvSpPr>
          <p:cNvPr id="51214" name="Line 14"/>
          <p:cNvSpPr>
            <a:spLocks noChangeShapeType="1"/>
          </p:cNvSpPr>
          <p:nvPr/>
        </p:nvSpPr>
        <p:spPr bwMode="auto">
          <a:xfrm flipV="1">
            <a:off x="6986588" y="4491038"/>
            <a:ext cx="0" cy="381000"/>
          </a:xfrm>
          <a:prstGeom prst="line">
            <a:avLst/>
          </a:prstGeom>
          <a:noFill/>
          <a:ln w="28575">
            <a:solidFill>
              <a:srgbClr val="FFFFCC"/>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15" name="Rectangle 15"/>
          <p:cNvSpPr>
            <a:spLocks noChangeArrowheads="1"/>
          </p:cNvSpPr>
          <p:nvPr/>
        </p:nvSpPr>
        <p:spPr bwMode="auto">
          <a:xfrm>
            <a:off x="457200" y="5257800"/>
            <a:ext cx="7620000" cy="803275"/>
          </a:xfrm>
          <a:prstGeom prst="rect">
            <a:avLst/>
          </a:prstGeom>
          <a:solidFill>
            <a:srgbClr val="0000FF">
              <a:alpha val="50195"/>
            </a:srgb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20000"/>
              </a:spcBef>
              <a:buSzPct val="90000"/>
            </a:pPr>
            <a:r>
              <a:rPr kumimoji="1" lang="zh-CN" altLang="en-US" sz="2000" b="0">
                <a:solidFill>
                  <a:schemeClr val="bg1"/>
                </a:solidFill>
                <a:latin typeface="幼圆" pitchFamily="49" charset="-122"/>
              </a:rPr>
              <a:t>封装性：</a:t>
            </a:r>
            <a:r>
              <a:rPr kumimoji="1" lang="en-US" altLang="zh-CN" sz="2000" b="0">
                <a:solidFill>
                  <a:schemeClr val="bg1"/>
                </a:solidFill>
                <a:latin typeface="幼圆" pitchFamily="49" charset="-122"/>
              </a:rPr>
              <a:t>(Encapsulation)</a:t>
            </a:r>
          </a:p>
          <a:p>
            <a:pPr lvl="1">
              <a:lnSpc>
                <a:spcPct val="90000"/>
              </a:lnSpc>
              <a:spcBef>
                <a:spcPct val="50000"/>
              </a:spcBef>
              <a:buSzPct val="80000"/>
            </a:pPr>
            <a:r>
              <a:rPr lang="zh-CN" altLang="en-US" sz="2000" b="0">
                <a:solidFill>
                  <a:srgbClr val="FFFFFF"/>
                </a:solidFill>
                <a:latin typeface="幼圆" pitchFamily="49" charset="-122"/>
                <a:cs typeface="Times New Roman" pitchFamily="18" charset="0"/>
              </a:rPr>
              <a:t>对象依靠对象名将自身的属性和方法封装。</a:t>
            </a:r>
          </a:p>
        </p:txBody>
      </p:sp>
    </p:spTree>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7" name="页脚占位符 2"/>
          <p:cNvSpPr>
            <a:spLocks noGrp="1"/>
          </p:cNvSpPr>
          <p:nvPr>
            <p:ph type="ftr" sz="quarter" idx="11"/>
          </p:nvPr>
        </p:nvSpPr>
        <p:spPr/>
        <p:txBody>
          <a:bodyPr/>
          <a:lstStyle/>
          <a:p>
            <a:pPr>
              <a:defRPr/>
            </a:pPr>
            <a:r>
              <a:rPr lang="en-US" altLang="zh-CN"/>
              <a:t>二级公共基础知识</a:t>
            </a:r>
          </a:p>
        </p:txBody>
      </p:sp>
      <p:sp>
        <p:nvSpPr>
          <p:cNvPr id="18" name="灯片编号占位符 3"/>
          <p:cNvSpPr>
            <a:spLocks noGrp="1"/>
          </p:cNvSpPr>
          <p:nvPr>
            <p:ph type="sldNum" sz="quarter" idx="12"/>
          </p:nvPr>
        </p:nvSpPr>
        <p:spPr/>
        <p:txBody>
          <a:bodyPr/>
          <a:lstStyle/>
          <a:p>
            <a:pPr>
              <a:defRPr/>
            </a:pPr>
            <a:fld id="{96C96069-254C-4A97-AC35-A1AF9C22BF55}" type="slidenum">
              <a:rPr lang="en-US" altLang="zh-CN"/>
              <a:pPr>
                <a:defRPr/>
              </a:pPr>
              <a:t>57</a:t>
            </a:fld>
            <a:endParaRPr lang="en-US" altLang="zh-CN"/>
          </a:p>
        </p:txBody>
      </p:sp>
      <p:sp>
        <p:nvSpPr>
          <p:cNvPr id="52229" name="Rectangle 38"/>
          <p:cNvSpPr>
            <a:spLocks noChangeArrowheads="1"/>
          </p:cNvSpPr>
          <p:nvPr/>
        </p:nvSpPr>
        <p:spPr bwMode="auto">
          <a:xfrm>
            <a:off x="5638800" y="1371600"/>
            <a:ext cx="3200400" cy="4343400"/>
          </a:xfrm>
          <a:prstGeom prst="rect">
            <a:avLst/>
          </a:prstGeom>
          <a:solidFill>
            <a:srgbClr val="0000FF">
              <a:alpha val="16862"/>
            </a:srgb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230" name="Rectangle 6"/>
          <p:cNvSpPr>
            <a:spLocks noChangeArrowheads="1"/>
          </p:cNvSpPr>
          <p:nvPr/>
        </p:nvSpPr>
        <p:spPr bwMode="auto">
          <a:xfrm>
            <a:off x="228600" y="381000"/>
            <a:ext cx="3397250" cy="427038"/>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200">
                <a:solidFill>
                  <a:srgbClr val="FFFFCC"/>
                </a:solidFill>
                <a:latin typeface="幼圆" pitchFamily="49" charset="-122"/>
              </a:rPr>
              <a:t>3</a:t>
            </a:r>
            <a:r>
              <a:rPr lang="zh-CN" altLang="en-US" sz="2200">
                <a:solidFill>
                  <a:srgbClr val="FFFFCC"/>
                </a:solidFill>
                <a:latin typeface="幼圆" pitchFamily="49" charset="-122"/>
              </a:rPr>
              <a:t>、类和实例的派生与继承</a:t>
            </a:r>
          </a:p>
        </p:txBody>
      </p:sp>
      <p:sp>
        <p:nvSpPr>
          <p:cNvPr id="52231" name="Rectangle 8"/>
          <p:cNvSpPr>
            <a:spLocks noChangeArrowheads="1"/>
          </p:cNvSpPr>
          <p:nvPr/>
        </p:nvSpPr>
        <p:spPr bwMode="auto">
          <a:xfrm>
            <a:off x="152400" y="1028700"/>
            <a:ext cx="5257800" cy="48387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2000" b="0">
                <a:solidFill>
                  <a:srgbClr val="FFFFFF"/>
                </a:solidFill>
                <a:latin typeface="幼圆" pitchFamily="49" charset="-122"/>
              </a:rPr>
              <a:t>（</a:t>
            </a:r>
            <a:r>
              <a:rPr lang="en-US" altLang="zh-CN" sz="2000" b="0">
                <a:solidFill>
                  <a:srgbClr val="FFFFFF"/>
                </a:solidFill>
                <a:latin typeface="幼圆" pitchFamily="49" charset="-122"/>
              </a:rPr>
              <a:t>1</a:t>
            </a:r>
            <a:r>
              <a:rPr lang="zh-CN" altLang="en-US" sz="2000" b="0">
                <a:solidFill>
                  <a:srgbClr val="FFFFFF"/>
                </a:solidFill>
                <a:latin typeface="幼圆" pitchFamily="49" charset="-122"/>
              </a:rPr>
              <a:t>）类（</a:t>
            </a:r>
            <a:r>
              <a:rPr lang="en-US" altLang="zh-CN" sz="2000" b="0">
                <a:solidFill>
                  <a:srgbClr val="FFFFFF"/>
                </a:solidFill>
                <a:latin typeface="幼圆" pitchFamily="49" charset="-122"/>
              </a:rPr>
              <a:t>Class</a:t>
            </a:r>
            <a:r>
              <a:rPr lang="zh-CN" altLang="en-US" sz="2000" b="0">
                <a:solidFill>
                  <a:srgbClr val="FFFFFF"/>
                </a:solidFill>
                <a:latin typeface="幼圆" pitchFamily="49" charset="-122"/>
              </a:rPr>
              <a:t>）：具有相同属性和方法的</a:t>
            </a:r>
          </a:p>
          <a:p>
            <a:pPr>
              <a:lnSpc>
                <a:spcPct val="120000"/>
              </a:lnSpc>
            </a:pPr>
            <a:r>
              <a:rPr lang="zh-CN" altLang="en-US" sz="2000" b="0">
                <a:solidFill>
                  <a:srgbClr val="FFFFFF"/>
                </a:solidFill>
                <a:latin typeface="幼圆" pitchFamily="49" charset="-122"/>
              </a:rPr>
              <a:t>     对象的集合，是对对象属性和方法的抽</a:t>
            </a:r>
          </a:p>
          <a:p>
            <a:pPr>
              <a:lnSpc>
                <a:spcPct val="120000"/>
              </a:lnSpc>
            </a:pPr>
            <a:r>
              <a:rPr lang="zh-CN" altLang="en-US" sz="2000" b="0">
                <a:solidFill>
                  <a:srgbClr val="FFFFFF"/>
                </a:solidFill>
                <a:latin typeface="幼圆" pitchFamily="49" charset="-122"/>
              </a:rPr>
              <a:t>     象。</a:t>
            </a:r>
          </a:p>
          <a:p>
            <a:pPr>
              <a:lnSpc>
                <a:spcPct val="120000"/>
              </a:lnSpc>
            </a:pPr>
            <a:r>
              <a:rPr lang="zh-CN" altLang="en-US" sz="2000" b="0">
                <a:solidFill>
                  <a:srgbClr val="FFFFFF"/>
                </a:solidFill>
                <a:latin typeface="幼圆" pitchFamily="49" charset="-122"/>
              </a:rPr>
              <a:t>（</a:t>
            </a:r>
            <a:r>
              <a:rPr lang="en-US" altLang="zh-CN" sz="2000" b="0">
                <a:solidFill>
                  <a:srgbClr val="FFFFFF"/>
                </a:solidFill>
                <a:latin typeface="幼圆" pitchFamily="49" charset="-122"/>
              </a:rPr>
              <a:t>2</a:t>
            </a:r>
            <a:r>
              <a:rPr lang="zh-CN" altLang="en-US" sz="2000" b="0">
                <a:solidFill>
                  <a:srgbClr val="FFFFFF"/>
                </a:solidFill>
                <a:latin typeface="幼圆" pitchFamily="49" charset="-122"/>
              </a:rPr>
              <a:t>）实例（</a:t>
            </a:r>
            <a:r>
              <a:rPr lang="en-US" altLang="zh-CN" sz="2000" b="0">
                <a:solidFill>
                  <a:srgbClr val="FFFFFF"/>
                </a:solidFill>
                <a:latin typeface="幼圆" pitchFamily="49" charset="-122"/>
              </a:rPr>
              <a:t>Instances</a:t>
            </a:r>
            <a:r>
              <a:rPr lang="zh-CN" altLang="en-US" sz="2000" b="0">
                <a:solidFill>
                  <a:srgbClr val="FFFFFF"/>
                </a:solidFill>
                <a:latin typeface="幼圆" pitchFamily="49" charset="-122"/>
              </a:rPr>
              <a:t>）：类的子类派生出</a:t>
            </a:r>
          </a:p>
          <a:p>
            <a:pPr>
              <a:lnSpc>
                <a:spcPct val="120000"/>
              </a:lnSpc>
            </a:pPr>
            <a:r>
              <a:rPr lang="zh-CN" altLang="en-US" sz="2000" b="0">
                <a:solidFill>
                  <a:srgbClr val="FFFFFF"/>
                </a:solidFill>
                <a:latin typeface="幼圆" pitchFamily="49" charset="-122"/>
              </a:rPr>
              <a:t>     的对象就是该类的一个实例。</a:t>
            </a:r>
          </a:p>
          <a:p>
            <a:pPr>
              <a:lnSpc>
                <a:spcPct val="120000"/>
              </a:lnSpc>
            </a:pPr>
            <a:r>
              <a:rPr lang="zh-CN" altLang="en-US" sz="2000" b="0">
                <a:solidFill>
                  <a:srgbClr val="FFFFFF"/>
                </a:solidFill>
                <a:latin typeface="幼圆" pitchFamily="49" charset="-122"/>
              </a:rPr>
              <a:t> 类展现对象的共性；实例展现对象的个性。</a:t>
            </a:r>
          </a:p>
          <a:p>
            <a:pPr>
              <a:lnSpc>
                <a:spcPct val="120000"/>
              </a:lnSpc>
            </a:pPr>
            <a:r>
              <a:rPr lang="zh-CN" altLang="en-US" sz="2000" b="0">
                <a:solidFill>
                  <a:srgbClr val="FFFFFF"/>
                </a:solidFill>
                <a:latin typeface="幼圆" pitchFamily="49" charset="-122"/>
              </a:rPr>
              <a:t>（</a:t>
            </a:r>
            <a:r>
              <a:rPr lang="en-US" altLang="zh-CN" sz="2000" b="0">
                <a:solidFill>
                  <a:srgbClr val="FFFFFF"/>
                </a:solidFill>
                <a:latin typeface="幼圆" pitchFamily="49" charset="-122"/>
              </a:rPr>
              <a:t>3</a:t>
            </a:r>
            <a:r>
              <a:rPr lang="zh-CN" altLang="en-US" sz="2000" b="0">
                <a:solidFill>
                  <a:srgbClr val="FFFFFF"/>
                </a:solidFill>
                <a:latin typeface="幼圆" pitchFamily="49" charset="-122"/>
              </a:rPr>
              <a:t>）派生过程中将发生属性和方法的继承                             </a:t>
            </a:r>
          </a:p>
          <a:p>
            <a:pPr algn="ctr">
              <a:lnSpc>
                <a:spcPct val="120000"/>
              </a:lnSpc>
            </a:pPr>
            <a:r>
              <a:rPr lang="zh-CN" altLang="en-US" sz="2000" b="0">
                <a:solidFill>
                  <a:srgbClr val="FFFFFF"/>
                </a:solidFill>
                <a:latin typeface="幼圆" pitchFamily="49" charset="-122"/>
              </a:rPr>
              <a:t>                      （</a:t>
            </a:r>
            <a:r>
              <a:rPr lang="en-US" altLang="zh-CN" sz="2000" b="0">
                <a:solidFill>
                  <a:srgbClr val="FFFFFF"/>
                </a:solidFill>
                <a:latin typeface="幼圆" pitchFamily="49" charset="-122"/>
              </a:rPr>
              <a:t>Inheritance</a:t>
            </a:r>
            <a:r>
              <a:rPr lang="zh-CN" altLang="en-US" sz="2000" b="0">
                <a:solidFill>
                  <a:srgbClr val="FFFFFF"/>
                </a:solidFill>
                <a:latin typeface="幼圆" pitchFamily="49" charset="-122"/>
              </a:rPr>
              <a:t>）</a:t>
            </a:r>
          </a:p>
          <a:p>
            <a:pPr>
              <a:lnSpc>
                <a:spcPct val="120000"/>
              </a:lnSpc>
            </a:pPr>
            <a:r>
              <a:rPr lang="zh-CN" altLang="en-US" sz="2000" b="0">
                <a:solidFill>
                  <a:srgbClr val="FFFFFF"/>
                </a:solidFill>
                <a:latin typeface="幼圆" pitchFamily="49" charset="-122"/>
              </a:rPr>
              <a:t>         父类将自身的</a:t>
            </a:r>
            <a:r>
              <a:rPr lang="zh-CN" altLang="en-US" sz="2000" b="0">
                <a:solidFill>
                  <a:schemeClr val="bg1"/>
                </a:solidFill>
                <a:latin typeface="幼圆" pitchFamily="49" charset="-122"/>
              </a:rPr>
              <a:t>所有</a:t>
            </a:r>
            <a:r>
              <a:rPr lang="zh-CN" altLang="en-US" sz="2000" b="0">
                <a:solidFill>
                  <a:srgbClr val="FFFFFF"/>
                </a:solidFill>
                <a:latin typeface="幼圆" pitchFamily="49" charset="-122"/>
              </a:rPr>
              <a:t>属性和方法传递</a:t>
            </a:r>
          </a:p>
          <a:p>
            <a:pPr>
              <a:lnSpc>
                <a:spcPct val="120000"/>
              </a:lnSpc>
            </a:pPr>
            <a:r>
              <a:rPr lang="zh-CN" altLang="en-US" sz="2000" b="0">
                <a:solidFill>
                  <a:srgbClr val="FFFFFF"/>
                </a:solidFill>
                <a:latin typeface="幼圆" pitchFamily="49" charset="-122"/>
              </a:rPr>
              <a:t>     给子类，子类继承父类传递的所有属性  </a:t>
            </a:r>
          </a:p>
          <a:p>
            <a:pPr>
              <a:lnSpc>
                <a:spcPct val="120000"/>
              </a:lnSpc>
            </a:pPr>
            <a:r>
              <a:rPr lang="zh-CN" altLang="en-US" sz="2000" b="0">
                <a:solidFill>
                  <a:srgbClr val="FFFFFF"/>
                </a:solidFill>
                <a:latin typeface="幼圆" pitchFamily="49" charset="-122"/>
              </a:rPr>
              <a:t>     和方法，并产生自身特有的属性和方</a:t>
            </a:r>
          </a:p>
          <a:p>
            <a:pPr>
              <a:lnSpc>
                <a:spcPct val="120000"/>
              </a:lnSpc>
            </a:pPr>
            <a:r>
              <a:rPr lang="zh-CN" altLang="en-US" sz="2000" b="0">
                <a:solidFill>
                  <a:srgbClr val="FFFFFF"/>
                </a:solidFill>
                <a:latin typeface="幼圆" pitchFamily="49" charset="-122"/>
              </a:rPr>
              <a:t>     法，再将这些属性和方法的总和传递给</a:t>
            </a:r>
          </a:p>
          <a:p>
            <a:pPr>
              <a:lnSpc>
                <a:spcPct val="120000"/>
              </a:lnSpc>
            </a:pPr>
            <a:r>
              <a:rPr lang="zh-CN" altLang="en-US" sz="2000" b="0">
                <a:solidFill>
                  <a:srgbClr val="FFFFFF"/>
                </a:solidFill>
                <a:latin typeface="幼圆" pitchFamily="49" charset="-122"/>
              </a:rPr>
              <a:t>     下一级子类。</a:t>
            </a:r>
          </a:p>
        </p:txBody>
      </p:sp>
      <p:sp>
        <p:nvSpPr>
          <p:cNvPr id="52232" name="Text Box 25"/>
          <p:cNvSpPr txBox="1">
            <a:spLocks noChangeArrowheads="1"/>
          </p:cNvSpPr>
          <p:nvPr/>
        </p:nvSpPr>
        <p:spPr bwMode="auto">
          <a:xfrm>
            <a:off x="7400925" y="1905000"/>
            <a:ext cx="412750" cy="36671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a:solidFill>
                  <a:srgbClr val="FFFFCC"/>
                </a:solidFill>
              </a:rPr>
              <a:t>人</a:t>
            </a:r>
          </a:p>
        </p:txBody>
      </p:sp>
      <p:sp>
        <p:nvSpPr>
          <p:cNvPr id="52233" name="Line 27"/>
          <p:cNvSpPr>
            <a:spLocks noChangeShapeType="1"/>
          </p:cNvSpPr>
          <p:nvPr/>
        </p:nvSpPr>
        <p:spPr bwMode="auto">
          <a:xfrm flipH="1">
            <a:off x="6910388" y="2271713"/>
            <a:ext cx="561975" cy="45085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2234" name="Line 28"/>
          <p:cNvSpPr>
            <a:spLocks noChangeShapeType="1"/>
          </p:cNvSpPr>
          <p:nvPr/>
        </p:nvSpPr>
        <p:spPr bwMode="auto">
          <a:xfrm>
            <a:off x="7759700" y="2271713"/>
            <a:ext cx="504825" cy="422275"/>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2235" name="Text Box 29"/>
          <p:cNvSpPr txBox="1">
            <a:spLocks noChangeArrowheads="1"/>
          </p:cNvSpPr>
          <p:nvPr/>
        </p:nvSpPr>
        <p:spPr bwMode="auto">
          <a:xfrm>
            <a:off x="6569075" y="2646363"/>
            <a:ext cx="644525" cy="36671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a:solidFill>
                  <a:srgbClr val="FFFFCC"/>
                </a:solidFill>
              </a:rPr>
              <a:t>好人</a:t>
            </a:r>
          </a:p>
        </p:txBody>
      </p:sp>
      <p:sp>
        <p:nvSpPr>
          <p:cNvPr id="52236" name="Text Box 30"/>
          <p:cNvSpPr txBox="1">
            <a:spLocks noChangeArrowheads="1"/>
          </p:cNvSpPr>
          <p:nvPr/>
        </p:nvSpPr>
        <p:spPr bwMode="auto">
          <a:xfrm>
            <a:off x="7969250" y="2646363"/>
            <a:ext cx="644525" cy="36671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a:solidFill>
                  <a:srgbClr val="FFFFCC"/>
                </a:solidFill>
              </a:rPr>
              <a:t>坏人</a:t>
            </a:r>
          </a:p>
        </p:txBody>
      </p:sp>
      <p:sp>
        <p:nvSpPr>
          <p:cNvPr id="52237" name="Line 31"/>
          <p:cNvSpPr>
            <a:spLocks noChangeShapeType="1"/>
          </p:cNvSpPr>
          <p:nvPr/>
        </p:nvSpPr>
        <p:spPr bwMode="auto">
          <a:xfrm flipH="1">
            <a:off x="6527800" y="3048000"/>
            <a:ext cx="254000" cy="53340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2238" name="Line 32"/>
          <p:cNvSpPr>
            <a:spLocks noChangeShapeType="1"/>
          </p:cNvSpPr>
          <p:nvPr/>
        </p:nvSpPr>
        <p:spPr bwMode="auto">
          <a:xfrm>
            <a:off x="6970713" y="3048000"/>
            <a:ext cx="268287" cy="53340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2239" name="Text Box 33"/>
          <p:cNvSpPr txBox="1">
            <a:spLocks noChangeArrowheads="1"/>
          </p:cNvSpPr>
          <p:nvPr/>
        </p:nvSpPr>
        <p:spPr bwMode="auto">
          <a:xfrm>
            <a:off x="6054725" y="3581400"/>
            <a:ext cx="955675" cy="36671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a:solidFill>
                  <a:srgbClr val="FFFFCC"/>
                </a:solidFill>
              </a:rPr>
              <a:t>中国人</a:t>
            </a:r>
          </a:p>
        </p:txBody>
      </p:sp>
      <p:sp>
        <p:nvSpPr>
          <p:cNvPr id="52240" name="Text Box 34"/>
          <p:cNvSpPr txBox="1">
            <a:spLocks noChangeArrowheads="1"/>
          </p:cNvSpPr>
          <p:nvPr/>
        </p:nvSpPr>
        <p:spPr bwMode="auto">
          <a:xfrm>
            <a:off x="6873875" y="3581400"/>
            <a:ext cx="898525" cy="36671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a:solidFill>
                  <a:srgbClr val="FFFFCC"/>
                </a:solidFill>
              </a:rPr>
              <a:t>外国人</a:t>
            </a:r>
          </a:p>
        </p:txBody>
      </p:sp>
      <p:sp>
        <p:nvSpPr>
          <p:cNvPr id="52241" name="Text Box 36"/>
          <p:cNvSpPr txBox="1">
            <a:spLocks noChangeArrowheads="1"/>
          </p:cNvSpPr>
          <p:nvPr/>
        </p:nvSpPr>
        <p:spPr bwMode="auto">
          <a:xfrm>
            <a:off x="5838825" y="4476750"/>
            <a:ext cx="900113" cy="36671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a:solidFill>
                  <a:srgbClr val="FFFFCC"/>
                </a:solidFill>
              </a:rPr>
              <a:t>张三</a:t>
            </a:r>
          </a:p>
        </p:txBody>
      </p:sp>
      <p:sp>
        <p:nvSpPr>
          <p:cNvPr id="52242" name="Line 37"/>
          <p:cNvSpPr>
            <a:spLocks noChangeShapeType="1"/>
          </p:cNvSpPr>
          <p:nvPr/>
        </p:nvSpPr>
        <p:spPr bwMode="auto">
          <a:xfrm flipH="1">
            <a:off x="6172200" y="3962400"/>
            <a:ext cx="254000" cy="53340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883FA82B-A8F1-43EE-865D-FD5BD6CDE97D}" type="slidenum">
              <a:rPr lang="en-US" altLang="zh-CN"/>
              <a:pPr>
                <a:defRPr/>
              </a:pPr>
              <a:t>58</a:t>
            </a:fld>
            <a:endParaRPr lang="en-US" altLang="zh-CN"/>
          </a:p>
        </p:txBody>
      </p:sp>
      <p:sp>
        <p:nvSpPr>
          <p:cNvPr id="53253" name="Rectangle 4"/>
          <p:cNvSpPr>
            <a:spLocks noChangeArrowheads="1"/>
          </p:cNvSpPr>
          <p:nvPr/>
        </p:nvSpPr>
        <p:spPr bwMode="auto">
          <a:xfrm>
            <a:off x="228600" y="381000"/>
            <a:ext cx="2292350" cy="427038"/>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200" dirty="0">
                <a:solidFill>
                  <a:srgbClr val="FFFFCC"/>
                </a:solidFill>
                <a:latin typeface="幼圆" pitchFamily="49" charset="-122"/>
              </a:rPr>
              <a:t>4</a:t>
            </a:r>
            <a:r>
              <a:rPr lang="zh-CN" altLang="en-US" sz="2200" dirty="0">
                <a:solidFill>
                  <a:srgbClr val="FFFFCC"/>
                </a:solidFill>
                <a:latin typeface="幼圆" pitchFamily="49" charset="-122"/>
              </a:rPr>
              <a:t>、消息与多态性</a:t>
            </a:r>
          </a:p>
        </p:txBody>
      </p:sp>
      <p:sp>
        <p:nvSpPr>
          <p:cNvPr id="53254" name="Rectangle 6"/>
          <p:cNvSpPr>
            <a:spLocks noChangeArrowheads="1"/>
          </p:cNvSpPr>
          <p:nvPr/>
        </p:nvSpPr>
        <p:spPr bwMode="auto">
          <a:xfrm>
            <a:off x="304800" y="1346200"/>
            <a:ext cx="8153400" cy="33782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2000" b="0">
                <a:solidFill>
                  <a:srgbClr val="FFFFFF"/>
                </a:solidFill>
                <a:latin typeface="幼圆" pitchFamily="49" charset="-122"/>
              </a:rPr>
              <a:t>（</a:t>
            </a:r>
            <a:r>
              <a:rPr lang="en-US" altLang="zh-CN" sz="2000" b="0">
                <a:solidFill>
                  <a:srgbClr val="FFFFFF"/>
                </a:solidFill>
                <a:latin typeface="幼圆" pitchFamily="49" charset="-122"/>
              </a:rPr>
              <a:t>1</a:t>
            </a:r>
            <a:r>
              <a:rPr lang="zh-CN" altLang="en-US" sz="2000" b="0">
                <a:solidFill>
                  <a:srgbClr val="FFFFFF"/>
                </a:solidFill>
                <a:latin typeface="幼圆" pitchFamily="49" charset="-122"/>
              </a:rPr>
              <a:t>）消息（</a:t>
            </a:r>
            <a:r>
              <a:rPr lang="en-US" altLang="zh-CN" sz="2000" b="0">
                <a:solidFill>
                  <a:srgbClr val="FFFFFF"/>
                </a:solidFill>
                <a:latin typeface="幼圆" pitchFamily="49" charset="-122"/>
              </a:rPr>
              <a:t>Message</a:t>
            </a:r>
            <a:r>
              <a:rPr lang="zh-CN" altLang="en-US" sz="2000" b="0">
                <a:solidFill>
                  <a:srgbClr val="FFFFFF"/>
                </a:solidFill>
                <a:latin typeface="幼圆" pitchFamily="49" charset="-122"/>
              </a:rPr>
              <a:t>）：进行对象之间的信息传递。</a:t>
            </a:r>
          </a:p>
          <a:p>
            <a:pPr>
              <a:lnSpc>
                <a:spcPct val="120000"/>
              </a:lnSpc>
            </a:pPr>
            <a:endParaRPr lang="zh-CN" altLang="en-US" sz="2000" b="0">
              <a:solidFill>
                <a:srgbClr val="FFFFFF"/>
              </a:solidFill>
              <a:latin typeface="幼圆" pitchFamily="49" charset="-122"/>
            </a:endParaRPr>
          </a:p>
          <a:p>
            <a:pPr>
              <a:lnSpc>
                <a:spcPct val="120000"/>
              </a:lnSpc>
            </a:pPr>
            <a:endParaRPr lang="zh-CN" altLang="en-US" sz="2000" b="0">
              <a:solidFill>
                <a:srgbClr val="FFFFFF"/>
              </a:solidFill>
              <a:latin typeface="幼圆" pitchFamily="49" charset="-122"/>
            </a:endParaRPr>
          </a:p>
          <a:p>
            <a:pPr>
              <a:lnSpc>
                <a:spcPct val="120000"/>
              </a:lnSpc>
            </a:pPr>
            <a:endParaRPr lang="zh-CN" altLang="en-US" sz="2000" b="0">
              <a:solidFill>
                <a:srgbClr val="FFFFFF"/>
              </a:solidFill>
              <a:latin typeface="幼圆" pitchFamily="49" charset="-122"/>
            </a:endParaRPr>
          </a:p>
          <a:p>
            <a:pPr>
              <a:lnSpc>
                <a:spcPct val="120000"/>
              </a:lnSpc>
            </a:pPr>
            <a:endParaRPr lang="zh-CN" altLang="en-US" sz="2000" b="0">
              <a:solidFill>
                <a:srgbClr val="FFFFFF"/>
              </a:solidFill>
              <a:latin typeface="幼圆" pitchFamily="49" charset="-122"/>
            </a:endParaRPr>
          </a:p>
          <a:p>
            <a:pPr>
              <a:lnSpc>
                <a:spcPct val="120000"/>
              </a:lnSpc>
            </a:pPr>
            <a:endParaRPr lang="zh-CN" altLang="en-US" sz="2000" b="0">
              <a:solidFill>
                <a:srgbClr val="FFFFFF"/>
              </a:solidFill>
              <a:latin typeface="幼圆" pitchFamily="49" charset="-122"/>
            </a:endParaRPr>
          </a:p>
          <a:p>
            <a:pPr>
              <a:lnSpc>
                <a:spcPct val="120000"/>
              </a:lnSpc>
            </a:pPr>
            <a:endParaRPr lang="zh-CN" altLang="en-US" sz="2000" b="0">
              <a:solidFill>
                <a:srgbClr val="FFFFFF"/>
              </a:solidFill>
              <a:latin typeface="幼圆" pitchFamily="49" charset="-122"/>
            </a:endParaRPr>
          </a:p>
          <a:p>
            <a:pPr>
              <a:lnSpc>
                <a:spcPct val="120000"/>
              </a:lnSpc>
            </a:pPr>
            <a:r>
              <a:rPr lang="zh-CN" altLang="en-US" sz="2000" b="0">
                <a:solidFill>
                  <a:srgbClr val="FFFFFF"/>
                </a:solidFill>
                <a:latin typeface="幼圆" pitchFamily="49" charset="-122"/>
              </a:rPr>
              <a:t>（</a:t>
            </a:r>
            <a:r>
              <a:rPr lang="en-US" altLang="zh-CN" sz="2000" b="0">
                <a:solidFill>
                  <a:srgbClr val="FF3300"/>
                </a:solidFill>
                <a:latin typeface="幼圆" pitchFamily="49" charset="-122"/>
              </a:rPr>
              <a:t>2</a:t>
            </a:r>
            <a:r>
              <a:rPr lang="zh-CN" altLang="en-US" sz="2000" b="0">
                <a:solidFill>
                  <a:srgbClr val="FF3300"/>
                </a:solidFill>
                <a:latin typeface="幼圆" pitchFamily="49" charset="-122"/>
              </a:rPr>
              <a:t>）多态性（</a:t>
            </a:r>
            <a:r>
              <a:rPr lang="en-US" altLang="zh-CN" sz="2000" b="0">
                <a:solidFill>
                  <a:srgbClr val="FF3300"/>
                </a:solidFill>
                <a:latin typeface="幼圆" pitchFamily="49" charset="-122"/>
              </a:rPr>
              <a:t>Polymorphism</a:t>
            </a:r>
            <a:r>
              <a:rPr lang="zh-CN" altLang="en-US" sz="2000" b="0">
                <a:solidFill>
                  <a:srgbClr val="FF3300"/>
                </a:solidFill>
                <a:latin typeface="幼圆" pitchFamily="49" charset="-122"/>
              </a:rPr>
              <a:t>）：同样的消息传递给不同的对象，导致</a:t>
            </a:r>
          </a:p>
          <a:p>
            <a:pPr>
              <a:lnSpc>
                <a:spcPct val="120000"/>
              </a:lnSpc>
            </a:pPr>
            <a:r>
              <a:rPr lang="zh-CN" altLang="en-US" sz="2000" b="0">
                <a:solidFill>
                  <a:srgbClr val="FF3300"/>
                </a:solidFill>
                <a:latin typeface="幼圆" pitchFamily="49" charset="-122"/>
              </a:rPr>
              <a:t>     完全不同的行动。</a:t>
            </a:r>
          </a:p>
        </p:txBody>
      </p:sp>
      <p:sp>
        <p:nvSpPr>
          <p:cNvPr id="53255" name="Text Box 7"/>
          <p:cNvSpPr txBox="1">
            <a:spLocks noChangeArrowheads="1"/>
          </p:cNvSpPr>
          <p:nvPr/>
        </p:nvSpPr>
        <p:spPr bwMode="auto">
          <a:xfrm>
            <a:off x="947738" y="2108200"/>
            <a:ext cx="6477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000" b="0">
                <a:solidFill>
                  <a:srgbClr val="FFFFCC"/>
                </a:solidFill>
                <a:latin typeface="幼圆" pitchFamily="49" charset="-122"/>
              </a:rPr>
              <a:t>消息的组成：</a:t>
            </a:r>
          </a:p>
          <a:p>
            <a:pPr eaLnBrk="1" hangingPunct="1">
              <a:lnSpc>
                <a:spcPct val="120000"/>
              </a:lnSpc>
            </a:pPr>
            <a:r>
              <a:rPr lang="en-US" altLang="zh-CN" sz="2000" b="0">
                <a:solidFill>
                  <a:srgbClr val="FFFFCC"/>
                </a:solidFill>
                <a:latin typeface="幼圆" pitchFamily="49" charset="-122"/>
              </a:rPr>
              <a:t>A .</a:t>
            </a:r>
            <a:r>
              <a:rPr lang="zh-CN" altLang="en-US" sz="2000" b="0">
                <a:solidFill>
                  <a:srgbClr val="FFFFCC"/>
                </a:solidFill>
                <a:latin typeface="幼圆" pitchFamily="49" charset="-122"/>
              </a:rPr>
              <a:t>接收消息的对象名称。</a:t>
            </a:r>
          </a:p>
          <a:p>
            <a:pPr eaLnBrk="1" hangingPunct="1">
              <a:lnSpc>
                <a:spcPct val="120000"/>
              </a:lnSpc>
            </a:pPr>
            <a:r>
              <a:rPr lang="en-US" altLang="zh-CN" sz="2000" b="0">
                <a:solidFill>
                  <a:srgbClr val="FFFFCC"/>
                </a:solidFill>
                <a:latin typeface="幼圆" pitchFamily="49" charset="-122"/>
              </a:rPr>
              <a:t>B .</a:t>
            </a:r>
            <a:r>
              <a:rPr lang="zh-CN" altLang="en-US" sz="2000" b="0">
                <a:solidFill>
                  <a:srgbClr val="FFFFCC"/>
                </a:solidFill>
                <a:latin typeface="幼圆" pitchFamily="49" charset="-122"/>
              </a:rPr>
              <a:t>消息标识符，也叫做</a:t>
            </a:r>
            <a:r>
              <a:rPr lang="zh-CN" altLang="en-US" sz="2000" b="0">
                <a:solidFill>
                  <a:srgbClr val="FFFFCC"/>
                </a:solidFill>
              </a:rPr>
              <a:t>“</a:t>
            </a:r>
            <a:r>
              <a:rPr lang="zh-CN" altLang="en-US" sz="2000" b="0">
                <a:solidFill>
                  <a:srgbClr val="FFFFCC"/>
                </a:solidFill>
                <a:latin typeface="幼圆" pitchFamily="49" charset="-122"/>
              </a:rPr>
              <a:t>消息名</a:t>
            </a:r>
            <a:r>
              <a:rPr lang="zh-CN" altLang="en-US" sz="2000" b="0">
                <a:solidFill>
                  <a:srgbClr val="FFFFCC"/>
                </a:solidFill>
              </a:rPr>
              <a:t>”</a:t>
            </a:r>
            <a:r>
              <a:rPr lang="zh-CN" altLang="en-US" sz="2000" b="0">
                <a:solidFill>
                  <a:srgbClr val="FFFFCC"/>
                </a:solidFill>
                <a:latin typeface="幼圆" pitchFamily="49" charset="-122"/>
              </a:rPr>
              <a:t>。</a:t>
            </a:r>
          </a:p>
          <a:p>
            <a:pPr eaLnBrk="1" hangingPunct="1">
              <a:lnSpc>
                <a:spcPct val="120000"/>
              </a:lnSpc>
            </a:pPr>
            <a:r>
              <a:rPr lang="en-US" altLang="zh-CN" sz="2000" b="0">
                <a:solidFill>
                  <a:srgbClr val="FFFFCC"/>
                </a:solidFill>
                <a:latin typeface="幼圆" pitchFamily="49" charset="-122"/>
              </a:rPr>
              <a:t>C .</a:t>
            </a:r>
            <a:r>
              <a:rPr lang="zh-CN" altLang="en-US" sz="2000" b="0">
                <a:solidFill>
                  <a:srgbClr val="FFFFCC"/>
                </a:solidFill>
                <a:latin typeface="幼圆" pitchFamily="49" charset="-122"/>
              </a:rPr>
              <a:t>零个或多个参数。</a:t>
            </a:r>
          </a:p>
        </p:txBody>
      </p:sp>
    </p:spTree>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55B8FD24-3A10-4302-A950-FF4DCC1E3D61}" type="slidenum">
              <a:rPr lang="en-US" altLang="zh-CN"/>
              <a:pPr>
                <a:defRPr/>
              </a:pPr>
              <a:t>59</a:t>
            </a:fld>
            <a:endParaRPr lang="en-US" altLang="zh-CN"/>
          </a:p>
        </p:txBody>
      </p:sp>
      <p:sp>
        <p:nvSpPr>
          <p:cNvPr id="71685" name="Rectangle 5"/>
          <p:cNvSpPr>
            <a:spLocks noChangeArrowheads="1"/>
          </p:cNvSpPr>
          <p:nvPr/>
        </p:nvSpPr>
        <p:spPr bwMode="auto">
          <a:xfrm>
            <a:off x="228600" y="914400"/>
            <a:ext cx="8631238" cy="5141913"/>
          </a:xfrm>
          <a:prstGeom prst="rect">
            <a:avLst/>
          </a:prstGeom>
          <a:noFill/>
          <a:ln>
            <a:noFill/>
          </a:ln>
          <a:effectLst/>
          <a:extLst>
            <a:ext uri="{909E8E84-426E-40DD-AFC4-6F175D3DCCD1}">
              <a14:hiddenFill xmlns:a14="http://schemas.microsoft.com/office/drawing/2010/main">
                <a:solidFill>
                  <a:srgbClr val="A7CCD9"/>
                </a:solidFill>
              </a14:hiddenFill>
            </a:ext>
            <a:ext uri="{91240B29-F687-4F45-9708-019B960494DF}">
              <a14:hiddenLine xmlns:a14="http://schemas.microsoft.com/office/drawing/2010/main" w="9525">
                <a:solidFill>
                  <a:srgbClr val="54547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1</a:t>
            </a:r>
            <a:r>
              <a:rPr lang="zh-CN" altLang="en-US" sz="2000" b="0" dirty="0">
                <a:solidFill>
                  <a:srgbClr val="FFFFCC"/>
                </a:solidFill>
                <a:effectLst>
                  <a:outerShdw blurRad="38100" dist="38100" dir="2700000" algn="tl">
                    <a:srgbClr val="000000"/>
                  </a:outerShdw>
                </a:effectLst>
                <a:latin typeface="幼圆" pitchFamily="49" charset="-122"/>
              </a:rPr>
              <a:t>、结构化程序设计的三种结构是（      ）</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顺序结构、选择结构、转移结构  </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分支结构、等价结构、循环结构</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多分支结构、赋值结构、等价结构</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顺序结构、选择结构、循环结构</a:t>
            </a:r>
          </a:p>
          <a:p>
            <a:pPr marL="342900" indent="-342900">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2</a:t>
            </a:r>
            <a:r>
              <a:rPr lang="zh-CN" altLang="en-US" sz="2000" b="0" dirty="0">
                <a:solidFill>
                  <a:srgbClr val="FFFFCC"/>
                </a:solidFill>
                <a:effectLst>
                  <a:outerShdw blurRad="38100" dist="38100" dir="2700000" algn="tl">
                    <a:srgbClr val="000000"/>
                  </a:outerShdw>
                </a:effectLst>
                <a:latin typeface="幼圆" pitchFamily="49" charset="-122"/>
              </a:rPr>
              <a:t>、在设计程序时，应采纳的原则之一是（      ）</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不限制</a:t>
            </a:r>
            <a:r>
              <a:rPr lang="en-US" altLang="zh-CN" sz="2000" b="0" dirty="0" err="1">
                <a:solidFill>
                  <a:srgbClr val="FFFFCC"/>
                </a:solidFill>
                <a:effectLst>
                  <a:outerShdw blurRad="38100" dist="38100" dir="2700000" algn="tl">
                    <a:srgbClr val="000000"/>
                  </a:outerShdw>
                </a:effectLst>
                <a:latin typeface="幼圆" pitchFamily="49" charset="-122"/>
              </a:rPr>
              <a:t>goto</a:t>
            </a:r>
            <a:r>
              <a:rPr lang="zh-CN" altLang="en-US" sz="2000" b="0" dirty="0">
                <a:solidFill>
                  <a:srgbClr val="FFFFCC"/>
                </a:solidFill>
                <a:effectLst>
                  <a:outerShdw blurRad="38100" dist="38100" dir="2700000" algn="tl">
                    <a:srgbClr val="000000"/>
                  </a:outerShdw>
                </a:effectLst>
                <a:latin typeface="幼圆" pitchFamily="49" charset="-122"/>
              </a:rPr>
              <a:t>语句的使用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减少或取消注解行</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程序越短越好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程序结构应有助于读者理解</a:t>
            </a:r>
          </a:p>
          <a:p>
            <a:pPr marL="342900" indent="-342900">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3</a:t>
            </a:r>
            <a:r>
              <a:rPr lang="zh-CN" altLang="en-US" sz="2000" b="0" dirty="0">
                <a:solidFill>
                  <a:srgbClr val="FFFFCC"/>
                </a:solidFill>
                <a:effectLst>
                  <a:outerShdw blurRad="38100" dist="38100" dir="2700000" algn="tl">
                    <a:srgbClr val="000000"/>
                  </a:outerShdw>
                </a:effectLst>
                <a:latin typeface="幼圆" pitchFamily="49" charset="-122"/>
              </a:rPr>
              <a:t>、程序设计语言的基本成分是数据成分、运算成分、控制成分和（     ）</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对象成分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变量成分</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语句成分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传输成分</a:t>
            </a:r>
          </a:p>
          <a:p>
            <a:pPr marL="342900" indent="-342900">
              <a:lnSpc>
                <a:spcPct val="120000"/>
              </a:lnSpc>
              <a:buSzPct val="90000"/>
              <a:defRPr/>
            </a:pPr>
            <a:r>
              <a:rPr lang="en-US" altLang="zh-CN" sz="2000" b="0" dirty="0">
                <a:solidFill>
                  <a:srgbClr val="FFFFCC"/>
                </a:solidFill>
                <a:effectLst>
                  <a:outerShdw blurRad="38100" dist="38100" dir="2700000" algn="tl">
                    <a:srgbClr val="000000"/>
                  </a:outerShdw>
                </a:effectLst>
                <a:latin typeface="幼圆" pitchFamily="49" charset="-122"/>
              </a:rPr>
              <a:t>4</a:t>
            </a:r>
            <a:r>
              <a:rPr lang="zh-CN" altLang="en-US" sz="2000" b="0" dirty="0">
                <a:solidFill>
                  <a:srgbClr val="FFFFCC"/>
                </a:solidFill>
                <a:effectLst>
                  <a:outerShdw blurRad="38100" dist="38100" dir="2700000" algn="tl">
                    <a:srgbClr val="000000"/>
                  </a:outerShdw>
                </a:effectLst>
                <a:latin typeface="幼圆" pitchFamily="49" charset="-122"/>
              </a:rPr>
              <a:t>、</a:t>
            </a:r>
            <a:r>
              <a:rPr kumimoji="1" lang="zh-CN" altLang="en-US" sz="2000" b="0" dirty="0">
                <a:solidFill>
                  <a:srgbClr val="FFFFCC"/>
                </a:solidFill>
                <a:latin typeface="幼圆" pitchFamily="49" charset="-122"/>
              </a:rPr>
              <a:t>结构化程序设计主要强调的是（      ） </a:t>
            </a:r>
          </a:p>
          <a:p>
            <a:pPr marL="342900" indent="-342900">
              <a:lnSpc>
                <a:spcPct val="120000"/>
              </a:lnSpc>
              <a:buSzPct val="90000"/>
              <a:defRPr/>
            </a:pPr>
            <a:r>
              <a:rPr kumimoji="1" lang="zh-CN" altLang="en-US" sz="2000" b="0" dirty="0">
                <a:solidFill>
                  <a:srgbClr val="FFFFCC"/>
                </a:solidFill>
                <a:latin typeface="幼圆" pitchFamily="49" charset="-122"/>
              </a:rPr>
              <a:t>   </a:t>
            </a:r>
            <a:r>
              <a:rPr kumimoji="1" lang="en-US" altLang="zh-CN" sz="2000" b="0" dirty="0">
                <a:solidFill>
                  <a:srgbClr val="FFFFCC"/>
                </a:solidFill>
                <a:latin typeface="幼圆" pitchFamily="49" charset="-122"/>
              </a:rPr>
              <a:t>A) </a:t>
            </a:r>
            <a:r>
              <a:rPr kumimoji="1" lang="zh-CN" altLang="en-US" sz="2000" b="0" dirty="0">
                <a:solidFill>
                  <a:srgbClr val="FFFFCC"/>
                </a:solidFill>
                <a:latin typeface="幼圆" pitchFamily="49" charset="-122"/>
              </a:rPr>
              <a:t>程序的规模		    </a:t>
            </a:r>
            <a:r>
              <a:rPr kumimoji="1" lang="en-US" altLang="zh-CN" sz="2000" b="0" dirty="0">
                <a:solidFill>
                  <a:srgbClr val="FFFFCC"/>
                </a:solidFill>
                <a:latin typeface="幼圆" pitchFamily="49" charset="-122"/>
              </a:rPr>
              <a:t>B) </a:t>
            </a:r>
            <a:r>
              <a:rPr kumimoji="1" lang="zh-CN" altLang="en-US" sz="2000" b="0" dirty="0">
                <a:solidFill>
                  <a:srgbClr val="FFFFCC"/>
                </a:solidFill>
                <a:latin typeface="幼圆" pitchFamily="49" charset="-122"/>
              </a:rPr>
              <a:t>程序的效率</a:t>
            </a:r>
          </a:p>
          <a:p>
            <a:pPr marL="342900" indent="-342900">
              <a:lnSpc>
                <a:spcPct val="120000"/>
              </a:lnSpc>
              <a:buSzPct val="90000"/>
              <a:defRPr/>
            </a:pPr>
            <a:r>
              <a:rPr kumimoji="1" lang="zh-CN" altLang="en-US" sz="2000" b="0" dirty="0">
                <a:solidFill>
                  <a:srgbClr val="FFFFCC"/>
                </a:solidFill>
                <a:latin typeface="幼圆" pitchFamily="49" charset="-122"/>
              </a:rPr>
              <a:t>   </a:t>
            </a:r>
            <a:r>
              <a:rPr kumimoji="1" lang="en-US" altLang="zh-CN" sz="2000" b="0" dirty="0">
                <a:solidFill>
                  <a:srgbClr val="FFFFCC"/>
                </a:solidFill>
                <a:latin typeface="幼圆" pitchFamily="49" charset="-122"/>
              </a:rPr>
              <a:t>C) </a:t>
            </a:r>
            <a:r>
              <a:rPr kumimoji="1" lang="zh-CN" altLang="en-US" sz="2000" b="0" dirty="0">
                <a:solidFill>
                  <a:srgbClr val="FFFFCC"/>
                </a:solidFill>
                <a:latin typeface="幼圆" pitchFamily="49" charset="-122"/>
              </a:rPr>
              <a:t>程序设计语言的先进性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程序易读性</a:t>
            </a:r>
          </a:p>
        </p:txBody>
      </p:sp>
      <p:sp>
        <p:nvSpPr>
          <p:cNvPr id="2" name="TextBox 1"/>
          <p:cNvSpPr txBox="1"/>
          <p:nvPr/>
        </p:nvSpPr>
        <p:spPr>
          <a:xfrm>
            <a:off x="304800" y="381000"/>
            <a:ext cx="2133600" cy="430887"/>
          </a:xfrm>
          <a:prstGeom prst="rect">
            <a:avLst/>
          </a:prstGeom>
          <a:noFill/>
        </p:spPr>
        <p:txBody>
          <a:bodyPr wrap="square" rtlCol="0">
            <a:spAutoFit/>
          </a:bodyPr>
          <a:lstStyle/>
          <a:p>
            <a:r>
              <a:rPr lang="zh-CN" altLang="en-US" sz="2200" dirty="0">
                <a:solidFill>
                  <a:srgbClr val="FFFFCC"/>
                </a:solidFill>
                <a:latin typeface="幼圆" pitchFamily="49" charset="-122"/>
              </a:rPr>
              <a:t>练习题</a:t>
            </a:r>
          </a:p>
        </p:txBody>
      </p:sp>
      <p:sp>
        <p:nvSpPr>
          <p:cNvPr id="6" name="TextBox 5"/>
          <p:cNvSpPr txBox="1"/>
          <p:nvPr/>
        </p:nvSpPr>
        <p:spPr>
          <a:xfrm flipH="1">
            <a:off x="4495800" y="971490"/>
            <a:ext cx="381000" cy="400110"/>
          </a:xfrm>
          <a:prstGeom prst="rect">
            <a:avLst/>
          </a:prstGeom>
          <a:noFill/>
        </p:spPr>
        <p:txBody>
          <a:bodyPr wrap="square" rtlCol="0">
            <a:spAutoFit/>
          </a:bodyPr>
          <a:lstStyle/>
          <a:p>
            <a:r>
              <a:rPr lang="en-US" altLang="zh-CN" sz="2000" dirty="0">
                <a:solidFill>
                  <a:srgbClr val="FF0000"/>
                </a:solidFill>
              </a:rPr>
              <a:t>D</a:t>
            </a:r>
            <a:endParaRPr lang="zh-CN" altLang="en-US" sz="2000" dirty="0">
              <a:solidFill>
                <a:srgbClr val="FF0000"/>
              </a:solidFill>
            </a:endParaRPr>
          </a:p>
        </p:txBody>
      </p:sp>
      <p:sp>
        <p:nvSpPr>
          <p:cNvPr id="8" name="TextBox 7"/>
          <p:cNvSpPr txBox="1"/>
          <p:nvPr/>
        </p:nvSpPr>
        <p:spPr>
          <a:xfrm flipH="1">
            <a:off x="8001000" y="3886200"/>
            <a:ext cx="381000" cy="400110"/>
          </a:xfrm>
          <a:prstGeom prst="rect">
            <a:avLst/>
          </a:prstGeom>
          <a:noFill/>
        </p:spPr>
        <p:txBody>
          <a:bodyPr wrap="square" rtlCol="0">
            <a:spAutoFit/>
          </a:bodyPr>
          <a:lstStyle/>
          <a:p>
            <a:r>
              <a:rPr lang="en-US" altLang="zh-CN" sz="2000" dirty="0">
                <a:solidFill>
                  <a:srgbClr val="FF0000"/>
                </a:solidFill>
              </a:rPr>
              <a:t>D</a:t>
            </a:r>
            <a:endParaRPr lang="zh-CN" altLang="en-US" sz="2000" dirty="0">
              <a:solidFill>
                <a:srgbClr val="FF0000"/>
              </a:solidFill>
            </a:endParaRPr>
          </a:p>
        </p:txBody>
      </p:sp>
      <p:sp>
        <p:nvSpPr>
          <p:cNvPr id="9" name="TextBox 8"/>
          <p:cNvSpPr txBox="1"/>
          <p:nvPr/>
        </p:nvSpPr>
        <p:spPr>
          <a:xfrm flipH="1">
            <a:off x="4495800" y="5010090"/>
            <a:ext cx="381000" cy="400110"/>
          </a:xfrm>
          <a:prstGeom prst="rect">
            <a:avLst/>
          </a:prstGeom>
          <a:noFill/>
        </p:spPr>
        <p:txBody>
          <a:bodyPr wrap="square" rtlCol="0">
            <a:spAutoFit/>
          </a:bodyPr>
          <a:lstStyle/>
          <a:p>
            <a:r>
              <a:rPr lang="en-US" altLang="zh-CN" sz="2000" dirty="0">
                <a:solidFill>
                  <a:srgbClr val="FF0000"/>
                </a:solidFill>
              </a:rPr>
              <a:t>D</a:t>
            </a:r>
            <a:endParaRPr lang="zh-CN" altLang="en-US" sz="2000" dirty="0">
              <a:solidFill>
                <a:srgbClr val="FF0000"/>
              </a:solidFill>
            </a:endParaRPr>
          </a:p>
        </p:txBody>
      </p:sp>
      <p:sp>
        <p:nvSpPr>
          <p:cNvPr id="10" name="TextBox 9"/>
          <p:cNvSpPr txBox="1"/>
          <p:nvPr/>
        </p:nvSpPr>
        <p:spPr>
          <a:xfrm flipH="1">
            <a:off x="5257800" y="2806700"/>
            <a:ext cx="381000" cy="400110"/>
          </a:xfrm>
          <a:prstGeom prst="rect">
            <a:avLst/>
          </a:prstGeom>
          <a:noFill/>
        </p:spPr>
        <p:txBody>
          <a:bodyPr wrap="square" rtlCol="0">
            <a:spAutoFit/>
          </a:bodyPr>
          <a:lstStyle/>
          <a:p>
            <a:r>
              <a:rPr lang="en-US" altLang="zh-CN" sz="2000" dirty="0">
                <a:solidFill>
                  <a:srgbClr val="FF0000"/>
                </a:solidFill>
              </a:rPr>
              <a:t>D</a:t>
            </a:r>
            <a:endParaRPr lang="zh-CN" altLang="en-US" sz="2000" dirty="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BE1FD44D-2350-4B4C-8E9E-FA8EC12C4682}" type="slidenum">
              <a:rPr lang="en-US" altLang="zh-CN"/>
              <a:pPr>
                <a:defRPr/>
              </a:pPr>
              <a:t>60</a:t>
            </a:fld>
            <a:endParaRPr lang="en-US" altLang="zh-CN"/>
          </a:p>
        </p:txBody>
      </p:sp>
      <p:sp>
        <p:nvSpPr>
          <p:cNvPr id="73732" name="Rectangle 4"/>
          <p:cNvSpPr>
            <a:spLocks noChangeArrowheads="1"/>
          </p:cNvSpPr>
          <p:nvPr/>
        </p:nvSpPr>
        <p:spPr bwMode="auto">
          <a:xfrm>
            <a:off x="228600" y="954088"/>
            <a:ext cx="8631238" cy="5141912"/>
          </a:xfrm>
          <a:prstGeom prst="rect">
            <a:avLst/>
          </a:prstGeom>
          <a:noFill/>
          <a:ln>
            <a:noFill/>
          </a:ln>
          <a:effectLst/>
          <a:extLst>
            <a:ext uri="{909E8E84-426E-40DD-AFC4-6F175D3DCCD1}">
              <a14:hiddenFill xmlns:a14="http://schemas.microsoft.com/office/drawing/2010/main">
                <a:solidFill>
                  <a:srgbClr val="A7CCD9"/>
                </a:solidFill>
              </a14:hiddenFill>
            </a:ext>
            <a:ext uri="{91240B29-F687-4F45-9708-019B960494DF}">
              <a14:hiddenLine xmlns:a14="http://schemas.microsoft.com/office/drawing/2010/main" w="9525">
                <a:solidFill>
                  <a:srgbClr val="54547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5</a:t>
            </a:r>
            <a:r>
              <a:rPr lang="zh-CN" altLang="en-US" sz="2000" b="0" dirty="0">
                <a:solidFill>
                  <a:srgbClr val="FFFFCC"/>
                </a:solidFill>
                <a:effectLst>
                  <a:outerShdw blurRad="38100" dist="38100" dir="2700000" algn="tl">
                    <a:srgbClr val="000000"/>
                  </a:outerShdw>
                </a:effectLst>
                <a:latin typeface="幼圆" pitchFamily="49" charset="-122"/>
              </a:rPr>
              <a:t>、以下不属于对象的基本特点的是（      ）</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分类性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多态性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继承性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封装性 </a:t>
            </a:r>
          </a:p>
          <a:p>
            <a:pPr marL="342900" indent="-342900">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6</a:t>
            </a:r>
            <a:r>
              <a:rPr lang="zh-CN" altLang="en-US" sz="2000" b="0" dirty="0">
                <a:solidFill>
                  <a:srgbClr val="FFFFCC"/>
                </a:solidFill>
                <a:effectLst>
                  <a:outerShdw blurRad="38100" dist="38100" dir="2700000" algn="tl">
                    <a:srgbClr val="000000"/>
                  </a:outerShdw>
                </a:effectLst>
                <a:latin typeface="幼圆" pitchFamily="49" charset="-122"/>
              </a:rPr>
              <a:t>、对建立良好的程序设计风格，下面描述正确的是（      ）</a:t>
            </a:r>
          </a:p>
          <a:p>
            <a:pPr marL="342900" indent="-342900">
              <a:lnSpc>
                <a:spcPct val="120000"/>
              </a:lnSpc>
              <a:defRPr/>
            </a:pPr>
            <a:r>
              <a:rPr lang="zh-CN" altLang="en-US" sz="2000" b="0" dirty="0">
                <a:solidFill>
                  <a:srgbClr val="FF3300"/>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程序应简单、清晰、可读性好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符号名的命名只要符合语法</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充分考虑程序的执行效率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程序的注释可有可无</a:t>
            </a:r>
          </a:p>
          <a:p>
            <a:pPr marL="342900" indent="-342900">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7</a:t>
            </a:r>
            <a:r>
              <a:rPr lang="zh-CN" altLang="en-US" sz="2000" b="0" dirty="0">
                <a:solidFill>
                  <a:srgbClr val="FFFFCC"/>
                </a:solidFill>
                <a:effectLst>
                  <a:outerShdw blurRad="38100" dist="38100" dir="2700000" algn="tl">
                    <a:srgbClr val="000000"/>
                  </a:outerShdw>
                </a:effectLst>
                <a:latin typeface="幼圆" pitchFamily="49" charset="-122"/>
              </a:rPr>
              <a:t>、在结构化程序设计思想提出之前，在程序设计中曾强调程序的效率，现在，与程序的效率相比，人们更重视程序的（      ）</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安全性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一致性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可理解性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合理性</a:t>
            </a:r>
          </a:p>
          <a:p>
            <a:pPr marL="342900" indent="-342900">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8</a:t>
            </a:r>
            <a:r>
              <a:rPr lang="zh-CN" altLang="en-US" sz="2000" b="0" dirty="0">
                <a:solidFill>
                  <a:srgbClr val="FFFFCC"/>
                </a:solidFill>
                <a:effectLst>
                  <a:outerShdw blurRad="38100" dist="38100" dir="2700000" algn="tl">
                    <a:srgbClr val="000000"/>
                  </a:outerShdw>
                </a:effectLst>
                <a:latin typeface="幼圆" pitchFamily="49" charset="-122"/>
              </a:rPr>
              <a:t>、程序的</a:t>
            </a:r>
            <a:r>
              <a:rPr lang="en-US" altLang="zh-CN" sz="2000" b="0" dirty="0">
                <a:solidFill>
                  <a:srgbClr val="FFFFCC"/>
                </a:solidFill>
                <a:effectLst>
                  <a:outerShdw blurRad="38100" dist="38100" dir="2700000" algn="tl">
                    <a:srgbClr val="000000"/>
                  </a:outerShdw>
                </a:effectLst>
                <a:latin typeface="幼圆" pitchFamily="49" charset="-122"/>
              </a:rPr>
              <a:t>3</a:t>
            </a:r>
            <a:r>
              <a:rPr lang="zh-CN" altLang="en-US" sz="2000" b="0" dirty="0">
                <a:solidFill>
                  <a:srgbClr val="FFFFCC"/>
                </a:solidFill>
                <a:effectLst>
                  <a:outerShdw blurRad="38100" dist="38100" dir="2700000" algn="tl">
                    <a:srgbClr val="000000"/>
                  </a:outerShdw>
                </a:effectLst>
                <a:latin typeface="幼圆" pitchFamily="49" charset="-122"/>
              </a:rPr>
              <a:t>种基本控制结构是（      ）</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过程、子过程和分程序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顺序、选择和重复</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递归、堆栈和队列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调用、返回和转移</a:t>
            </a:r>
          </a:p>
          <a:p>
            <a:pPr marL="342900" indent="-342900">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9</a:t>
            </a:r>
            <a:r>
              <a:rPr lang="zh-CN" altLang="en-US" sz="2000" b="0" dirty="0">
                <a:solidFill>
                  <a:srgbClr val="FFFFCC"/>
                </a:solidFill>
                <a:effectLst>
                  <a:outerShdw blurRad="38100" dist="38100" dir="2700000" algn="tl">
                    <a:srgbClr val="000000"/>
                  </a:outerShdw>
                </a:effectLst>
                <a:latin typeface="幼圆" pitchFamily="49" charset="-122"/>
              </a:rPr>
              <a:t>、下列叙述中，不属于结构化程序设计方法的主要原则的是（      ）</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自顶向下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由底向上</a:t>
            </a:r>
          </a:p>
          <a:p>
            <a:pPr marL="342900" indent="-342900">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模块化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限制使用</a:t>
            </a:r>
            <a:r>
              <a:rPr lang="en-US" altLang="zh-CN" sz="2000" b="0" dirty="0" err="1">
                <a:solidFill>
                  <a:srgbClr val="FFFFCC"/>
                </a:solidFill>
                <a:effectLst>
                  <a:outerShdw blurRad="38100" dist="38100" dir="2700000" algn="tl">
                    <a:srgbClr val="000000"/>
                  </a:outerShdw>
                </a:effectLst>
                <a:latin typeface="幼圆" pitchFamily="49" charset="-122"/>
              </a:rPr>
              <a:t>goto</a:t>
            </a:r>
            <a:r>
              <a:rPr lang="zh-CN" altLang="en-US" sz="2000" b="0" dirty="0">
                <a:solidFill>
                  <a:srgbClr val="FFFFCC"/>
                </a:solidFill>
                <a:effectLst>
                  <a:outerShdw blurRad="38100" dist="38100" dir="2700000" algn="tl">
                    <a:srgbClr val="000000"/>
                  </a:outerShdw>
                </a:effectLst>
                <a:latin typeface="幼圆" pitchFamily="49" charset="-122"/>
              </a:rPr>
              <a:t>语句</a:t>
            </a:r>
          </a:p>
        </p:txBody>
      </p:sp>
      <p:sp>
        <p:nvSpPr>
          <p:cNvPr id="2" name="矩形 1"/>
          <p:cNvSpPr/>
          <p:nvPr/>
        </p:nvSpPr>
        <p:spPr>
          <a:xfrm>
            <a:off x="304800" y="381000"/>
            <a:ext cx="1676400" cy="430887"/>
          </a:xfrm>
          <a:prstGeom prst="rect">
            <a:avLst/>
          </a:prstGeom>
        </p:spPr>
        <p:txBody>
          <a:bodyPr wrap="square">
            <a:spAutoFit/>
          </a:bodyPr>
          <a:lstStyle/>
          <a:p>
            <a:r>
              <a:rPr lang="zh-CN" altLang="en-US" sz="2200" dirty="0">
                <a:solidFill>
                  <a:srgbClr val="FFFFCC"/>
                </a:solidFill>
                <a:latin typeface="幼圆" pitchFamily="49" charset="-122"/>
              </a:rPr>
              <a:t>练习题</a:t>
            </a:r>
          </a:p>
        </p:txBody>
      </p:sp>
      <p:sp>
        <p:nvSpPr>
          <p:cNvPr id="6" name="TextBox 5"/>
          <p:cNvSpPr txBox="1"/>
          <p:nvPr/>
        </p:nvSpPr>
        <p:spPr>
          <a:xfrm>
            <a:off x="4724400" y="1008787"/>
            <a:ext cx="370614" cy="363736"/>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
        <p:nvSpPr>
          <p:cNvPr id="8" name="TextBox 7"/>
          <p:cNvSpPr txBox="1"/>
          <p:nvPr/>
        </p:nvSpPr>
        <p:spPr>
          <a:xfrm>
            <a:off x="6553200" y="1752600"/>
            <a:ext cx="370614" cy="363736"/>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
        <p:nvSpPr>
          <p:cNvPr id="9" name="TextBox 8"/>
          <p:cNvSpPr txBox="1"/>
          <p:nvPr/>
        </p:nvSpPr>
        <p:spPr>
          <a:xfrm>
            <a:off x="5943600" y="3203633"/>
            <a:ext cx="370614" cy="484133"/>
          </a:xfrm>
          <a:prstGeom prst="rect">
            <a:avLst/>
          </a:prstGeom>
          <a:noFill/>
        </p:spPr>
        <p:txBody>
          <a:bodyPr wrap="none" rtlCol="0">
            <a:spAutoFit/>
          </a:bodyPr>
          <a:lstStyle/>
          <a:p>
            <a:r>
              <a:rPr lang="en-US" altLang="zh-CN" sz="2000" dirty="0">
                <a:solidFill>
                  <a:srgbClr val="FF0000"/>
                </a:solidFill>
              </a:rPr>
              <a:t>C</a:t>
            </a:r>
            <a:endParaRPr lang="zh-CN" altLang="en-US" sz="2000" dirty="0">
              <a:solidFill>
                <a:srgbClr val="FF0000"/>
              </a:solidFill>
            </a:endParaRPr>
          </a:p>
        </p:txBody>
      </p:sp>
      <p:sp>
        <p:nvSpPr>
          <p:cNvPr id="10" name="TextBox 9"/>
          <p:cNvSpPr txBox="1"/>
          <p:nvPr/>
        </p:nvSpPr>
        <p:spPr>
          <a:xfrm>
            <a:off x="4096591" y="3942395"/>
            <a:ext cx="448443" cy="440121"/>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
        <p:nvSpPr>
          <p:cNvPr id="11" name="TextBox 10"/>
          <p:cNvSpPr txBox="1"/>
          <p:nvPr/>
        </p:nvSpPr>
        <p:spPr>
          <a:xfrm>
            <a:off x="7543800" y="5029200"/>
            <a:ext cx="370614" cy="400110"/>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10BE48C7-0549-4871-8F9B-1A953940AA2E}" type="slidenum">
              <a:rPr lang="en-US" altLang="zh-CN"/>
              <a:pPr>
                <a:defRPr/>
              </a:pPr>
              <a:t>61</a:t>
            </a:fld>
            <a:endParaRPr lang="en-US" altLang="zh-CN"/>
          </a:p>
        </p:txBody>
      </p:sp>
      <p:sp>
        <p:nvSpPr>
          <p:cNvPr id="74757" name="Rectangle 5"/>
          <p:cNvSpPr>
            <a:spLocks noChangeArrowheads="1"/>
          </p:cNvSpPr>
          <p:nvPr/>
        </p:nvSpPr>
        <p:spPr bwMode="auto">
          <a:xfrm>
            <a:off x="228600" y="990600"/>
            <a:ext cx="8631238" cy="4724400"/>
          </a:xfrm>
          <a:prstGeom prst="rect">
            <a:avLst/>
          </a:prstGeom>
          <a:noFill/>
          <a:ln>
            <a:noFill/>
          </a:ln>
          <a:effectLst/>
          <a:extLst>
            <a:ext uri="{909E8E84-426E-40DD-AFC4-6F175D3DCCD1}">
              <a14:hiddenFill xmlns:a14="http://schemas.microsoft.com/office/drawing/2010/main">
                <a:solidFill>
                  <a:srgbClr val="A7CCD9"/>
                </a:solidFill>
              </a14:hiddenFill>
            </a:ext>
            <a:ext uri="{91240B29-F687-4F45-9708-019B960494DF}">
              <a14:hiddenLine xmlns:a14="http://schemas.microsoft.com/office/drawing/2010/main" w="9525">
                <a:solidFill>
                  <a:srgbClr val="54547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defRPr/>
            </a:pPr>
            <a:r>
              <a:rPr lang="en-US" altLang="zh-CN" sz="2000" b="0" dirty="0">
                <a:solidFill>
                  <a:srgbClr val="FFFFCC"/>
                </a:solidFill>
                <a:effectLst>
                  <a:outerShdw blurRad="38100" dist="38100" dir="2700000" algn="tl">
                    <a:srgbClr val="000000"/>
                  </a:outerShdw>
                </a:effectLst>
                <a:latin typeface="幼圆" pitchFamily="49" charset="-122"/>
              </a:rPr>
              <a:t>10</a:t>
            </a:r>
            <a:r>
              <a:rPr lang="zh-CN" altLang="en-US" sz="2000" b="0" dirty="0">
                <a:solidFill>
                  <a:srgbClr val="FFFFCC"/>
                </a:solidFill>
                <a:effectLst>
                  <a:outerShdw blurRad="38100" dist="38100" dir="2700000" algn="tl">
                    <a:srgbClr val="000000"/>
                  </a:outerShdw>
                </a:effectLst>
                <a:latin typeface="幼圆" pitchFamily="49" charset="-122"/>
              </a:rPr>
              <a:t>、对象实现了数据和操作的结合，是指对数据和数据的操作进行（    ）</a:t>
            </a:r>
          </a:p>
          <a:p>
            <a:pPr marL="342900" indent="-342900">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结合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隐藏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封装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抽象</a:t>
            </a:r>
          </a:p>
          <a:p>
            <a:pPr marL="342900" indent="-342900">
              <a:defRPr/>
            </a:pPr>
            <a:r>
              <a:rPr lang="en-US" altLang="zh-CN" sz="2000" b="0" dirty="0">
                <a:solidFill>
                  <a:srgbClr val="FFFFCC"/>
                </a:solidFill>
                <a:effectLst>
                  <a:outerShdw blurRad="38100" dist="38100" dir="2700000" algn="tl">
                    <a:srgbClr val="000000"/>
                  </a:outerShdw>
                </a:effectLst>
                <a:latin typeface="幼圆" pitchFamily="49" charset="-122"/>
              </a:rPr>
              <a:t>11</a:t>
            </a:r>
            <a:r>
              <a:rPr lang="zh-CN" altLang="en-US" sz="2000" b="0" dirty="0">
                <a:solidFill>
                  <a:srgbClr val="FFFFCC"/>
                </a:solidFill>
                <a:effectLst>
                  <a:outerShdw blurRad="38100" dist="38100" dir="2700000" algn="tl">
                    <a:srgbClr val="000000"/>
                  </a:outerShdw>
                </a:effectLst>
                <a:latin typeface="幼圆" pitchFamily="49" charset="-122"/>
              </a:rPr>
              <a:t>、在面向对象方法中，一个对象请求另一个对象为其服务的方式是通过发 </a:t>
            </a:r>
          </a:p>
          <a:p>
            <a:pPr marL="342900" indent="-342900">
              <a:defRPr/>
            </a:pPr>
            <a:r>
              <a:rPr lang="zh-CN" altLang="en-US" sz="2000" b="0" dirty="0">
                <a:solidFill>
                  <a:srgbClr val="FFFFCC"/>
                </a:solidFill>
                <a:effectLst>
                  <a:outerShdw blurRad="38100" dist="38100" dir="2700000" algn="tl">
                    <a:srgbClr val="000000"/>
                  </a:outerShdw>
                </a:effectLst>
                <a:latin typeface="幼圆" pitchFamily="49" charset="-122"/>
              </a:rPr>
              <a:t>    送（      ）</a:t>
            </a:r>
          </a:p>
          <a:p>
            <a:pPr marL="342900" indent="-342900">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）调用语句     </a:t>
            </a: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）命令    </a:t>
            </a: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）口令    </a:t>
            </a: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）消息</a:t>
            </a:r>
          </a:p>
          <a:p>
            <a:pPr marL="342900" indent="-342900">
              <a:defRPr/>
            </a:pPr>
            <a:r>
              <a:rPr lang="en-US" altLang="zh-CN" sz="2000" b="0" dirty="0">
                <a:solidFill>
                  <a:srgbClr val="FFFFCC"/>
                </a:solidFill>
                <a:effectLst>
                  <a:outerShdw blurRad="38100" dist="38100" dir="2700000" algn="tl">
                    <a:srgbClr val="000000"/>
                  </a:outerShdw>
                </a:effectLst>
                <a:latin typeface="幼圆" pitchFamily="49" charset="-122"/>
              </a:rPr>
              <a:t>12</a:t>
            </a:r>
            <a:r>
              <a:rPr lang="zh-CN" altLang="en-US" sz="2000" b="0" dirty="0">
                <a:solidFill>
                  <a:srgbClr val="FFFFCC"/>
                </a:solidFill>
                <a:effectLst>
                  <a:outerShdw blurRad="38100" dist="38100" dir="2700000" algn="tl">
                    <a:srgbClr val="000000"/>
                  </a:outerShdw>
                </a:effectLst>
                <a:latin typeface="幼圆" pitchFamily="49" charset="-122"/>
              </a:rPr>
              <a:t>、下列对象概念描述错误的是（      ）</a:t>
            </a:r>
          </a:p>
          <a:p>
            <a:pPr marL="342900" indent="-342900">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）任何对象都必须有继承性    </a:t>
            </a: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）对象是属性和方法的封装体</a:t>
            </a:r>
          </a:p>
          <a:p>
            <a:pPr marL="342900" indent="-342900">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）对象间的通讯靠消息传递    </a:t>
            </a: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）操作是对象的动态属性</a:t>
            </a:r>
          </a:p>
        </p:txBody>
      </p:sp>
      <p:sp>
        <p:nvSpPr>
          <p:cNvPr id="2" name="矩形 1"/>
          <p:cNvSpPr/>
          <p:nvPr/>
        </p:nvSpPr>
        <p:spPr>
          <a:xfrm>
            <a:off x="281067" y="381000"/>
            <a:ext cx="3147933" cy="430887"/>
          </a:xfrm>
          <a:prstGeom prst="rect">
            <a:avLst/>
          </a:prstGeom>
        </p:spPr>
        <p:txBody>
          <a:bodyPr wrap="square">
            <a:spAutoFit/>
          </a:bodyPr>
          <a:lstStyle/>
          <a:p>
            <a:r>
              <a:rPr lang="zh-CN" altLang="en-US" sz="2200" dirty="0">
                <a:solidFill>
                  <a:srgbClr val="FFFFCC"/>
                </a:solidFill>
                <a:latin typeface="幼圆" pitchFamily="49" charset="-122"/>
              </a:rPr>
              <a:t>练习题</a:t>
            </a:r>
          </a:p>
        </p:txBody>
      </p:sp>
      <p:sp>
        <p:nvSpPr>
          <p:cNvPr id="6" name="TextBox 5"/>
          <p:cNvSpPr txBox="1"/>
          <p:nvPr/>
        </p:nvSpPr>
        <p:spPr>
          <a:xfrm>
            <a:off x="8021782" y="1047690"/>
            <a:ext cx="415636" cy="400110"/>
          </a:xfrm>
          <a:prstGeom prst="rect">
            <a:avLst/>
          </a:prstGeom>
          <a:noFill/>
        </p:spPr>
        <p:txBody>
          <a:bodyPr wrap="square" rtlCol="0">
            <a:spAutoFit/>
          </a:bodyPr>
          <a:lstStyle/>
          <a:p>
            <a:r>
              <a:rPr lang="en-US" altLang="zh-CN" sz="2000" dirty="0">
                <a:solidFill>
                  <a:srgbClr val="FF0000"/>
                </a:solidFill>
              </a:rPr>
              <a:t>C</a:t>
            </a:r>
            <a:endParaRPr lang="zh-CN" altLang="en-US" sz="2000" dirty="0">
              <a:solidFill>
                <a:srgbClr val="FF0000"/>
              </a:solidFill>
            </a:endParaRPr>
          </a:p>
        </p:txBody>
      </p:sp>
      <p:sp>
        <p:nvSpPr>
          <p:cNvPr id="8" name="TextBox 7"/>
          <p:cNvSpPr txBox="1"/>
          <p:nvPr/>
        </p:nvSpPr>
        <p:spPr>
          <a:xfrm>
            <a:off x="1563675" y="1942085"/>
            <a:ext cx="377851" cy="440121"/>
          </a:xfrm>
          <a:prstGeom prst="rect">
            <a:avLst/>
          </a:prstGeom>
          <a:noFill/>
        </p:spPr>
        <p:txBody>
          <a:bodyPr wrap="square" rtlCol="0">
            <a:spAutoFit/>
          </a:bodyPr>
          <a:lstStyle/>
          <a:p>
            <a:r>
              <a:rPr lang="en-US" altLang="zh-CN" sz="2000" dirty="0">
                <a:solidFill>
                  <a:srgbClr val="FF0000"/>
                </a:solidFill>
              </a:rPr>
              <a:t>D</a:t>
            </a:r>
            <a:endParaRPr lang="zh-CN" altLang="en-US" sz="2000" dirty="0">
              <a:solidFill>
                <a:srgbClr val="FF0000"/>
              </a:solidFill>
            </a:endParaRPr>
          </a:p>
        </p:txBody>
      </p:sp>
      <p:sp>
        <p:nvSpPr>
          <p:cNvPr id="9" name="TextBox 8"/>
          <p:cNvSpPr txBox="1"/>
          <p:nvPr/>
        </p:nvSpPr>
        <p:spPr>
          <a:xfrm>
            <a:off x="4355293" y="2551685"/>
            <a:ext cx="377851" cy="440121"/>
          </a:xfrm>
          <a:prstGeom prst="rect">
            <a:avLst/>
          </a:prstGeom>
          <a:noFill/>
        </p:spPr>
        <p:txBody>
          <a:bodyPr wrap="square" rtlCol="0">
            <a:spAutoFit/>
          </a:bodyPr>
          <a:lstStyle/>
          <a:p>
            <a:r>
              <a:rPr lang="en-US" altLang="zh-CN" sz="2000" dirty="0">
                <a:solidFill>
                  <a:srgbClr val="FF0000"/>
                </a:solidFill>
              </a:rPr>
              <a:t>A</a:t>
            </a:r>
            <a:endParaRPr lang="zh-CN" altLang="en-US" sz="2000" dirty="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6" name="Group 13"/>
          <p:cNvGrpSpPr>
            <a:grpSpLocks/>
          </p:cNvGrpSpPr>
          <p:nvPr/>
        </p:nvGrpSpPr>
        <p:grpSpPr bwMode="auto">
          <a:xfrm>
            <a:off x="1222375" y="2484438"/>
            <a:ext cx="6699250" cy="1887537"/>
            <a:chOff x="770" y="1874"/>
            <a:chExt cx="4220" cy="1189"/>
          </a:xfrm>
        </p:grpSpPr>
        <p:sp>
          <p:nvSpPr>
            <p:cNvPr id="57347" name="Text Box 10"/>
            <p:cNvSpPr txBox="1">
              <a:spLocks noChangeArrowheads="1"/>
            </p:cNvSpPr>
            <p:nvPr/>
          </p:nvSpPr>
          <p:spPr bwMode="auto">
            <a:xfrm>
              <a:off x="770" y="1874"/>
              <a:ext cx="4220" cy="576"/>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5400">
                  <a:solidFill>
                    <a:srgbClr val="FFFFFF"/>
                  </a:solidFill>
                  <a:latin typeface="汉仪综艺体简" pitchFamily="49" charset="-122"/>
                  <a:ea typeface="汉仪综艺体简" pitchFamily="49" charset="-122"/>
                </a:rPr>
                <a:t>第三章 软件工程基础</a:t>
              </a:r>
            </a:p>
          </p:txBody>
        </p:sp>
        <p:sp>
          <p:nvSpPr>
            <p:cNvPr id="57348" name="Rectangle 12"/>
            <p:cNvSpPr>
              <a:spLocks noChangeArrowheads="1"/>
            </p:cNvSpPr>
            <p:nvPr/>
          </p:nvSpPr>
          <p:spPr bwMode="auto">
            <a:xfrm>
              <a:off x="1142" y="2736"/>
              <a:ext cx="3476" cy="327"/>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0">
                  <a:solidFill>
                    <a:srgbClr val="FFFFFF"/>
                  </a:solidFill>
                  <a:latin typeface="幼圆" pitchFamily="49" charset="-122"/>
                  <a:cs typeface="Times New Roman" pitchFamily="18" charset="0"/>
                </a:rPr>
                <a:t>软件（</a:t>
              </a:r>
              <a:r>
                <a:rPr lang="en-US" altLang="zh-CN" sz="2800" b="0">
                  <a:solidFill>
                    <a:srgbClr val="FFFFFF"/>
                  </a:solidFill>
                  <a:latin typeface="幼圆" pitchFamily="49" charset="-122"/>
                  <a:cs typeface="Times New Roman" pitchFamily="18" charset="0"/>
                </a:rPr>
                <a:t>Software</a:t>
              </a:r>
              <a:r>
                <a:rPr lang="zh-CN" altLang="en-US" sz="2800" b="0">
                  <a:solidFill>
                    <a:srgbClr val="FFFFFF"/>
                  </a:solidFill>
                  <a:latin typeface="幼圆" pitchFamily="49" charset="-122"/>
                  <a:cs typeface="Times New Roman" pitchFamily="18" charset="0"/>
                </a:rPr>
                <a:t>）</a:t>
              </a:r>
              <a:r>
                <a:rPr lang="en-US" altLang="zh-CN" sz="2800" b="0">
                  <a:solidFill>
                    <a:srgbClr val="FFFFFF"/>
                  </a:solidFill>
                  <a:latin typeface="幼圆" pitchFamily="49" charset="-122"/>
                  <a:cs typeface="Times New Roman" pitchFamily="18" charset="0"/>
                </a:rPr>
                <a:t>= </a:t>
              </a:r>
              <a:r>
                <a:rPr lang="zh-CN" altLang="en-US" sz="2800" b="0">
                  <a:solidFill>
                    <a:srgbClr val="FFFFFF"/>
                  </a:solidFill>
                  <a:latin typeface="幼圆" pitchFamily="49" charset="-122"/>
                  <a:cs typeface="Times New Roman" pitchFamily="18" charset="0"/>
                </a:rPr>
                <a:t>程序 </a:t>
              </a:r>
              <a:r>
                <a:rPr lang="en-US" altLang="zh-CN" sz="2800" b="0">
                  <a:solidFill>
                    <a:srgbClr val="FFFFFF"/>
                  </a:solidFill>
                  <a:latin typeface="幼圆" pitchFamily="49" charset="-122"/>
                  <a:cs typeface="Times New Roman" pitchFamily="18" charset="0"/>
                </a:rPr>
                <a:t>+ </a:t>
              </a:r>
              <a:r>
                <a:rPr lang="zh-CN" altLang="en-US" sz="2800" b="0">
                  <a:solidFill>
                    <a:srgbClr val="FFFFFF"/>
                  </a:solidFill>
                  <a:latin typeface="幼圆" pitchFamily="49" charset="-122"/>
                  <a:cs typeface="Times New Roman" pitchFamily="18" charset="0"/>
                </a:rPr>
                <a:t>文档 </a:t>
              </a:r>
            </a:p>
          </p:txBody>
        </p:sp>
      </p:grpSp>
    </p:spTree>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2" name="页脚占位符 2"/>
          <p:cNvSpPr>
            <a:spLocks noGrp="1"/>
          </p:cNvSpPr>
          <p:nvPr>
            <p:ph type="ftr" sz="quarter" idx="11"/>
          </p:nvPr>
        </p:nvSpPr>
        <p:spPr/>
        <p:txBody>
          <a:bodyPr/>
          <a:lstStyle/>
          <a:p>
            <a:pPr>
              <a:defRPr/>
            </a:pPr>
            <a:r>
              <a:rPr lang="en-US" altLang="zh-CN"/>
              <a:t>二级公共基础知识</a:t>
            </a:r>
          </a:p>
        </p:txBody>
      </p:sp>
      <p:sp>
        <p:nvSpPr>
          <p:cNvPr id="13" name="灯片编号占位符 3"/>
          <p:cNvSpPr>
            <a:spLocks noGrp="1"/>
          </p:cNvSpPr>
          <p:nvPr>
            <p:ph type="sldNum" sz="quarter" idx="12"/>
          </p:nvPr>
        </p:nvSpPr>
        <p:spPr/>
        <p:txBody>
          <a:bodyPr/>
          <a:lstStyle/>
          <a:p>
            <a:pPr>
              <a:defRPr/>
            </a:pPr>
            <a:fld id="{9CC5DED8-3D20-4E8B-872A-FEF7C92DFC9E}" type="slidenum">
              <a:rPr lang="en-US" altLang="zh-CN"/>
              <a:pPr>
                <a:defRPr/>
              </a:pPr>
              <a:t>63</a:t>
            </a:fld>
            <a:endParaRPr lang="en-US" altLang="zh-CN"/>
          </a:p>
        </p:txBody>
      </p:sp>
      <p:sp>
        <p:nvSpPr>
          <p:cNvPr id="58373" name="Text Box 4"/>
          <p:cNvSpPr txBox="1">
            <a:spLocks noChangeArrowheads="1"/>
          </p:cNvSpPr>
          <p:nvPr/>
        </p:nvSpPr>
        <p:spPr bwMode="auto">
          <a:xfrm>
            <a:off x="295275" y="357188"/>
            <a:ext cx="438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a:solidFill>
                  <a:srgbClr val="FFFF66"/>
                </a:solidFill>
              </a:rPr>
              <a:t>本章知识要点</a:t>
            </a:r>
          </a:p>
        </p:txBody>
      </p:sp>
      <p:sp>
        <p:nvSpPr>
          <p:cNvPr id="58374" name="Rectangle 5"/>
          <p:cNvSpPr>
            <a:spLocks noChangeArrowheads="1"/>
          </p:cNvSpPr>
          <p:nvPr/>
        </p:nvSpPr>
        <p:spPr bwMode="auto">
          <a:xfrm>
            <a:off x="838200" y="1219200"/>
            <a:ext cx="2590800" cy="457200"/>
          </a:xfrm>
          <a:prstGeom prst="rect">
            <a:avLst/>
          </a:prstGeom>
          <a:solidFill>
            <a:srgbClr val="CC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a:ea typeface="黑体" pitchFamily="2" charset="-122"/>
              </a:rPr>
              <a:t>软件危机</a:t>
            </a:r>
          </a:p>
        </p:txBody>
      </p:sp>
      <p:sp>
        <p:nvSpPr>
          <p:cNvPr id="58375" name="Rectangle 8"/>
          <p:cNvSpPr>
            <a:spLocks noChangeArrowheads="1"/>
          </p:cNvSpPr>
          <p:nvPr/>
        </p:nvSpPr>
        <p:spPr bwMode="auto">
          <a:xfrm>
            <a:off x="838200" y="2424113"/>
            <a:ext cx="2590800" cy="457200"/>
          </a:xfrm>
          <a:prstGeom prst="rect">
            <a:avLst/>
          </a:prstGeom>
          <a:solidFill>
            <a:srgbClr val="CC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a:ea typeface="黑体" pitchFamily="2" charset="-122"/>
              </a:rPr>
              <a:t>软件生命周期</a:t>
            </a:r>
          </a:p>
        </p:txBody>
      </p:sp>
      <p:sp>
        <p:nvSpPr>
          <p:cNvPr id="58376" name="Rectangle 9"/>
          <p:cNvSpPr>
            <a:spLocks noChangeArrowheads="1"/>
          </p:cNvSpPr>
          <p:nvPr/>
        </p:nvSpPr>
        <p:spPr bwMode="auto">
          <a:xfrm>
            <a:off x="1828800" y="3124200"/>
            <a:ext cx="2057400" cy="4286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需求分析</a:t>
            </a:r>
          </a:p>
        </p:txBody>
      </p:sp>
      <p:sp>
        <p:nvSpPr>
          <p:cNvPr id="58377" name="Rectangle 10"/>
          <p:cNvSpPr>
            <a:spLocks noChangeArrowheads="1"/>
          </p:cNvSpPr>
          <p:nvPr/>
        </p:nvSpPr>
        <p:spPr bwMode="auto">
          <a:xfrm>
            <a:off x="1828800" y="3665538"/>
            <a:ext cx="2057400" cy="4286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概要设计</a:t>
            </a:r>
          </a:p>
        </p:txBody>
      </p:sp>
      <p:sp>
        <p:nvSpPr>
          <p:cNvPr id="58378" name="Rectangle 11"/>
          <p:cNvSpPr>
            <a:spLocks noChangeArrowheads="1"/>
          </p:cNvSpPr>
          <p:nvPr/>
        </p:nvSpPr>
        <p:spPr bwMode="auto">
          <a:xfrm>
            <a:off x="1828800" y="4206875"/>
            <a:ext cx="2057400" cy="4286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ea typeface="黑体" pitchFamily="2" charset="-122"/>
              </a:rPr>
              <a:t>详细设计</a:t>
            </a:r>
          </a:p>
        </p:txBody>
      </p:sp>
      <p:sp>
        <p:nvSpPr>
          <p:cNvPr id="58379" name="Rectangle 12"/>
          <p:cNvSpPr>
            <a:spLocks noChangeArrowheads="1"/>
          </p:cNvSpPr>
          <p:nvPr/>
        </p:nvSpPr>
        <p:spPr bwMode="auto">
          <a:xfrm>
            <a:off x="1828800" y="4748213"/>
            <a:ext cx="2057400" cy="395287"/>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ea typeface="黑体" pitchFamily="2" charset="-122"/>
              </a:rPr>
              <a:t>测试</a:t>
            </a:r>
          </a:p>
        </p:txBody>
      </p:sp>
      <p:sp>
        <p:nvSpPr>
          <p:cNvPr id="58380" name="Rectangle 13"/>
          <p:cNvSpPr>
            <a:spLocks noChangeArrowheads="1"/>
          </p:cNvSpPr>
          <p:nvPr/>
        </p:nvSpPr>
        <p:spPr bwMode="auto">
          <a:xfrm>
            <a:off x="1828800" y="5257800"/>
            <a:ext cx="2057400" cy="39528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ea typeface="黑体" pitchFamily="2" charset="-122"/>
              </a:rPr>
              <a:t>调试</a:t>
            </a:r>
          </a:p>
        </p:txBody>
      </p:sp>
      <p:sp>
        <p:nvSpPr>
          <p:cNvPr id="58381" name="Rectangle 14"/>
          <p:cNvSpPr>
            <a:spLocks noChangeArrowheads="1"/>
          </p:cNvSpPr>
          <p:nvPr/>
        </p:nvSpPr>
        <p:spPr bwMode="auto">
          <a:xfrm>
            <a:off x="838200" y="1820863"/>
            <a:ext cx="2590800" cy="457200"/>
          </a:xfrm>
          <a:prstGeom prst="rect">
            <a:avLst/>
          </a:prstGeom>
          <a:solidFill>
            <a:srgbClr val="CC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a:ea typeface="黑体" pitchFamily="2" charset="-122"/>
              </a:rPr>
              <a:t>软件工程</a:t>
            </a:r>
          </a:p>
        </p:txBody>
      </p:sp>
    </p:spTree>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2FB001E3-9DB3-4D93-AE58-A5E153520796}" type="slidenum">
              <a:rPr lang="en-US" altLang="zh-CN"/>
              <a:pPr>
                <a:defRPr/>
              </a:pPr>
              <a:t>64</a:t>
            </a:fld>
            <a:endParaRPr lang="en-US" altLang="zh-CN"/>
          </a:p>
        </p:txBody>
      </p:sp>
      <p:sp>
        <p:nvSpPr>
          <p:cNvPr id="59397" name="Rectangle 4"/>
          <p:cNvSpPr>
            <a:spLocks noChangeArrowheads="1"/>
          </p:cNvSpPr>
          <p:nvPr/>
        </p:nvSpPr>
        <p:spPr bwMode="auto">
          <a:xfrm>
            <a:off x="304800" y="381000"/>
            <a:ext cx="2667000" cy="503238"/>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sz="2200">
                <a:solidFill>
                  <a:srgbClr val="FFFF00"/>
                </a:solidFill>
              </a:rPr>
              <a:t>一、软件危机</a:t>
            </a:r>
          </a:p>
        </p:txBody>
      </p:sp>
      <p:sp>
        <p:nvSpPr>
          <p:cNvPr id="59398" name="Text Box 5"/>
          <p:cNvSpPr txBox="1">
            <a:spLocks noChangeArrowheads="1"/>
          </p:cNvSpPr>
          <p:nvPr/>
        </p:nvSpPr>
        <p:spPr bwMode="auto">
          <a:xfrm>
            <a:off x="533400" y="1219200"/>
            <a:ext cx="8077200"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000" b="0">
                <a:solidFill>
                  <a:schemeClr val="bg1"/>
                </a:solidFill>
                <a:latin typeface="幼圆" pitchFamily="49" charset="-122"/>
              </a:rPr>
              <a:t>软件危机主要表现在：</a:t>
            </a:r>
          </a:p>
          <a:p>
            <a:pPr eaLnBrk="1" hangingPunct="1">
              <a:spcBef>
                <a:spcPct val="50000"/>
              </a:spcBef>
            </a:pPr>
            <a:r>
              <a:rPr lang="zh-CN" altLang="en-US" sz="2000" b="0">
                <a:solidFill>
                  <a:schemeClr val="bg1"/>
                </a:solidFill>
                <a:latin typeface="幼圆" pitchFamily="49" charset="-122"/>
              </a:rPr>
              <a:t>（</a:t>
            </a:r>
            <a:r>
              <a:rPr lang="en-US" altLang="zh-CN" sz="2000" b="0">
                <a:solidFill>
                  <a:schemeClr val="bg1"/>
                </a:solidFill>
                <a:latin typeface="幼圆" pitchFamily="49" charset="-122"/>
              </a:rPr>
              <a:t>1</a:t>
            </a:r>
            <a:r>
              <a:rPr lang="zh-CN" altLang="en-US" sz="2000" b="0">
                <a:solidFill>
                  <a:schemeClr val="bg1"/>
                </a:solidFill>
                <a:latin typeface="幼圆" pitchFamily="49" charset="-122"/>
              </a:rPr>
              <a:t>）软件需求的增长得不到满足。</a:t>
            </a:r>
          </a:p>
          <a:p>
            <a:pPr eaLnBrk="1" hangingPunct="1">
              <a:spcBef>
                <a:spcPct val="50000"/>
              </a:spcBef>
            </a:pPr>
            <a:r>
              <a:rPr lang="zh-CN" altLang="en-US" sz="2000" b="0">
                <a:solidFill>
                  <a:schemeClr val="bg1"/>
                </a:solidFill>
                <a:latin typeface="幼圆" pitchFamily="49" charset="-122"/>
              </a:rPr>
              <a:t>（</a:t>
            </a:r>
            <a:r>
              <a:rPr lang="en-US" altLang="zh-CN" sz="2000" b="0">
                <a:solidFill>
                  <a:schemeClr val="bg1"/>
                </a:solidFill>
                <a:latin typeface="幼圆" pitchFamily="49" charset="-122"/>
              </a:rPr>
              <a:t>2</a:t>
            </a:r>
            <a:r>
              <a:rPr lang="zh-CN" altLang="en-US" sz="2000" b="0">
                <a:solidFill>
                  <a:schemeClr val="bg1"/>
                </a:solidFill>
                <a:latin typeface="幼圆" pitchFamily="49" charset="-122"/>
              </a:rPr>
              <a:t>）软件开发成本和进度无法控制。</a:t>
            </a:r>
          </a:p>
          <a:p>
            <a:pPr eaLnBrk="1" hangingPunct="1">
              <a:spcBef>
                <a:spcPct val="50000"/>
              </a:spcBef>
            </a:pPr>
            <a:r>
              <a:rPr lang="zh-CN" altLang="en-US" sz="2000" b="0">
                <a:solidFill>
                  <a:schemeClr val="bg1"/>
                </a:solidFill>
                <a:latin typeface="幼圆" pitchFamily="49" charset="-122"/>
              </a:rPr>
              <a:t>（</a:t>
            </a:r>
            <a:r>
              <a:rPr lang="en-US" altLang="zh-CN" sz="2000" b="0">
                <a:solidFill>
                  <a:schemeClr val="bg1"/>
                </a:solidFill>
                <a:latin typeface="幼圆" pitchFamily="49" charset="-122"/>
              </a:rPr>
              <a:t>3</a:t>
            </a:r>
            <a:r>
              <a:rPr lang="zh-CN" altLang="en-US" sz="2000" b="0">
                <a:solidFill>
                  <a:schemeClr val="bg1"/>
                </a:solidFill>
                <a:latin typeface="幼圆" pitchFamily="49" charset="-122"/>
              </a:rPr>
              <a:t>）软件质量难以保证。</a:t>
            </a:r>
          </a:p>
          <a:p>
            <a:pPr eaLnBrk="1" hangingPunct="1">
              <a:spcBef>
                <a:spcPct val="50000"/>
              </a:spcBef>
            </a:pPr>
            <a:r>
              <a:rPr lang="zh-CN" altLang="en-US" sz="2000" b="0">
                <a:solidFill>
                  <a:schemeClr val="bg1"/>
                </a:solidFill>
                <a:latin typeface="幼圆" pitchFamily="49" charset="-122"/>
              </a:rPr>
              <a:t>（</a:t>
            </a:r>
            <a:r>
              <a:rPr lang="en-US" altLang="zh-CN" sz="2000" b="0">
                <a:solidFill>
                  <a:schemeClr val="bg1"/>
                </a:solidFill>
                <a:latin typeface="幼圆" pitchFamily="49" charset="-122"/>
              </a:rPr>
              <a:t>4</a:t>
            </a:r>
            <a:r>
              <a:rPr lang="zh-CN" altLang="en-US" sz="2000" b="0">
                <a:solidFill>
                  <a:schemeClr val="bg1"/>
                </a:solidFill>
                <a:latin typeface="幼圆" pitchFamily="49" charset="-122"/>
              </a:rPr>
              <a:t>）软件不可维护或可维护度非常低。</a:t>
            </a:r>
          </a:p>
          <a:p>
            <a:pPr eaLnBrk="1" hangingPunct="1">
              <a:spcBef>
                <a:spcPct val="50000"/>
              </a:spcBef>
            </a:pPr>
            <a:r>
              <a:rPr lang="zh-CN" altLang="en-US" sz="2000" b="0">
                <a:solidFill>
                  <a:schemeClr val="bg1"/>
                </a:solidFill>
                <a:latin typeface="幼圆" pitchFamily="49" charset="-122"/>
              </a:rPr>
              <a:t>（</a:t>
            </a:r>
            <a:r>
              <a:rPr lang="en-US" altLang="zh-CN" sz="2000" b="0">
                <a:solidFill>
                  <a:schemeClr val="bg1"/>
                </a:solidFill>
                <a:latin typeface="幼圆" pitchFamily="49" charset="-122"/>
              </a:rPr>
              <a:t>5</a:t>
            </a:r>
            <a:r>
              <a:rPr lang="zh-CN" altLang="en-US" sz="2000" b="0">
                <a:solidFill>
                  <a:schemeClr val="bg1"/>
                </a:solidFill>
                <a:latin typeface="幼圆" pitchFamily="49" charset="-122"/>
              </a:rPr>
              <a:t>）软件的成本不断提高。</a:t>
            </a:r>
          </a:p>
          <a:p>
            <a:pPr eaLnBrk="1" hangingPunct="1">
              <a:spcBef>
                <a:spcPct val="50000"/>
              </a:spcBef>
            </a:pPr>
            <a:r>
              <a:rPr lang="zh-CN" altLang="en-US" sz="2000" b="0">
                <a:solidFill>
                  <a:schemeClr val="bg1"/>
                </a:solidFill>
                <a:latin typeface="幼圆" pitchFamily="49" charset="-122"/>
              </a:rPr>
              <a:t>（</a:t>
            </a:r>
            <a:r>
              <a:rPr lang="en-US" altLang="zh-CN" sz="2000" b="0">
                <a:solidFill>
                  <a:schemeClr val="bg1"/>
                </a:solidFill>
                <a:latin typeface="幼圆" pitchFamily="49" charset="-122"/>
              </a:rPr>
              <a:t>6</a:t>
            </a:r>
            <a:r>
              <a:rPr lang="zh-CN" altLang="en-US" sz="2000" b="0">
                <a:solidFill>
                  <a:schemeClr val="bg1"/>
                </a:solidFill>
                <a:latin typeface="幼圆" pitchFamily="49" charset="-122"/>
              </a:rPr>
              <a:t>）软件开发生产率的提高赶不上硬件的发展和应用需求的增长。</a:t>
            </a:r>
          </a:p>
        </p:txBody>
      </p:sp>
      <p:sp>
        <p:nvSpPr>
          <p:cNvPr id="59399" name="Text Box 6"/>
          <p:cNvSpPr txBox="1">
            <a:spLocks noChangeArrowheads="1"/>
          </p:cNvSpPr>
          <p:nvPr/>
        </p:nvSpPr>
        <p:spPr bwMode="auto">
          <a:xfrm>
            <a:off x="1104900" y="5029200"/>
            <a:ext cx="6934200" cy="406400"/>
          </a:xfrm>
          <a:prstGeom prst="rect">
            <a:avLst/>
          </a:prstGeom>
          <a:solidFill>
            <a:schemeClr val="accent2">
              <a:alpha val="39999"/>
            </a:schemeClr>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algn="dist" eaLnBrk="1" hangingPunct="1">
              <a:spcBef>
                <a:spcPct val="50000"/>
              </a:spcBef>
            </a:pPr>
            <a:r>
              <a:rPr lang="zh-CN" altLang="en-US" sz="2000" b="0">
                <a:solidFill>
                  <a:srgbClr val="FFFFCC"/>
                </a:solidFill>
              </a:rPr>
              <a:t>总之，可以将软件危机归结为成本、质量、生产率问题</a:t>
            </a:r>
          </a:p>
        </p:txBody>
      </p:sp>
    </p:spTree>
  </p:cSld>
  <p:clrMapOvr>
    <a:masterClrMapping/>
  </p:clrMapOvr>
  <p:transitio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8" name="页脚占位符 2"/>
          <p:cNvSpPr>
            <a:spLocks noGrp="1"/>
          </p:cNvSpPr>
          <p:nvPr>
            <p:ph type="ftr" sz="quarter" idx="11"/>
          </p:nvPr>
        </p:nvSpPr>
        <p:spPr/>
        <p:txBody>
          <a:bodyPr/>
          <a:lstStyle/>
          <a:p>
            <a:pPr>
              <a:defRPr/>
            </a:pPr>
            <a:r>
              <a:rPr lang="en-US" altLang="zh-CN"/>
              <a:t>二级公共基础知识</a:t>
            </a:r>
          </a:p>
        </p:txBody>
      </p:sp>
      <p:sp>
        <p:nvSpPr>
          <p:cNvPr id="9" name="灯片编号占位符 3"/>
          <p:cNvSpPr>
            <a:spLocks noGrp="1"/>
          </p:cNvSpPr>
          <p:nvPr>
            <p:ph type="sldNum" sz="quarter" idx="12"/>
          </p:nvPr>
        </p:nvSpPr>
        <p:spPr/>
        <p:txBody>
          <a:bodyPr/>
          <a:lstStyle/>
          <a:p>
            <a:pPr>
              <a:defRPr/>
            </a:pPr>
            <a:fld id="{9F87E640-C421-4B1E-A702-9F7B1DEA1CED}" type="slidenum">
              <a:rPr lang="en-US" altLang="zh-CN"/>
              <a:pPr>
                <a:defRPr/>
              </a:pPr>
              <a:t>65</a:t>
            </a:fld>
            <a:endParaRPr lang="en-US" altLang="zh-CN"/>
          </a:p>
        </p:txBody>
      </p:sp>
      <p:sp>
        <p:nvSpPr>
          <p:cNvPr id="60421" name="Rectangle 4"/>
          <p:cNvSpPr>
            <a:spLocks noChangeArrowheads="1"/>
          </p:cNvSpPr>
          <p:nvPr/>
        </p:nvSpPr>
        <p:spPr bwMode="auto">
          <a:xfrm>
            <a:off x="304800" y="381000"/>
            <a:ext cx="2667000" cy="503238"/>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sz="2200">
                <a:solidFill>
                  <a:srgbClr val="FFFF00"/>
                </a:solidFill>
              </a:rPr>
              <a:t>二、软件工程</a:t>
            </a:r>
          </a:p>
        </p:txBody>
      </p:sp>
      <p:sp>
        <p:nvSpPr>
          <p:cNvPr id="60422" name="Text Box 5"/>
          <p:cNvSpPr txBox="1">
            <a:spLocks noChangeArrowheads="1"/>
          </p:cNvSpPr>
          <p:nvPr/>
        </p:nvSpPr>
        <p:spPr bwMode="auto">
          <a:xfrm>
            <a:off x="533400" y="1219200"/>
            <a:ext cx="8077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000" b="0">
                <a:solidFill>
                  <a:schemeClr val="bg1"/>
                </a:solidFill>
                <a:latin typeface="幼圆" pitchFamily="49" charset="-122"/>
              </a:rPr>
              <a:t>    </a:t>
            </a:r>
            <a:r>
              <a:rPr lang="zh-CN" altLang="en-US" sz="2000" b="0">
                <a:solidFill>
                  <a:srgbClr val="FF3300"/>
                </a:solidFill>
                <a:latin typeface="幼圆" pitchFamily="49" charset="-122"/>
              </a:rPr>
              <a:t>软件工程是为了摆脱软件危机而诞生的，主要思想是在软件开发过程中应用工程化原则。</a:t>
            </a:r>
          </a:p>
        </p:txBody>
      </p:sp>
      <p:sp>
        <p:nvSpPr>
          <p:cNvPr id="60423" name="Text Box 6"/>
          <p:cNvSpPr txBox="1">
            <a:spLocks noChangeArrowheads="1"/>
          </p:cNvSpPr>
          <p:nvPr/>
        </p:nvSpPr>
        <p:spPr bwMode="auto">
          <a:xfrm>
            <a:off x="533400" y="2438400"/>
            <a:ext cx="807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000" b="0">
                <a:solidFill>
                  <a:schemeClr val="bg1"/>
                </a:solidFill>
                <a:latin typeface="幼圆" pitchFamily="49" charset="-122"/>
              </a:rPr>
              <a:t>    </a:t>
            </a:r>
            <a:r>
              <a:rPr lang="zh-CN" altLang="en-US" sz="2000" b="0">
                <a:solidFill>
                  <a:schemeClr val="bg1"/>
                </a:solidFill>
                <a:latin typeface="幼圆" pitchFamily="49" charset="-122"/>
              </a:rPr>
              <a:t>软件工程的三要素：</a:t>
            </a:r>
            <a:r>
              <a:rPr lang="zh-CN" altLang="en-US" sz="2000" b="0">
                <a:solidFill>
                  <a:srgbClr val="FF3300"/>
                </a:solidFill>
                <a:latin typeface="幼圆" pitchFamily="49" charset="-122"/>
              </a:rPr>
              <a:t>方法、工具、工程。</a:t>
            </a:r>
          </a:p>
        </p:txBody>
      </p:sp>
      <p:sp>
        <p:nvSpPr>
          <p:cNvPr id="60424" name="Text Box 7"/>
          <p:cNvSpPr txBox="1">
            <a:spLocks noChangeArrowheads="1"/>
          </p:cNvSpPr>
          <p:nvPr/>
        </p:nvSpPr>
        <p:spPr bwMode="auto">
          <a:xfrm>
            <a:off x="533400" y="3200400"/>
            <a:ext cx="807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000" b="0">
                <a:solidFill>
                  <a:schemeClr val="bg1"/>
                </a:solidFill>
                <a:latin typeface="幼圆" pitchFamily="49" charset="-122"/>
              </a:rPr>
              <a:t>    </a:t>
            </a:r>
            <a:r>
              <a:rPr lang="zh-CN" altLang="en-US" sz="2000" b="0">
                <a:solidFill>
                  <a:schemeClr val="bg1"/>
                </a:solidFill>
                <a:latin typeface="幼圆" pitchFamily="49" charset="-122"/>
              </a:rPr>
              <a:t>软件工程的主要内容</a:t>
            </a:r>
            <a:r>
              <a:rPr lang="zh-CN" altLang="en-US" sz="2000" b="0">
                <a:solidFill>
                  <a:srgbClr val="FF3300"/>
                </a:solidFill>
                <a:latin typeface="幼圆" pitchFamily="49" charset="-122"/>
              </a:rPr>
              <a:t>：软件开发技术、软件工程管理。</a:t>
            </a:r>
          </a:p>
        </p:txBody>
      </p:sp>
      <p:sp>
        <p:nvSpPr>
          <p:cNvPr id="60425" name="Text Box 8"/>
          <p:cNvSpPr txBox="1">
            <a:spLocks noChangeArrowheads="1"/>
          </p:cNvSpPr>
          <p:nvPr/>
        </p:nvSpPr>
        <p:spPr bwMode="auto">
          <a:xfrm>
            <a:off x="533400" y="4114800"/>
            <a:ext cx="80772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en-US" altLang="zh-CN" sz="2000" b="0">
                <a:solidFill>
                  <a:schemeClr val="bg1"/>
                </a:solidFill>
                <a:latin typeface="幼圆" pitchFamily="49" charset="-122"/>
              </a:rPr>
              <a:t>    </a:t>
            </a:r>
            <a:r>
              <a:rPr lang="zh-CN" altLang="en-US" sz="2000" b="0">
                <a:solidFill>
                  <a:schemeClr val="bg1"/>
                </a:solidFill>
                <a:latin typeface="幼圆" pitchFamily="49" charset="-122"/>
              </a:rPr>
              <a:t>软件工程的原则：</a:t>
            </a:r>
          </a:p>
          <a:p>
            <a:pPr eaLnBrk="1" hangingPunct="1">
              <a:lnSpc>
                <a:spcPct val="120000"/>
              </a:lnSpc>
            </a:pPr>
            <a:r>
              <a:rPr lang="zh-CN" altLang="en-US" sz="2000" b="0">
                <a:solidFill>
                  <a:schemeClr val="bg1"/>
                </a:solidFill>
                <a:latin typeface="幼圆" pitchFamily="49" charset="-122"/>
              </a:rPr>
              <a:t>   （</a:t>
            </a:r>
            <a:r>
              <a:rPr lang="en-US" altLang="zh-CN" sz="2000" b="0">
                <a:solidFill>
                  <a:schemeClr val="bg1"/>
                </a:solidFill>
                <a:latin typeface="幼圆" pitchFamily="49" charset="-122"/>
              </a:rPr>
              <a:t>1</a:t>
            </a:r>
            <a:r>
              <a:rPr lang="zh-CN" altLang="en-US" sz="2000" b="0">
                <a:solidFill>
                  <a:schemeClr val="bg1"/>
                </a:solidFill>
                <a:latin typeface="幼圆" pitchFamily="49" charset="-122"/>
              </a:rPr>
              <a:t>）抽象。     （</a:t>
            </a:r>
            <a:r>
              <a:rPr lang="en-US" altLang="zh-CN" sz="2000" b="0">
                <a:solidFill>
                  <a:schemeClr val="bg1"/>
                </a:solidFill>
                <a:latin typeface="幼圆" pitchFamily="49" charset="-122"/>
              </a:rPr>
              <a:t>2</a:t>
            </a:r>
            <a:r>
              <a:rPr lang="zh-CN" altLang="en-US" sz="2000" b="0">
                <a:solidFill>
                  <a:schemeClr val="bg1"/>
                </a:solidFill>
                <a:latin typeface="幼圆" pitchFamily="49" charset="-122"/>
              </a:rPr>
              <a:t>）信息隐蔽。      （</a:t>
            </a:r>
            <a:r>
              <a:rPr lang="en-US" altLang="zh-CN" sz="2000" b="0">
                <a:solidFill>
                  <a:schemeClr val="bg1"/>
                </a:solidFill>
                <a:latin typeface="幼圆" pitchFamily="49" charset="-122"/>
              </a:rPr>
              <a:t>3</a:t>
            </a:r>
            <a:r>
              <a:rPr lang="zh-CN" altLang="en-US" sz="2000" b="0">
                <a:solidFill>
                  <a:schemeClr val="bg1"/>
                </a:solidFill>
                <a:latin typeface="幼圆" pitchFamily="49" charset="-122"/>
              </a:rPr>
              <a:t>）模块化。</a:t>
            </a:r>
          </a:p>
          <a:p>
            <a:pPr eaLnBrk="1" hangingPunct="1">
              <a:lnSpc>
                <a:spcPct val="120000"/>
              </a:lnSpc>
            </a:pPr>
            <a:r>
              <a:rPr lang="zh-CN" altLang="en-US" sz="2000" b="0">
                <a:solidFill>
                  <a:schemeClr val="bg1"/>
                </a:solidFill>
                <a:latin typeface="幼圆" pitchFamily="49" charset="-122"/>
              </a:rPr>
              <a:t>   （</a:t>
            </a:r>
            <a:r>
              <a:rPr lang="en-US" altLang="zh-CN" sz="2000" b="0">
                <a:solidFill>
                  <a:schemeClr val="bg1"/>
                </a:solidFill>
                <a:latin typeface="幼圆" pitchFamily="49" charset="-122"/>
              </a:rPr>
              <a:t>4</a:t>
            </a:r>
            <a:r>
              <a:rPr lang="zh-CN" altLang="en-US" sz="2000" b="0">
                <a:solidFill>
                  <a:schemeClr val="bg1"/>
                </a:solidFill>
                <a:latin typeface="幼圆" pitchFamily="49" charset="-122"/>
              </a:rPr>
              <a:t>）局部化。   （</a:t>
            </a:r>
            <a:r>
              <a:rPr lang="en-US" altLang="zh-CN" sz="2000" b="0">
                <a:solidFill>
                  <a:schemeClr val="bg1"/>
                </a:solidFill>
                <a:latin typeface="幼圆" pitchFamily="49" charset="-122"/>
              </a:rPr>
              <a:t>5</a:t>
            </a:r>
            <a:r>
              <a:rPr lang="zh-CN" altLang="en-US" sz="2000" b="0">
                <a:solidFill>
                  <a:schemeClr val="bg1"/>
                </a:solidFill>
                <a:latin typeface="幼圆" pitchFamily="49" charset="-122"/>
              </a:rPr>
              <a:t>）确定性。        （</a:t>
            </a:r>
            <a:r>
              <a:rPr lang="en-US" altLang="zh-CN" sz="2000" b="0">
                <a:solidFill>
                  <a:schemeClr val="bg1"/>
                </a:solidFill>
                <a:latin typeface="幼圆" pitchFamily="49" charset="-122"/>
              </a:rPr>
              <a:t>6</a:t>
            </a:r>
            <a:r>
              <a:rPr lang="zh-CN" altLang="en-US" sz="2000" b="0">
                <a:solidFill>
                  <a:schemeClr val="bg1"/>
                </a:solidFill>
                <a:latin typeface="幼圆" pitchFamily="49" charset="-122"/>
              </a:rPr>
              <a:t>）一致性。</a:t>
            </a:r>
          </a:p>
          <a:p>
            <a:pPr eaLnBrk="1" hangingPunct="1">
              <a:lnSpc>
                <a:spcPct val="120000"/>
              </a:lnSpc>
            </a:pPr>
            <a:r>
              <a:rPr lang="zh-CN" altLang="en-US" sz="2000" b="0">
                <a:solidFill>
                  <a:schemeClr val="bg1"/>
                </a:solidFill>
                <a:latin typeface="幼圆" pitchFamily="49" charset="-122"/>
              </a:rPr>
              <a:t>   （</a:t>
            </a:r>
            <a:r>
              <a:rPr lang="en-US" altLang="zh-CN" sz="2000" b="0">
                <a:solidFill>
                  <a:schemeClr val="bg1"/>
                </a:solidFill>
                <a:latin typeface="幼圆" pitchFamily="49" charset="-122"/>
              </a:rPr>
              <a:t>7</a:t>
            </a:r>
            <a:r>
              <a:rPr lang="zh-CN" altLang="en-US" sz="2000" b="0">
                <a:solidFill>
                  <a:schemeClr val="bg1"/>
                </a:solidFill>
                <a:latin typeface="幼圆" pitchFamily="49" charset="-122"/>
              </a:rPr>
              <a:t>）完备性。   （</a:t>
            </a:r>
            <a:r>
              <a:rPr lang="en-US" altLang="zh-CN" sz="2000" b="0">
                <a:solidFill>
                  <a:schemeClr val="bg1"/>
                </a:solidFill>
                <a:latin typeface="幼圆" pitchFamily="49" charset="-122"/>
              </a:rPr>
              <a:t>8</a:t>
            </a:r>
            <a:r>
              <a:rPr lang="zh-CN" altLang="en-US" sz="2000" b="0">
                <a:solidFill>
                  <a:schemeClr val="bg1"/>
                </a:solidFill>
                <a:latin typeface="幼圆" pitchFamily="49" charset="-122"/>
              </a:rPr>
              <a:t>）可验证性。</a:t>
            </a:r>
          </a:p>
        </p:txBody>
      </p:sp>
    </p:spTree>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31" name="页脚占位符 2"/>
          <p:cNvSpPr>
            <a:spLocks noGrp="1"/>
          </p:cNvSpPr>
          <p:nvPr>
            <p:ph type="ftr" sz="quarter" idx="11"/>
          </p:nvPr>
        </p:nvSpPr>
        <p:spPr/>
        <p:txBody>
          <a:bodyPr/>
          <a:lstStyle/>
          <a:p>
            <a:pPr>
              <a:defRPr/>
            </a:pPr>
            <a:r>
              <a:rPr lang="en-US" altLang="zh-CN"/>
              <a:t>二级公共基础知识</a:t>
            </a:r>
          </a:p>
        </p:txBody>
      </p:sp>
      <p:sp>
        <p:nvSpPr>
          <p:cNvPr id="32" name="灯片编号占位符 3"/>
          <p:cNvSpPr>
            <a:spLocks noGrp="1"/>
          </p:cNvSpPr>
          <p:nvPr>
            <p:ph type="sldNum" sz="quarter" idx="12"/>
          </p:nvPr>
        </p:nvSpPr>
        <p:spPr/>
        <p:txBody>
          <a:bodyPr/>
          <a:lstStyle/>
          <a:p>
            <a:pPr>
              <a:defRPr/>
            </a:pPr>
            <a:fld id="{6E30CF96-40E3-49EE-8F29-13AEE85ED9AA}" type="slidenum">
              <a:rPr lang="en-US" altLang="zh-CN"/>
              <a:pPr>
                <a:defRPr/>
              </a:pPr>
              <a:t>66</a:t>
            </a:fld>
            <a:endParaRPr lang="en-US" altLang="zh-CN"/>
          </a:p>
        </p:txBody>
      </p:sp>
      <p:sp>
        <p:nvSpPr>
          <p:cNvPr id="61445" name="Rectangle 6"/>
          <p:cNvSpPr>
            <a:spLocks noChangeArrowheads="1"/>
          </p:cNvSpPr>
          <p:nvPr/>
        </p:nvSpPr>
        <p:spPr bwMode="auto">
          <a:xfrm>
            <a:off x="185738" y="338138"/>
            <a:ext cx="2667000" cy="503237"/>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zh-CN" altLang="en-US" sz="2200">
                <a:solidFill>
                  <a:srgbClr val="FFFF00"/>
                </a:solidFill>
              </a:rPr>
              <a:t>二、软件生命周期</a:t>
            </a:r>
          </a:p>
        </p:txBody>
      </p:sp>
      <p:sp>
        <p:nvSpPr>
          <p:cNvPr id="61446" name="Text Box 31"/>
          <p:cNvSpPr txBox="1">
            <a:spLocks noChangeArrowheads="1"/>
          </p:cNvSpPr>
          <p:nvPr/>
        </p:nvSpPr>
        <p:spPr bwMode="auto">
          <a:xfrm>
            <a:off x="493713" y="1147763"/>
            <a:ext cx="3240087" cy="1644650"/>
          </a:xfrm>
          <a:prstGeom prst="rect">
            <a:avLst/>
          </a:prstGeom>
          <a:solidFill>
            <a:srgbClr val="0000FF">
              <a:alpha val="27058"/>
            </a:srgbClr>
          </a:solidFill>
          <a:ln w="28575" cap="sq">
            <a:solidFill>
              <a:srgbClr val="FFFFCC"/>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000" b="0">
                <a:solidFill>
                  <a:schemeClr val="bg1"/>
                </a:solidFill>
                <a:latin typeface="幼圆" pitchFamily="49" charset="-122"/>
              </a:rPr>
              <a:t>软件生命周期（</a:t>
            </a:r>
            <a:r>
              <a:rPr lang="en-US" altLang="zh-CN" sz="2000" b="0">
                <a:solidFill>
                  <a:schemeClr val="bg1"/>
                </a:solidFill>
                <a:latin typeface="幼圆" pitchFamily="49" charset="-122"/>
              </a:rPr>
              <a:t>Software Life Cycle</a:t>
            </a:r>
            <a:r>
              <a:rPr lang="zh-CN" altLang="en-US" sz="2000" b="0">
                <a:solidFill>
                  <a:schemeClr val="bg1"/>
                </a:solidFill>
                <a:latin typeface="幼圆" pitchFamily="49" charset="-122"/>
              </a:rPr>
              <a:t>，</a:t>
            </a:r>
            <a:r>
              <a:rPr lang="en-US" altLang="zh-CN" sz="2000" b="0">
                <a:solidFill>
                  <a:schemeClr val="bg1"/>
                </a:solidFill>
                <a:latin typeface="幼圆" pitchFamily="49" charset="-122"/>
              </a:rPr>
              <a:t>SLC</a:t>
            </a:r>
            <a:r>
              <a:rPr lang="zh-CN" altLang="en-US" sz="2000" b="0">
                <a:solidFill>
                  <a:schemeClr val="bg1"/>
                </a:solidFill>
                <a:latin typeface="幼圆" pitchFamily="49" charset="-122"/>
              </a:rPr>
              <a:t>）：将软件产品从提出、实现、使用维护到停止使用退役的过程称为</a:t>
            </a:r>
            <a:r>
              <a:rPr lang="zh-CN" altLang="en-US" sz="2000" b="0">
                <a:solidFill>
                  <a:schemeClr val="bg1"/>
                </a:solidFill>
              </a:rPr>
              <a:t>“</a:t>
            </a:r>
            <a:r>
              <a:rPr lang="zh-CN" altLang="en-US" sz="2000" b="0">
                <a:solidFill>
                  <a:schemeClr val="bg1"/>
                </a:solidFill>
                <a:latin typeface="幼圆" pitchFamily="49" charset="-122"/>
              </a:rPr>
              <a:t>软件生命周期</a:t>
            </a:r>
            <a:r>
              <a:rPr lang="zh-CN" altLang="en-US" sz="2000" b="0">
                <a:solidFill>
                  <a:schemeClr val="bg1"/>
                </a:solidFill>
              </a:rPr>
              <a:t>”</a:t>
            </a:r>
            <a:r>
              <a:rPr lang="zh-CN" altLang="en-US" sz="2000" b="0">
                <a:solidFill>
                  <a:schemeClr val="bg1"/>
                </a:solidFill>
                <a:latin typeface="幼圆" pitchFamily="49" charset="-122"/>
              </a:rPr>
              <a:t>。</a:t>
            </a:r>
          </a:p>
        </p:txBody>
      </p:sp>
      <p:grpSp>
        <p:nvGrpSpPr>
          <p:cNvPr id="61447" name="Group 39"/>
          <p:cNvGrpSpPr>
            <a:grpSpLocks/>
          </p:cNvGrpSpPr>
          <p:nvPr/>
        </p:nvGrpSpPr>
        <p:grpSpPr bwMode="auto">
          <a:xfrm>
            <a:off x="4191000" y="1143000"/>
            <a:ext cx="4070350" cy="4992688"/>
            <a:chOff x="2640" y="720"/>
            <a:chExt cx="2564" cy="3145"/>
          </a:xfrm>
        </p:grpSpPr>
        <p:sp>
          <p:nvSpPr>
            <p:cNvPr id="61448" name="Rectangle 7"/>
            <p:cNvSpPr>
              <a:spLocks noChangeArrowheads="1"/>
            </p:cNvSpPr>
            <p:nvPr/>
          </p:nvSpPr>
          <p:spPr bwMode="auto">
            <a:xfrm>
              <a:off x="2640" y="720"/>
              <a:ext cx="1497" cy="317"/>
            </a:xfrm>
            <a:prstGeom prst="rect">
              <a:avLst/>
            </a:prstGeom>
            <a:solidFill>
              <a:srgbClr val="00CCFF">
                <a:alpha val="41960"/>
              </a:srgbClr>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solidFill>
                    <a:srgbClr val="FFFF00"/>
                  </a:solidFill>
                </a:rPr>
                <a:t>可行性研究</a:t>
              </a:r>
            </a:p>
          </p:txBody>
        </p:sp>
        <p:sp>
          <p:nvSpPr>
            <p:cNvPr id="61449" name="Rectangle 8"/>
            <p:cNvSpPr>
              <a:spLocks noChangeArrowheads="1"/>
            </p:cNvSpPr>
            <p:nvPr/>
          </p:nvSpPr>
          <p:spPr bwMode="auto">
            <a:xfrm>
              <a:off x="2640" y="1096"/>
              <a:ext cx="1497" cy="317"/>
            </a:xfrm>
            <a:prstGeom prst="rect">
              <a:avLst/>
            </a:prstGeom>
            <a:solidFill>
              <a:srgbClr val="00CCFF">
                <a:alpha val="41960"/>
              </a:srgbClr>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solidFill>
                    <a:srgbClr val="FFFF00"/>
                  </a:solidFill>
                </a:rPr>
                <a:t>需求分析</a:t>
              </a:r>
            </a:p>
          </p:txBody>
        </p:sp>
        <p:sp>
          <p:nvSpPr>
            <p:cNvPr id="61450" name="Rectangle 9"/>
            <p:cNvSpPr>
              <a:spLocks noChangeArrowheads="1"/>
            </p:cNvSpPr>
            <p:nvPr/>
          </p:nvSpPr>
          <p:spPr bwMode="auto">
            <a:xfrm>
              <a:off x="2640" y="1473"/>
              <a:ext cx="1497" cy="317"/>
            </a:xfrm>
            <a:prstGeom prst="rect">
              <a:avLst/>
            </a:prstGeom>
            <a:solidFill>
              <a:srgbClr val="00CCFF">
                <a:alpha val="41960"/>
              </a:srgbClr>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solidFill>
                    <a:srgbClr val="FFFF00"/>
                  </a:solidFill>
                </a:rPr>
                <a:t>概要设计</a:t>
              </a:r>
            </a:p>
          </p:txBody>
        </p:sp>
        <p:sp>
          <p:nvSpPr>
            <p:cNvPr id="61451" name="Rectangle 10"/>
            <p:cNvSpPr>
              <a:spLocks noChangeArrowheads="1"/>
            </p:cNvSpPr>
            <p:nvPr/>
          </p:nvSpPr>
          <p:spPr bwMode="auto">
            <a:xfrm>
              <a:off x="2640" y="1850"/>
              <a:ext cx="1497" cy="317"/>
            </a:xfrm>
            <a:prstGeom prst="rect">
              <a:avLst/>
            </a:prstGeom>
            <a:solidFill>
              <a:srgbClr val="00CCFF">
                <a:alpha val="41960"/>
              </a:srgbClr>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solidFill>
                    <a:srgbClr val="FFFF00"/>
                  </a:solidFill>
                </a:rPr>
                <a:t>详细设计</a:t>
              </a:r>
            </a:p>
          </p:txBody>
        </p:sp>
        <p:sp>
          <p:nvSpPr>
            <p:cNvPr id="61452" name="Rectangle 11"/>
            <p:cNvSpPr>
              <a:spLocks noChangeArrowheads="1"/>
            </p:cNvSpPr>
            <p:nvPr/>
          </p:nvSpPr>
          <p:spPr bwMode="auto">
            <a:xfrm>
              <a:off x="2640" y="2227"/>
              <a:ext cx="1497" cy="317"/>
            </a:xfrm>
            <a:prstGeom prst="rect">
              <a:avLst/>
            </a:prstGeom>
            <a:solidFill>
              <a:srgbClr val="00CCFF">
                <a:alpha val="41960"/>
              </a:srgbClr>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solidFill>
                    <a:srgbClr val="FFFF00"/>
                  </a:solidFill>
                </a:rPr>
                <a:t>实现</a:t>
              </a:r>
            </a:p>
          </p:txBody>
        </p:sp>
        <p:sp>
          <p:nvSpPr>
            <p:cNvPr id="61453" name="Rectangle 12"/>
            <p:cNvSpPr>
              <a:spLocks noChangeArrowheads="1"/>
            </p:cNvSpPr>
            <p:nvPr/>
          </p:nvSpPr>
          <p:spPr bwMode="auto">
            <a:xfrm>
              <a:off x="2640" y="2603"/>
              <a:ext cx="1497" cy="307"/>
            </a:xfrm>
            <a:prstGeom prst="rect">
              <a:avLst/>
            </a:prstGeom>
            <a:solidFill>
              <a:srgbClr val="00CCFF">
                <a:alpha val="41960"/>
              </a:srgbClr>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solidFill>
                    <a:srgbClr val="FFFF00"/>
                  </a:solidFill>
                </a:rPr>
                <a:t>测试</a:t>
              </a:r>
            </a:p>
          </p:txBody>
        </p:sp>
        <p:sp>
          <p:nvSpPr>
            <p:cNvPr id="61454" name="Rectangle 13"/>
            <p:cNvSpPr>
              <a:spLocks noChangeArrowheads="1"/>
            </p:cNvSpPr>
            <p:nvPr/>
          </p:nvSpPr>
          <p:spPr bwMode="auto">
            <a:xfrm>
              <a:off x="2640" y="2970"/>
              <a:ext cx="1497" cy="256"/>
            </a:xfrm>
            <a:prstGeom prst="rect">
              <a:avLst/>
            </a:prstGeom>
            <a:solidFill>
              <a:srgbClr val="00CCFF">
                <a:alpha val="41960"/>
              </a:srgbClr>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solidFill>
                    <a:srgbClr val="FFFF00"/>
                  </a:solidFill>
                </a:rPr>
                <a:t>使用</a:t>
              </a:r>
            </a:p>
          </p:txBody>
        </p:sp>
        <p:sp>
          <p:nvSpPr>
            <p:cNvPr id="61455" name="Rectangle 14"/>
            <p:cNvSpPr>
              <a:spLocks noChangeArrowheads="1"/>
            </p:cNvSpPr>
            <p:nvPr/>
          </p:nvSpPr>
          <p:spPr bwMode="auto">
            <a:xfrm>
              <a:off x="2640" y="3600"/>
              <a:ext cx="1497" cy="258"/>
            </a:xfrm>
            <a:prstGeom prst="rect">
              <a:avLst/>
            </a:prstGeom>
            <a:solidFill>
              <a:srgbClr val="00CCFF">
                <a:alpha val="41960"/>
              </a:srgbClr>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solidFill>
                    <a:srgbClr val="FFFF00"/>
                  </a:solidFill>
                </a:rPr>
                <a:t>退役</a:t>
              </a:r>
            </a:p>
          </p:txBody>
        </p:sp>
        <p:sp>
          <p:nvSpPr>
            <p:cNvPr id="61456" name="Rectangle 15"/>
            <p:cNvSpPr>
              <a:spLocks noChangeArrowheads="1"/>
            </p:cNvSpPr>
            <p:nvPr/>
          </p:nvSpPr>
          <p:spPr bwMode="auto">
            <a:xfrm>
              <a:off x="2640" y="3286"/>
              <a:ext cx="1497" cy="254"/>
            </a:xfrm>
            <a:prstGeom prst="rect">
              <a:avLst/>
            </a:prstGeom>
            <a:solidFill>
              <a:srgbClr val="00CCFF">
                <a:alpha val="41960"/>
              </a:srgbClr>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solidFill>
                    <a:srgbClr val="FFFF00"/>
                  </a:solidFill>
                </a:rPr>
                <a:t>维护</a:t>
              </a:r>
            </a:p>
          </p:txBody>
        </p:sp>
        <p:sp>
          <p:nvSpPr>
            <p:cNvPr id="61457" name="Line 16"/>
            <p:cNvSpPr>
              <a:spLocks noChangeShapeType="1"/>
            </p:cNvSpPr>
            <p:nvPr/>
          </p:nvSpPr>
          <p:spPr bwMode="auto">
            <a:xfrm>
              <a:off x="4224" y="738"/>
              <a:ext cx="907" cy="1"/>
            </a:xfrm>
            <a:prstGeom prst="line">
              <a:avLst/>
            </a:prstGeom>
            <a:noFill/>
            <a:ln w="12700" cap="sq">
              <a:solidFill>
                <a:srgbClr val="FF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1458" name="Line 17"/>
            <p:cNvSpPr>
              <a:spLocks noChangeShapeType="1"/>
            </p:cNvSpPr>
            <p:nvPr/>
          </p:nvSpPr>
          <p:spPr bwMode="auto">
            <a:xfrm>
              <a:off x="4224" y="1401"/>
              <a:ext cx="907" cy="1"/>
            </a:xfrm>
            <a:prstGeom prst="line">
              <a:avLst/>
            </a:prstGeom>
            <a:noFill/>
            <a:ln w="12700" cap="sq">
              <a:solidFill>
                <a:srgbClr val="FF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1459" name="Text Box 20"/>
            <p:cNvSpPr txBox="1">
              <a:spLocks noChangeArrowheads="1"/>
            </p:cNvSpPr>
            <p:nvPr/>
          </p:nvSpPr>
          <p:spPr bwMode="auto">
            <a:xfrm>
              <a:off x="4492" y="974"/>
              <a:ext cx="6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rgbClr val="FFFF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chemeClr val="bg1"/>
                  </a:solidFill>
                </a:rPr>
                <a:t>定义阶段</a:t>
              </a:r>
            </a:p>
          </p:txBody>
        </p:sp>
        <p:sp>
          <p:nvSpPr>
            <p:cNvPr id="61460" name="Line 21"/>
            <p:cNvSpPr>
              <a:spLocks noChangeShapeType="1"/>
            </p:cNvSpPr>
            <p:nvPr/>
          </p:nvSpPr>
          <p:spPr bwMode="auto">
            <a:xfrm>
              <a:off x="4224" y="1485"/>
              <a:ext cx="907" cy="1"/>
            </a:xfrm>
            <a:prstGeom prst="line">
              <a:avLst/>
            </a:prstGeom>
            <a:noFill/>
            <a:ln w="12700" cap="sq">
              <a:solidFill>
                <a:srgbClr val="FF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1461" name="Line 22"/>
            <p:cNvSpPr>
              <a:spLocks noChangeShapeType="1"/>
            </p:cNvSpPr>
            <p:nvPr/>
          </p:nvSpPr>
          <p:spPr bwMode="auto">
            <a:xfrm>
              <a:off x="4224" y="2909"/>
              <a:ext cx="907" cy="1"/>
            </a:xfrm>
            <a:prstGeom prst="line">
              <a:avLst/>
            </a:prstGeom>
            <a:noFill/>
            <a:ln w="12700" cap="sq">
              <a:solidFill>
                <a:srgbClr val="FF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1462" name="Line 24"/>
            <p:cNvSpPr>
              <a:spLocks noChangeShapeType="1"/>
            </p:cNvSpPr>
            <p:nvPr/>
          </p:nvSpPr>
          <p:spPr bwMode="auto">
            <a:xfrm flipV="1">
              <a:off x="4463" y="720"/>
              <a:ext cx="2" cy="672"/>
            </a:xfrm>
            <a:prstGeom prst="line">
              <a:avLst/>
            </a:prstGeom>
            <a:noFill/>
            <a:ln w="12700" cap="sq">
              <a:solidFill>
                <a:srgbClr val="FFFF00"/>
              </a:solidFill>
              <a:round/>
              <a:headEnd type="stealth" w="lg" len="lg"/>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1463" name="Text Box 25"/>
            <p:cNvSpPr txBox="1">
              <a:spLocks noChangeArrowheads="1"/>
            </p:cNvSpPr>
            <p:nvPr/>
          </p:nvSpPr>
          <p:spPr bwMode="auto">
            <a:xfrm>
              <a:off x="4512" y="2123"/>
              <a:ext cx="6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rgbClr val="FFFF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chemeClr val="bg1"/>
                  </a:solidFill>
                  <a:ea typeface="宋体" pitchFamily="2" charset="-122"/>
                </a:rPr>
                <a:t>开发阶段</a:t>
              </a:r>
            </a:p>
          </p:txBody>
        </p:sp>
        <p:sp>
          <p:nvSpPr>
            <p:cNvPr id="61464" name="Line 26"/>
            <p:cNvSpPr>
              <a:spLocks noChangeShapeType="1"/>
            </p:cNvSpPr>
            <p:nvPr/>
          </p:nvSpPr>
          <p:spPr bwMode="auto">
            <a:xfrm>
              <a:off x="4224" y="2975"/>
              <a:ext cx="907" cy="1"/>
            </a:xfrm>
            <a:prstGeom prst="line">
              <a:avLst/>
            </a:prstGeom>
            <a:noFill/>
            <a:ln w="12700" cap="sq">
              <a:solidFill>
                <a:srgbClr val="FF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1465" name="Line 27"/>
            <p:cNvSpPr>
              <a:spLocks noChangeShapeType="1"/>
            </p:cNvSpPr>
            <p:nvPr/>
          </p:nvSpPr>
          <p:spPr bwMode="auto">
            <a:xfrm>
              <a:off x="4224" y="3864"/>
              <a:ext cx="907" cy="1"/>
            </a:xfrm>
            <a:prstGeom prst="line">
              <a:avLst/>
            </a:prstGeom>
            <a:noFill/>
            <a:ln w="12700" cap="sq">
              <a:solidFill>
                <a:srgbClr val="FFFF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1466" name="Text Box 28"/>
            <p:cNvSpPr txBox="1">
              <a:spLocks noChangeArrowheads="1"/>
            </p:cNvSpPr>
            <p:nvPr/>
          </p:nvSpPr>
          <p:spPr bwMode="auto">
            <a:xfrm>
              <a:off x="4492" y="3273"/>
              <a:ext cx="6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rgbClr val="FFFF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chemeClr val="bg1"/>
                  </a:solidFill>
                  <a:ea typeface="宋体" pitchFamily="2" charset="-122"/>
                </a:rPr>
                <a:t>维护阶段</a:t>
              </a:r>
            </a:p>
          </p:txBody>
        </p:sp>
        <p:sp>
          <p:nvSpPr>
            <p:cNvPr id="75808" name="AutoShape 32"/>
            <p:cNvSpPr>
              <a:spLocks noChangeArrowheads="1"/>
            </p:cNvSpPr>
            <p:nvPr/>
          </p:nvSpPr>
          <p:spPr bwMode="auto">
            <a:xfrm>
              <a:off x="2747" y="1159"/>
              <a:ext cx="181" cy="172"/>
            </a:xfrm>
            <a:prstGeom prst="star5">
              <a:avLst/>
            </a:prstGeom>
            <a:solidFill>
              <a:srgbClr val="FF3300"/>
            </a:solidFill>
            <a:ln w="12700" cap="sq">
              <a:solidFill>
                <a:srgbClr val="FFFFCC"/>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p>
          </p:txBody>
        </p:sp>
        <p:sp>
          <p:nvSpPr>
            <p:cNvPr id="75809" name="AutoShape 33"/>
            <p:cNvSpPr>
              <a:spLocks noChangeArrowheads="1"/>
            </p:cNvSpPr>
            <p:nvPr/>
          </p:nvSpPr>
          <p:spPr bwMode="auto">
            <a:xfrm>
              <a:off x="2747" y="1549"/>
              <a:ext cx="181" cy="172"/>
            </a:xfrm>
            <a:prstGeom prst="star5">
              <a:avLst/>
            </a:prstGeom>
            <a:solidFill>
              <a:srgbClr val="FF3300"/>
            </a:solidFill>
            <a:ln w="12700" cap="sq">
              <a:solidFill>
                <a:srgbClr val="FFFFCC"/>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p>
          </p:txBody>
        </p:sp>
        <p:sp>
          <p:nvSpPr>
            <p:cNvPr id="75810" name="AutoShape 34"/>
            <p:cNvSpPr>
              <a:spLocks noChangeArrowheads="1"/>
            </p:cNvSpPr>
            <p:nvPr/>
          </p:nvSpPr>
          <p:spPr bwMode="auto">
            <a:xfrm>
              <a:off x="2747" y="1921"/>
              <a:ext cx="181" cy="172"/>
            </a:xfrm>
            <a:prstGeom prst="star5">
              <a:avLst/>
            </a:prstGeom>
            <a:solidFill>
              <a:srgbClr val="FF3300"/>
            </a:solidFill>
            <a:ln w="12700" cap="sq">
              <a:solidFill>
                <a:srgbClr val="FFFFCC"/>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p>
          </p:txBody>
        </p:sp>
        <p:sp>
          <p:nvSpPr>
            <p:cNvPr id="75811" name="AutoShape 35"/>
            <p:cNvSpPr>
              <a:spLocks noChangeArrowheads="1"/>
            </p:cNvSpPr>
            <p:nvPr/>
          </p:nvSpPr>
          <p:spPr bwMode="auto">
            <a:xfrm>
              <a:off x="2747" y="2666"/>
              <a:ext cx="181" cy="172"/>
            </a:xfrm>
            <a:prstGeom prst="star5">
              <a:avLst/>
            </a:prstGeom>
            <a:solidFill>
              <a:srgbClr val="FF3300"/>
            </a:solidFill>
            <a:ln w="12700" cap="sq">
              <a:solidFill>
                <a:srgbClr val="FFFFCC"/>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p>
          </p:txBody>
        </p:sp>
        <p:sp>
          <p:nvSpPr>
            <p:cNvPr id="61471" name="Line 37"/>
            <p:cNvSpPr>
              <a:spLocks noChangeShapeType="1"/>
            </p:cNvSpPr>
            <p:nvPr/>
          </p:nvSpPr>
          <p:spPr bwMode="auto">
            <a:xfrm flipV="1">
              <a:off x="4461" y="1488"/>
              <a:ext cx="4" cy="1440"/>
            </a:xfrm>
            <a:prstGeom prst="line">
              <a:avLst/>
            </a:prstGeom>
            <a:noFill/>
            <a:ln w="12700" cap="sq">
              <a:solidFill>
                <a:srgbClr val="FFFF00"/>
              </a:solidFill>
              <a:round/>
              <a:headEnd type="stealth" w="lg" len="lg"/>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1472" name="Line 38"/>
            <p:cNvSpPr>
              <a:spLocks noChangeShapeType="1"/>
            </p:cNvSpPr>
            <p:nvPr/>
          </p:nvSpPr>
          <p:spPr bwMode="auto">
            <a:xfrm flipV="1">
              <a:off x="4462" y="2994"/>
              <a:ext cx="3" cy="864"/>
            </a:xfrm>
            <a:prstGeom prst="line">
              <a:avLst/>
            </a:prstGeom>
            <a:noFill/>
            <a:ln w="12700" cap="sq">
              <a:solidFill>
                <a:srgbClr val="FFFF00"/>
              </a:solidFill>
              <a:round/>
              <a:headEnd type="stealth" w="lg" len="lg"/>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Tree>
  </p:cSld>
  <p:clrMapOvr>
    <a:masterClrMapping/>
  </p:clrMapOvr>
  <p:transition spd="slow">
    <p:push di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30" name="页脚占位符 2"/>
          <p:cNvSpPr>
            <a:spLocks noGrp="1"/>
          </p:cNvSpPr>
          <p:nvPr>
            <p:ph type="ftr" sz="quarter" idx="11"/>
          </p:nvPr>
        </p:nvSpPr>
        <p:spPr/>
        <p:txBody>
          <a:bodyPr/>
          <a:lstStyle/>
          <a:p>
            <a:pPr>
              <a:defRPr/>
            </a:pPr>
            <a:r>
              <a:rPr lang="en-US" altLang="zh-CN"/>
              <a:t>二级公共基础知识</a:t>
            </a:r>
          </a:p>
        </p:txBody>
      </p:sp>
      <p:sp>
        <p:nvSpPr>
          <p:cNvPr id="31" name="灯片编号占位符 3"/>
          <p:cNvSpPr>
            <a:spLocks noGrp="1"/>
          </p:cNvSpPr>
          <p:nvPr>
            <p:ph type="sldNum" sz="quarter" idx="12"/>
          </p:nvPr>
        </p:nvSpPr>
        <p:spPr/>
        <p:txBody>
          <a:bodyPr/>
          <a:lstStyle/>
          <a:p>
            <a:pPr>
              <a:defRPr/>
            </a:pPr>
            <a:fld id="{F2C86DE6-C477-41C4-A9E0-CD68E5331CEB}" type="slidenum">
              <a:rPr lang="en-US" altLang="zh-CN"/>
              <a:pPr>
                <a:defRPr/>
              </a:pPr>
              <a:t>67</a:t>
            </a:fld>
            <a:endParaRPr lang="en-US" altLang="zh-CN"/>
          </a:p>
        </p:txBody>
      </p:sp>
      <p:graphicFrame>
        <p:nvGraphicFramePr>
          <p:cNvPr id="79980" name="Group 108"/>
          <p:cNvGraphicFramePr>
            <a:graphicFrameLocks noGrp="1"/>
          </p:cNvGraphicFramePr>
          <p:nvPr/>
        </p:nvGraphicFramePr>
        <p:xfrm>
          <a:off x="568325" y="1362075"/>
          <a:ext cx="8212138" cy="4699000"/>
        </p:xfrm>
        <a:graphic>
          <a:graphicData uri="http://schemas.openxmlformats.org/drawingml/2006/table">
            <a:tbl>
              <a:tblPr/>
              <a:tblGrid>
                <a:gridCol w="1717675">
                  <a:extLst>
                    <a:ext uri="{9D8B030D-6E8A-4147-A177-3AD203B41FA5}">
                      <a16:colId xmlns:a16="http://schemas.microsoft.com/office/drawing/2014/main" val="20000"/>
                    </a:ext>
                  </a:extLst>
                </a:gridCol>
                <a:gridCol w="1681163">
                  <a:extLst>
                    <a:ext uri="{9D8B030D-6E8A-4147-A177-3AD203B41FA5}">
                      <a16:colId xmlns:a16="http://schemas.microsoft.com/office/drawing/2014/main" val="20001"/>
                    </a:ext>
                  </a:extLst>
                </a:gridCol>
                <a:gridCol w="1835150">
                  <a:extLst>
                    <a:ext uri="{9D8B030D-6E8A-4147-A177-3AD203B41FA5}">
                      <a16:colId xmlns:a16="http://schemas.microsoft.com/office/drawing/2014/main" val="20002"/>
                    </a:ext>
                  </a:extLst>
                </a:gridCol>
                <a:gridCol w="2978150">
                  <a:extLst>
                    <a:ext uri="{9D8B030D-6E8A-4147-A177-3AD203B41FA5}">
                      <a16:colId xmlns:a16="http://schemas.microsoft.com/office/drawing/2014/main" val="20003"/>
                    </a:ext>
                  </a:extLst>
                </a:gridCol>
              </a:tblGrid>
              <a:tr h="584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a:ln>
                            <a:noFill/>
                          </a:ln>
                          <a:solidFill>
                            <a:srgbClr val="FFFFCC"/>
                          </a:solidFill>
                          <a:effectLst/>
                          <a:latin typeface="幼圆" pitchFamily="49" charset="-122"/>
                          <a:ea typeface="幼圆" pitchFamily="49" charset="-122"/>
                        </a:rPr>
                        <a:t>软件工程步骤</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a:ln>
                            <a:noFill/>
                          </a:ln>
                          <a:solidFill>
                            <a:srgbClr val="FFFFCC"/>
                          </a:solidFill>
                          <a:effectLst/>
                          <a:latin typeface="幼圆" pitchFamily="49" charset="-122"/>
                          <a:ea typeface="幼圆" pitchFamily="49" charset="-122"/>
                        </a:rPr>
                        <a:t>用到的方法</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a:ln>
                            <a:noFill/>
                          </a:ln>
                          <a:solidFill>
                            <a:srgbClr val="FFFFCC"/>
                          </a:solidFill>
                          <a:effectLst/>
                          <a:latin typeface="幼圆" pitchFamily="49" charset="-122"/>
                          <a:ea typeface="幼圆" pitchFamily="49" charset="-122"/>
                        </a:rPr>
                        <a:t>用到的工具</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a:ln>
                            <a:noFill/>
                          </a:ln>
                          <a:solidFill>
                            <a:srgbClr val="FFFFCC"/>
                          </a:solidFill>
                          <a:effectLst/>
                          <a:latin typeface="幼圆" pitchFamily="49" charset="-122"/>
                          <a:ea typeface="幼圆" pitchFamily="49" charset="-122"/>
                        </a:rPr>
                        <a:t>生成的文档</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alpha val="50000"/>
                      </a:schemeClr>
                    </a:solidFill>
                  </a:tcPr>
                </a:tc>
                <a:extLst>
                  <a:ext uri="{0D108BD9-81ED-4DB2-BD59-A6C34878D82A}">
                    <a16:rowId xmlns:a16="http://schemas.microsoft.com/office/drawing/2014/main" val="10000"/>
                  </a:ext>
                </a:extLst>
              </a:tr>
              <a:tr h="1016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需求分析</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结构化分析</a:t>
                      </a:r>
                      <a:r>
                        <a:rPr kumimoji="0" lang="en-US" altLang="zh-CN" sz="2000" b="0" i="0" u="none" strike="noStrike" cap="none" normalizeH="0" baseline="0">
                          <a:ln>
                            <a:noFill/>
                          </a:ln>
                          <a:solidFill>
                            <a:srgbClr val="FFFFCC"/>
                          </a:solidFill>
                          <a:effectLst/>
                          <a:latin typeface="幼圆" pitchFamily="49" charset="-122"/>
                          <a:ea typeface="幼圆" pitchFamily="49" charset="-122"/>
                        </a:rPr>
                        <a:t>SA</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数据流图</a:t>
                      </a:r>
                      <a:r>
                        <a:rPr kumimoji="0" lang="en-US" altLang="zh-CN" sz="2000" b="0" i="0" u="none" strike="noStrike" cap="none" normalizeH="0" baseline="0">
                          <a:ln>
                            <a:noFill/>
                          </a:ln>
                          <a:solidFill>
                            <a:srgbClr val="FFFFCC"/>
                          </a:solidFill>
                          <a:effectLst/>
                          <a:latin typeface="幼圆" pitchFamily="49" charset="-122"/>
                          <a:ea typeface="幼圆" pitchFamily="49" charset="-122"/>
                        </a:rPr>
                        <a:t>DFD</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数据字典</a:t>
                      </a:r>
                      <a:r>
                        <a:rPr kumimoji="0" lang="en-US" altLang="zh-CN" sz="2000" b="0" i="0" u="none" strike="noStrike" cap="none" normalizeH="0" baseline="0">
                          <a:ln>
                            <a:noFill/>
                          </a:ln>
                          <a:solidFill>
                            <a:srgbClr val="FFFFCC"/>
                          </a:solidFill>
                          <a:effectLst/>
                          <a:latin typeface="幼圆" pitchFamily="49" charset="-122"/>
                          <a:ea typeface="幼圆" pitchFamily="49" charset="-122"/>
                        </a:rPr>
                        <a:t>DD</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判定表</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判定树</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000" b="0" i="0" u="none" strike="noStrike" cap="none" normalizeH="0" baseline="0">
                          <a:ln>
                            <a:noFill/>
                          </a:ln>
                          <a:solidFill>
                            <a:srgbClr val="FFFFCC"/>
                          </a:solidFill>
                          <a:effectLst/>
                          <a:latin typeface="幼圆" pitchFamily="49" charset="-122"/>
                          <a:ea typeface="幼圆" pitchFamily="49" charset="-122"/>
                        </a:rPr>
                        <a:t>《</a:t>
                      </a:r>
                      <a:r>
                        <a:rPr kumimoji="0" lang="zh-CN" altLang="en-US" sz="2000" b="0" i="0" u="none" strike="noStrike" cap="none" normalizeH="0" baseline="0">
                          <a:ln>
                            <a:noFill/>
                          </a:ln>
                          <a:solidFill>
                            <a:srgbClr val="FFFFCC"/>
                          </a:solidFill>
                          <a:effectLst/>
                          <a:latin typeface="幼圆" pitchFamily="49" charset="-122"/>
                          <a:ea typeface="幼圆" pitchFamily="49" charset="-122"/>
                        </a:rPr>
                        <a:t>软件需求规格说明书</a:t>
                      </a:r>
                      <a:r>
                        <a:rPr kumimoji="0" lang="en-US" altLang="zh-CN" sz="2000" b="0" i="0" u="none" strike="noStrike" cap="none" normalizeH="0" baseline="0">
                          <a:ln>
                            <a:noFill/>
                          </a:ln>
                          <a:solidFill>
                            <a:srgbClr val="FFFFCC"/>
                          </a:solidFill>
                          <a:effectLst/>
                          <a:latin typeface="幼圆" pitchFamily="49" charset="-122"/>
                          <a:ea typeface="幼圆" pitchFamily="49" charset="-122"/>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000" b="0" i="0" u="none" strike="noStrike" cap="none" normalizeH="0" baseline="0">
                          <a:ln>
                            <a:noFill/>
                          </a:ln>
                          <a:solidFill>
                            <a:srgbClr val="FFFFCC"/>
                          </a:solidFill>
                          <a:effectLst/>
                          <a:latin typeface="幼圆" pitchFamily="49" charset="-122"/>
                          <a:ea typeface="幼圆" pitchFamily="49" charset="-122"/>
                        </a:rPr>
                        <a:t>SRS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extLst>
                  <a:ext uri="{0D108BD9-81ED-4DB2-BD59-A6C34878D82A}">
                    <a16:rowId xmlns:a16="http://schemas.microsoft.com/office/drawing/2014/main" val="10001"/>
                  </a:ext>
                </a:extLst>
              </a:tr>
              <a:tr h="1016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概要设计</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结构化设计</a:t>
                      </a:r>
                      <a:r>
                        <a:rPr kumimoji="0" lang="en-US" altLang="zh-CN" sz="2000" b="0" i="0" u="none" strike="noStrike" cap="none" normalizeH="0" baseline="0">
                          <a:ln>
                            <a:noFill/>
                          </a:ln>
                          <a:solidFill>
                            <a:srgbClr val="FFFFCC"/>
                          </a:solidFill>
                          <a:effectLst/>
                          <a:latin typeface="幼圆" pitchFamily="49" charset="-122"/>
                          <a:ea typeface="幼圆" pitchFamily="49" charset="-122"/>
                        </a:rPr>
                        <a:t>SD</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软件结构图</a:t>
                      </a:r>
                      <a:r>
                        <a:rPr kumimoji="0" lang="en-US" altLang="zh-CN" sz="2000" b="0" i="0" u="none" strike="noStrike" cap="none" normalizeH="0" baseline="0">
                          <a:ln>
                            <a:noFill/>
                          </a:ln>
                          <a:solidFill>
                            <a:srgbClr val="FFFFCC"/>
                          </a:solidFill>
                          <a:effectLst/>
                          <a:latin typeface="幼圆" pitchFamily="49" charset="-122"/>
                          <a:ea typeface="幼圆" pitchFamily="49" charset="-122"/>
                        </a:rPr>
                        <a:t>SC</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000" b="0" i="0" u="none" strike="noStrike" cap="none" normalizeH="0" baseline="0">
                          <a:ln>
                            <a:noFill/>
                          </a:ln>
                          <a:solidFill>
                            <a:srgbClr val="FFFFCC"/>
                          </a:solidFill>
                          <a:effectLst/>
                          <a:latin typeface="幼圆" pitchFamily="49" charset="-122"/>
                          <a:ea typeface="幼圆" pitchFamily="49" charset="-122"/>
                        </a:rPr>
                        <a:t>《</a:t>
                      </a:r>
                      <a:r>
                        <a:rPr kumimoji="0" lang="zh-CN" altLang="en-US" sz="2000" b="0" i="0" u="none" strike="noStrike" cap="none" normalizeH="0" baseline="0">
                          <a:ln>
                            <a:noFill/>
                          </a:ln>
                          <a:solidFill>
                            <a:srgbClr val="FFFFCC"/>
                          </a:solidFill>
                          <a:effectLst/>
                          <a:latin typeface="幼圆" pitchFamily="49" charset="-122"/>
                          <a:ea typeface="幼圆" pitchFamily="49" charset="-122"/>
                        </a:rPr>
                        <a:t>概要设计说明书</a:t>
                      </a:r>
                      <a:r>
                        <a:rPr kumimoji="0" lang="en-US" altLang="zh-CN" sz="2000" b="0" i="0" u="none" strike="noStrike" cap="none" normalizeH="0" baseline="0">
                          <a:ln>
                            <a:noFill/>
                          </a:ln>
                          <a:solidFill>
                            <a:srgbClr val="FFFFCC"/>
                          </a:solidFill>
                          <a:effectLst/>
                          <a:latin typeface="幼圆" pitchFamily="49" charset="-122"/>
                          <a:ea typeface="幼圆" pitchFamily="49" charset="-122"/>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000" b="0" i="0" u="none" strike="noStrike" cap="none" normalizeH="0" baseline="0">
                          <a:ln>
                            <a:noFill/>
                          </a:ln>
                          <a:solidFill>
                            <a:srgbClr val="FFFFCC"/>
                          </a:solidFill>
                          <a:effectLst/>
                          <a:latin typeface="幼圆" pitchFamily="49" charset="-122"/>
                          <a:ea typeface="幼圆" pitchFamily="49" charset="-122"/>
                        </a:rPr>
                        <a:t>《</a:t>
                      </a:r>
                      <a:r>
                        <a:rPr kumimoji="0" lang="zh-CN" altLang="en-US" sz="2000" b="0" i="0" u="none" strike="noStrike" cap="none" normalizeH="0" baseline="0">
                          <a:ln>
                            <a:noFill/>
                          </a:ln>
                          <a:solidFill>
                            <a:srgbClr val="FFFFCC"/>
                          </a:solidFill>
                          <a:effectLst/>
                          <a:latin typeface="幼圆" pitchFamily="49" charset="-122"/>
                          <a:ea typeface="幼圆" pitchFamily="49" charset="-122"/>
                        </a:rPr>
                        <a:t>数据库设计说明书</a:t>
                      </a:r>
                      <a:r>
                        <a:rPr kumimoji="0" lang="en-US" altLang="zh-CN" sz="2000" b="0" i="0" u="none" strike="noStrike" cap="none" normalizeH="0" baseline="0">
                          <a:ln>
                            <a:noFill/>
                          </a:ln>
                          <a:solidFill>
                            <a:srgbClr val="FFFFCC"/>
                          </a:solidFill>
                          <a:effectLst/>
                          <a:latin typeface="幼圆" pitchFamily="49" charset="-122"/>
                          <a:ea typeface="幼圆" pitchFamily="49" charset="-122"/>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000" b="0" i="0" u="none" strike="noStrike" cap="none" normalizeH="0" baseline="0">
                          <a:ln>
                            <a:noFill/>
                          </a:ln>
                          <a:solidFill>
                            <a:srgbClr val="FFFFCC"/>
                          </a:solidFill>
                          <a:effectLst/>
                          <a:latin typeface="幼圆" pitchFamily="49" charset="-122"/>
                          <a:ea typeface="幼圆" pitchFamily="49" charset="-122"/>
                        </a:rPr>
                        <a:t>《</a:t>
                      </a:r>
                      <a:r>
                        <a:rPr kumimoji="0" lang="zh-CN" altLang="en-US" sz="2000" b="0" i="0" u="none" strike="noStrike" cap="none" normalizeH="0" baseline="0">
                          <a:ln>
                            <a:noFill/>
                          </a:ln>
                          <a:solidFill>
                            <a:srgbClr val="FFFFCC"/>
                          </a:solidFill>
                          <a:effectLst/>
                          <a:latin typeface="幼圆" pitchFamily="49" charset="-122"/>
                          <a:ea typeface="幼圆" pitchFamily="49" charset="-122"/>
                        </a:rPr>
                        <a:t>集成测试计划</a:t>
                      </a:r>
                      <a:r>
                        <a:rPr kumimoji="0" lang="en-US" altLang="zh-CN" sz="2000" b="0" i="0" u="none" strike="noStrike" cap="none" normalizeH="0" baseline="0">
                          <a:ln>
                            <a:noFill/>
                          </a:ln>
                          <a:solidFill>
                            <a:srgbClr val="FFFFCC"/>
                          </a:solidFill>
                          <a:effectLst/>
                          <a:latin typeface="幼圆" pitchFamily="49" charset="-122"/>
                          <a:ea typeface="幼圆" pitchFamily="49" charset="-12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extLst>
                  <a:ext uri="{0D108BD9-81ED-4DB2-BD59-A6C34878D82A}">
                    <a16:rowId xmlns:a16="http://schemas.microsoft.com/office/drawing/2014/main" val="10002"/>
                  </a:ext>
                </a:extLst>
              </a:tr>
              <a:tr h="1016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详细设计</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结构化编程</a:t>
                      </a:r>
                      <a:r>
                        <a:rPr kumimoji="0" lang="en-US" altLang="zh-CN" sz="2000" b="0" i="0" u="none" strike="noStrike" cap="none" normalizeH="0" baseline="0">
                          <a:ln>
                            <a:noFill/>
                          </a:ln>
                          <a:solidFill>
                            <a:srgbClr val="FFFFCC"/>
                          </a:solidFill>
                          <a:effectLst/>
                          <a:latin typeface="幼圆" pitchFamily="49" charset="-122"/>
                          <a:ea typeface="幼圆" pitchFamily="49" charset="-122"/>
                        </a:rPr>
                        <a:t>SP</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程序流程图</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000" b="0" i="0" u="none" strike="noStrike" cap="none" normalizeH="0" baseline="0">
                          <a:ln>
                            <a:noFill/>
                          </a:ln>
                          <a:solidFill>
                            <a:srgbClr val="FFFFCC"/>
                          </a:solidFill>
                          <a:effectLst/>
                          <a:latin typeface="幼圆" pitchFamily="49" charset="-122"/>
                          <a:ea typeface="幼圆" pitchFamily="49" charset="-122"/>
                        </a:rPr>
                        <a:t>N-S</a:t>
                      </a:r>
                      <a:r>
                        <a:rPr kumimoji="0" lang="zh-CN" altLang="en-US" sz="2000" b="0" i="0" u="none" strike="noStrike" cap="none" normalizeH="0" baseline="0">
                          <a:ln>
                            <a:noFill/>
                          </a:ln>
                          <a:solidFill>
                            <a:srgbClr val="FFFFCC"/>
                          </a:solidFill>
                          <a:effectLst/>
                          <a:latin typeface="幼圆" pitchFamily="49" charset="-122"/>
                          <a:ea typeface="幼圆" pitchFamily="49" charset="-122"/>
                        </a:rPr>
                        <a:t>图</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问题分析图</a:t>
                      </a:r>
                      <a:r>
                        <a:rPr kumimoji="0" lang="en-US" altLang="zh-CN" sz="2000" b="0" i="0" u="none" strike="noStrike" cap="none" normalizeH="0" baseline="0">
                          <a:ln>
                            <a:noFill/>
                          </a:ln>
                          <a:solidFill>
                            <a:srgbClr val="FFFFCC"/>
                          </a:solidFill>
                          <a:effectLst/>
                          <a:latin typeface="幼圆" pitchFamily="49" charset="-122"/>
                          <a:ea typeface="幼圆" pitchFamily="49" charset="-122"/>
                        </a:rPr>
                        <a:t>PAD</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FFFFCC"/>
                          </a:solidFill>
                          <a:effectLst/>
                          <a:latin typeface="幼圆" pitchFamily="49" charset="-122"/>
                          <a:ea typeface="幼圆" pitchFamily="49" charset="-122"/>
                        </a:rPr>
                        <a:t>伪码</a:t>
                      </a:r>
                      <a:r>
                        <a:rPr kumimoji="0" lang="en-US" altLang="zh-CN" sz="2000" b="0" i="0" u="none" strike="noStrike" cap="none" normalizeH="0" baseline="0">
                          <a:ln>
                            <a:noFill/>
                          </a:ln>
                          <a:solidFill>
                            <a:srgbClr val="FFFFCC"/>
                          </a:solidFill>
                          <a:effectLst/>
                          <a:latin typeface="幼圆" pitchFamily="49" charset="-122"/>
                          <a:ea typeface="幼圆" pitchFamily="49" charset="-122"/>
                        </a:rPr>
                        <a:t>PDL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000" b="0" i="0" u="none" strike="noStrike" cap="none" normalizeH="0" baseline="0">
                          <a:ln>
                            <a:noFill/>
                          </a:ln>
                          <a:solidFill>
                            <a:srgbClr val="FFFFCC"/>
                          </a:solidFill>
                          <a:effectLst/>
                          <a:latin typeface="幼圆" pitchFamily="49" charset="-122"/>
                          <a:ea typeface="幼圆" pitchFamily="49" charset="-12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alpha val="50000"/>
                      </a:schemeClr>
                    </a:solidFill>
                  </a:tcPr>
                </a:tc>
                <a:extLst>
                  <a:ext uri="{0D108BD9-81ED-4DB2-BD59-A6C34878D82A}">
                    <a16:rowId xmlns:a16="http://schemas.microsoft.com/office/drawing/2014/main" val="10003"/>
                  </a:ext>
                </a:extLst>
              </a:tr>
            </a:tbl>
          </a:graphicData>
        </a:graphic>
      </p:graphicFrame>
      <p:sp>
        <p:nvSpPr>
          <p:cNvPr id="62496" name="矩形 1"/>
          <p:cNvSpPr>
            <a:spLocks noChangeArrowheads="1"/>
          </p:cNvSpPr>
          <p:nvPr/>
        </p:nvSpPr>
        <p:spPr bwMode="auto">
          <a:xfrm>
            <a:off x="304800" y="381000"/>
            <a:ext cx="2819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FF00"/>
                </a:solidFill>
              </a:rPr>
              <a:t>二、软件生命周期</a:t>
            </a:r>
          </a:p>
        </p:txBody>
      </p:sp>
    </p:spTree>
  </p:cSld>
  <p:clrMapOvr>
    <a:masterClrMapping/>
  </p:clrMapOvr>
  <p:transitio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0" name="页脚占位符 2"/>
          <p:cNvSpPr>
            <a:spLocks noGrp="1"/>
          </p:cNvSpPr>
          <p:nvPr>
            <p:ph type="ftr" sz="quarter" idx="11"/>
          </p:nvPr>
        </p:nvSpPr>
        <p:spPr/>
        <p:txBody>
          <a:bodyPr/>
          <a:lstStyle/>
          <a:p>
            <a:pPr>
              <a:defRPr/>
            </a:pPr>
            <a:r>
              <a:rPr lang="en-US" altLang="zh-CN"/>
              <a:t>二级公共基础知识</a:t>
            </a:r>
          </a:p>
        </p:txBody>
      </p:sp>
      <p:sp>
        <p:nvSpPr>
          <p:cNvPr id="11" name="灯片编号占位符 3"/>
          <p:cNvSpPr>
            <a:spLocks noGrp="1"/>
          </p:cNvSpPr>
          <p:nvPr>
            <p:ph type="sldNum" sz="quarter" idx="12"/>
          </p:nvPr>
        </p:nvSpPr>
        <p:spPr/>
        <p:txBody>
          <a:bodyPr/>
          <a:lstStyle/>
          <a:p>
            <a:pPr>
              <a:defRPr/>
            </a:pPr>
            <a:fld id="{7A5F7EC1-E2DF-479F-B9A7-2626399B635B}" type="slidenum">
              <a:rPr lang="en-US" altLang="zh-CN"/>
              <a:pPr>
                <a:defRPr/>
              </a:pPr>
              <a:t>68</a:t>
            </a:fld>
            <a:endParaRPr lang="en-US" altLang="zh-CN"/>
          </a:p>
        </p:txBody>
      </p:sp>
      <p:sp>
        <p:nvSpPr>
          <p:cNvPr id="63493" name="Rectangle 4"/>
          <p:cNvSpPr>
            <a:spLocks noChangeArrowheads="1"/>
          </p:cNvSpPr>
          <p:nvPr/>
        </p:nvSpPr>
        <p:spPr bwMode="auto">
          <a:xfrm>
            <a:off x="304800" y="366713"/>
            <a:ext cx="2667000" cy="503237"/>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sz="2200">
                <a:solidFill>
                  <a:srgbClr val="FFFF00"/>
                </a:solidFill>
              </a:rPr>
              <a:t>三、需求分析</a:t>
            </a:r>
          </a:p>
        </p:txBody>
      </p:sp>
      <p:sp>
        <p:nvSpPr>
          <p:cNvPr id="63494" name="Rectangle 6"/>
          <p:cNvSpPr>
            <a:spLocks noChangeArrowheads="1"/>
          </p:cNvSpPr>
          <p:nvPr/>
        </p:nvSpPr>
        <p:spPr bwMode="auto">
          <a:xfrm>
            <a:off x="1143000" y="1752600"/>
            <a:ext cx="2667000" cy="430213"/>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t>需求与需求分析</a:t>
            </a:r>
          </a:p>
        </p:txBody>
      </p:sp>
      <p:sp>
        <p:nvSpPr>
          <p:cNvPr id="63495" name="Rectangle 8"/>
          <p:cNvSpPr>
            <a:spLocks noChangeArrowheads="1"/>
          </p:cNvSpPr>
          <p:nvPr/>
        </p:nvSpPr>
        <p:spPr bwMode="auto">
          <a:xfrm>
            <a:off x="1143000" y="2344738"/>
            <a:ext cx="2667000" cy="430212"/>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0"/>
              <a:t>需求分析的方法</a:t>
            </a:r>
          </a:p>
        </p:txBody>
      </p:sp>
      <p:sp>
        <p:nvSpPr>
          <p:cNvPr id="63496" name="Rectangle 9"/>
          <p:cNvSpPr>
            <a:spLocks noChangeArrowheads="1"/>
          </p:cNvSpPr>
          <p:nvPr/>
        </p:nvSpPr>
        <p:spPr bwMode="auto">
          <a:xfrm>
            <a:off x="1143000" y="2936875"/>
            <a:ext cx="2667000" cy="39687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结构化分析方法</a:t>
            </a:r>
          </a:p>
        </p:txBody>
      </p:sp>
      <p:sp>
        <p:nvSpPr>
          <p:cNvPr id="63497" name="Rectangle 11"/>
          <p:cNvSpPr>
            <a:spLocks noChangeArrowheads="1"/>
          </p:cNvSpPr>
          <p:nvPr/>
        </p:nvSpPr>
        <p:spPr bwMode="auto">
          <a:xfrm>
            <a:off x="1828800" y="3614738"/>
            <a:ext cx="2667000" cy="396875"/>
          </a:xfrm>
          <a:prstGeom prst="rect">
            <a:avLst/>
          </a:prstGeom>
          <a:solidFill>
            <a:srgbClr val="FFFFCC">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数据流图与数据字典</a:t>
            </a:r>
          </a:p>
        </p:txBody>
      </p:sp>
      <p:sp>
        <p:nvSpPr>
          <p:cNvPr id="63498" name="Rectangle 12"/>
          <p:cNvSpPr>
            <a:spLocks noChangeArrowheads="1"/>
          </p:cNvSpPr>
          <p:nvPr/>
        </p:nvSpPr>
        <p:spPr bwMode="auto">
          <a:xfrm>
            <a:off x="1828800" y="4186238"/>
            <a:ext cx="2667000" cy="396875"/>
          </a:xfrm>
          <a:prstGeom prst="rect">
            <a:avLst/>
          </a:prstGeom>
          <a:solidFill>
            <a:srgbClr val="FFFFCC">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判定树与判定表</a:t>
            </a:r>
          </a:p>
        </p:txBody>
      </p:sp>
      <p:sp>
        <p:nvSpPr>
          <p:cNvPr id="63499" name="Rectangle 13"/>
          <p:cNvSpPr>
            <a:spLocks noChangeArrowheads="1"/>
          </p:cNvSpPr>
          <p:nvPr/>
        </p:nvSpPr>
        <p:spPr bwMode="auto">
          <a:xfrm>
            <a:off x="1828800" y="4757738"/>
            <a:ext cx="2667000" cy="396875"/>
          </a:xfrm>
          <a:prstGeom prst="rect">
            <a:avLst/>
          </a:prstGeom>
          <a:solidFill>
            <a:srgbClr val="FFFFCC">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软件需求规格说明书</a:t>
            </a:r>
          </a:p>
        </p:txBody>
      </p:sp>
    </p:spTree>
  </p:cSld>
  <p:clrMapOvr>
    <a:masterClrMapping/>
  </p:clrMapOvr>
  <p:transitio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7" name="页脚占位符 2"/>
          <p:cNvSpPr>
            <a:spLocks noGrp="1"/>
          </p:cNvSpPr>
          <p:nvPr>
            <p:ph type="ftr" sz="quarter" idx="11"/>
          </p:nvPr>
        </p:nvSpPr>
        <p:spPr/>
        <p:txBody>
          <a:bodyPr/>
          <a:lstStyle/>
          <a:p>
            <a:pPr>
              <a:defRPr/>
            </a:pPr>
            <a:r>
              <a:rPr lang="en-US" altLang="zh-CN"/>
              <a:t>二级公共基础知识</a:t>
            </a:r>
          </a:p>
        </p:txBody>
      </p:sp>
      <p:sp>
        <p:nvSpPr>
          <p:cNvPr id="8" name="灯片编号占位符 3"/>
          <p:cNvSpPr>
            <a:spLocks noGrp="1"/>
          </p:cNvSpPr>
          <p:nvPr>
            <p:ph type="sldNum" sz="quarter" idx="12"/>
          </p:nvPr>
        </p:nvSpPr>
        <p:spPr/>
        <p:txBody>
          <a:bodyPr/>
          <a:lstStyle/>
          <a:p>
            <a:pPr>
              <a:defRPr/>
            </a:pPr>
            <a:fld id="{955EB58C-1CA8-4F12-B9FE-805012A13597}" type="slidenum">
              <a:rPr lang="en-US" altLang="zh-CN"/>
              <a:pPr>
                <a:defRPr/>
              </a:pPr>
              <a:t>69</a:t>
            </a:fld>
            <a:endParaRPr lang="en-US" altLang="zh-CN"/>
          </a:p>
        </p:txBody>
      </p:sp>
      <p:sp>
        <p:nvSpPr>
          <p:cNvPr id="64517" name="Text Box 4"/>
          <p:cNvSpPr txBox="1">
            <a:spLocks noChangeArrowheads="1"/>
          </p:cNvSpPr>
          <p:nvPr/>
        </p:nvSpPr>
        <p:spPr bwMode="auto">
          <a:xfrm>
            <a:off x="242888" y="371475"/>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400">
                <a:solidFill>
                  <a:srgbClr val="FFFFCC"/>
                </a:solidFill>
                <a:latin typeface="幼圆" pitchFamily="49" charset="-122"/>
              </a:rPr>
              <a:t>1</a:t>
            </a:r>
            <a:r>
              <a:rPr lang="zh-CN" altLang="en-US" sz="2400">
                <a:solidFill>
                  <a:srgbClr val="FFFFCC"/>
                </a:solidFill>
                <a:latin typeface="幼圆" pitchFamily="49" charset="-122"/>
              </a:rPr>
              <a:t>、需求与需求分析</a:t>
            </a:r>
          </a:p>
        </p:txBody>
      </p:sp>
      <p:sp>
        <p:nvSpPr>
          <p:cNvPr id="64518" name="Text Box 5"/>
          <p:cNvSpPr txBox="1">
            <a:spLocks noChangeArrowheads="1"/>
          </p:cNvSpPr>
          <p:nvPr/>
        </p:nvSpPr>
        <p:spPr bwMode="auto">
          <a:xfrm>
            <a:off x="714375" y="1447800"/>
            <a:ext cx="7559675"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b="0">
                <a:solidFill>
                  <a:schemeClr val="bg1"/>
                </a:solidFill>
                <a:latin typeface="幼圆" pitchFamily="49" charset="-122"/>
              </a:rPr>
              <a:t>需求：用户对目标软件系统在功能、行为、性能、设计</a:t>
            </a:r>
          </a:p>
          <a:p>
            <a:pPr eaLnBrk="1" hangingPunct="1">
              <a:spcBef>
                <a:spcPct val="50000"/>
              </a:spcBef>
            </a:pPr>
            <a:r>
              <a:rPr lang="zh-CN" altLang="en-US" sz="2400" b="0">
                <a:solidFill>
                  <a:schemeClr val="bg1"/>
                </a:solidFill>
                <a:latin typeface="幼圆" pitchFamily="49" charset="-122"/>
              </a:rPr>
              <a:t>      约束等方面的期望。</a:t>
            </a:r>
          </a:p>
        </p:txBody>
      </p:sp>
      <p:sp>
        <p:nvSpPr>
          <p:cNvPr id="64519" name="Text Box 6"/>
          <p:cNvSpPr txBox="1">
            <a:spLocks noChangeArrowheads="1"/>
          </p:cNvSpPr>
          <p:nvPr/>
        </p:nvSpPr>
        <p:spPr bwMode="auto">
          <a:xfrm>
            <a:off x="714375" y="2971800"/>
            <a:ext cx="755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b="0">
                <a:solidFill>
                  <a:schemeClr val="bg1"/>
                </a:solidFill>
                <a:latin typeface="幼圆" pitchFamily="49" charset="-122"/>
              </a:rPr>
              <a:t>需求分析：发现用户需求的过程</a:t>
            </a:r>
          </a:p>
        </p:txBody>
      </p:sp>
      <p:sp>
        <p:nvSpPr>
          <p:cNvPr id="64520" name="Text Box 7"/>
          <p:cNvSpPr txBox="1">
            <a:spLocks noChangeArrowheads="1"/>
          </p:cNvSpPr>
          <p:nvPr/>
        </p:nvSpPr>
        <p:spPr bwMode="auto">
          <a:xfrm>
            <a:off x="685800" y="3733800"/>
            <a:ext cx="7559675"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400" b="0">
                <a:solidFill>
                  <a:schemeClr val="bg1"/>
                </a:solidFill>
                <a:latin typeface="幼圆" pitchFamily="49" charset="-122"/>
              </a:rPr>
              <a:t>需求分析阶段的工作：</a:t>
            </a:r>
          </a:p>
          <a:p>
            <a:pPr eaLnBrk="1" hangingPunct="1">
              <a:lnSpc>
                <a:spcPct val="120000"/>
              </a:lnSpc>
            </a:pPr>
            <a:r>
              <a:rPr lang="zh-CN" altLang="en-US" sz="2400" b="0">
                <a:solidFill>
                  <a:schemeClr val="bg1"/>
                </a:solidFill>
                <a:latin typeface="幼圆" pitchFamily="49" charset="-122"/>
              </a:rPr>
              <a:t>  （</a:t>
            </a:r>
            <a:r>
              <a:rPr lang="en-US" altLang="zh-CN" sz="2400" b="0">
                <a:solidFill>
                  <a:schemeClr val="bg1"/>
                </a:solidFill>
                <a:latin typeface="幼圆" pitchFamily="49" charset="-122"/>
              </a:rPr>
              <a:t>1</a:t>
            </a:r>
            <a:r>
              <a:rPr lang="zh-CN" altLang="en-US" sz="2400" b="0">
                <a:solidFill>
                  <a:schemeClr val="bg1"/>
                </a:solidFill>
                <a:latin typeface="幼圆" pitchFamily="49" charset="-122"/>
              </a:rPr>
              <a:t>）需求获取</a:t>
            </a:r>
          </a:p>
          <a:p>
            <a:pPr eaLnBrk="1" hangingPunct="1">
              <a:lnSpc>
                <a:spcPct val="120000"/>
              </a:lnSpc>
            </a:pPr>
            <a:r>
              <a:rPr lang="zh-CN" altLang="en-US" sz="2400" b="0">
                <a:solidFill>
                  <a:schemeClr val="bg1"/>
                </a:solidFill>
                <a:latin typeface="幼圆" pitchFamily="49" charset="-122"/>
              </a:rPr>
              <a:t>  （</a:t>
            </a:r>
            <a:r>
              <a:rPr lang="en-US" altLang="zh-CN" sz="2400" b="0">
                <a:solidFill>
                  <a:schemeClr val="bg1"/>
                </a:solidFill>
                <a:latin typeface="幼圆" pitchFamily="49" charset="-122"/>
              </a:rPr>
              <a:t>2</a:t>
            </a:r>
            <a:r>
              <a:rPr lang="zh-CN" altLang="en-US" sz="2400" b="0">
                <a:solidFill>
                  <a:schemeClr val="bg1"/>
                </a:solidFill>
                <a:latin typeface="幼圆" pitchFamily="49" charset="-122"/>
              </a:rPr>
              <a:t>）需求分析</a:t>
            </a:r>
          </a:p>
          <a:p>
            <a:pPr eaLnBrk="1" hangingPunct="1">
              <a:lnSpc>
                <a:spcPct val="120000"/>
              </a:lnSpc>
            </a:pPr>
            <a:r>
              <a:rPr lang="zh-CN" altLang="en-US" sz="2400" b="0">
                <a:solidFill>
                  <a:schemeClr val="bg1"/>
                </a:solidFill>
                <a:latin typeface="幼圆" pitchFamily="49" charset="-122"/>
              </a:rPr>
              <a:t>  （</a:t>
            </a:r>
            <a:r>
              <a:rPr lang="en-US" altLang="zh-CN" sz="2400" b="0">
                <a:solidFill>
                  <a:schemeClr val="bg1"/>
                </a:solidFill>
                <a:latin typeface="幼圆" pitchFamily="49" charset="-122"/>
              </a:rPr>
              <a:t>3</a:t>
            </a:r>
            <a:r>
              <a:rPr lang="zh-CN" altLang="en-US" sz="2400" b="0">
                <a:solidFill>
                  <a:schemeClr val="bg1"/>
                </a:solidFill>
                <a:latin typeface="幼圆" pitchFamily="49" charset="-122"/>
              </a:rPr>
              <a:t>）编写需求规格说明书</a:t>
            </a:r>
          </a:p>
          <a:p>
            <a:pPr eaLnBrk="1" hangingPunct="1">
              <a:lnSpc>
                <a:spcPct val="120000"/>
              </a:lnSpc>
            </a:pPr>
            <a:r>
              <a:rPr lang="zh-CN" altLang="en-US" sz="2400" b="0">
                <a:solidFill>
                  <a:schemeClr val="bg1"/>
                </a:solidFill>
                <a:latin typeface="幼圆" pitchFamily="49" charset="-122"/>
              </a:rPr>
              <a:t>  （</a:t>
            </a:r>
            <a:r>
              <a:rPr lang="en-US" altLang="zh-CN" sz="2400" b="0">
                <a:solidFill>
                  <a:schemeClr val="bg1"/>
                </a:solidFill>
                <a:latin typeface="幼圆" pitchFamily="49" charset="-122"/>
              </a:rPr>
              <a:t>4</a:t>
            </a:r>
            <a:r>
              <a:rPr lang="zh-CN" altLang="en-US" sz="2400" b="0">
                <a:solidFill>
                  <a:schemeClr val="bg1"/>
                </a:solidFill>
                <a:latin typeface="幼圆" pitchFamily="49" charset="-122"/>
              </a:rPr>
              <a:t>）需求评审 </a:t>
            </a:r>
          </a:p>
        </p:txBody>
      </p:sp>
    </p:spTree>
  </p:cSld>
  <p:clrMapOvr>
    <a:masterClrMapping/>
  </p:clrMapOvr>
  <p:transition spd="slow">
    <p:push dir="u"/>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5" name="页脚占位符 2"/>
          <p:cNvSpPr>
            <a:spLocks noGrp="1"/>
          </p:cNvSpPr>
          <p:nvPr>
            <p:ph type="ftr" sz="quarter" idx="11"/>
          </p:nvPr>
        </p:nvSpPr>
        <p:spPr/>
        <p:txBody>
          <a:bodyPr/>
          <a:lstStyle/>
          <a:p>
            <a:pPr>
              <a:defRPr/>
            </a:pPr>
            <a:r>
              <a:rPr lang="en-US" altLang="zh-CN"/>
              <a:t>二级公共基础知识</a:t>
            </a:r>
          </a:p>
        </p:txBody>
      </p:sp>
      <p:sp>
        <p:nvSpPr>
          <p:cNvPr id="6" name="灯片编号占位符 3"/>
          <p:cNvSpPr>
            <a:spLocks noGrp="1"/>
          </p:cNvSpPr>
          <p:nvPr>
            <p:ph type="sldNum" sz="quarter" idx="12"/>
          </p:nvPr>
        </p:nvSpPr>
        <p:spPr/>
        <p:txBody>
          <a:bodyPr/>
          <a:lstStyle/>
          <a:p>
            <a:pPr>
              <a:defRPr/>
            </a:pPr>
            <a:fld id="{8E03BEE3-F8FA-41D9-85BC-D98BE33EC071}" type="slidenum">
              <a:rPr lang="en-US" altLang="zh-CN"/>
              <a:pPr>
                <a:defRPr/>
              </a:pPr>
              <a:t>70</a:t>
            </a:fld>
            <a:endParaRPr lang="en-US" altLang="zh-CN"/>
          </a:p>
        </p:txBody>
      </p:sp>
      <p:sp>
        <p:nvSpPr>
          <p:cNvPr id="65541" name="Text Box 4"/>
          <p:cNvSpPr txBox="1">
            <a:spLocks noChangeArrowheads="1"/>
          </p:cNvSpPr>
          <p:nvPr/>
        </p:nvSpPr>
        <p:spPr bwMode="auto">
          <a:xfrm>
            <a:off x="242888" y="371475"/>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400">
                <a:solidFill>
                  <a:srgbClr val="FFFFCC"/>
                </a:solidFill>
                <a:latin typeface="幼圆" pitchFamily="49" charset="-122"/>
              </a:rPr>
              <a:t>2</a:t>
            </a:r>
            <a:r>
              <a:rPr lang="zh-CN" altLang="en-US" sz="2400">
                <a:solidFill>
                  <a:srgbClr val="FFFFCC"/>
                </a:solidFill>
                <a:latin typeface="幼圆" pitchFamily="49" charset="-122"/>
              </a:rPr>
              <a:t>、需求分析的方法</a:t>
            </a:r>
          </a:p>
        </p:txBody>
      </p:sp>
      <p:sp>
        <p:nvSpPr>
          <p:cNvPr id="65542" name="Text Box 5"/>
          <p:cNvSpPr txBox="1">
            <a:spLocks noChangeArrowheads="1"/>
          </p:cNvSpPr>
          <p:nvPr/>
        </p:nvSpPr>
        <p:spPr bwMode="auto">
          <a:xfrm>
            <a:off x="685800" y="1524000"/>
            <a:ext cx="7559675" cy="210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400" b="0">
                <a:solidFill>
                  <a:schemeClr val="bg1"/>
                </a:solidFill>
                <a:latin typeface="幼圆" pitchFamily="49" charset="-122"/>
              </a:rPr>
              <a:t>A .</a:t>
            </a:r>
            <a:r>
              <a:rPr lang="zh-CN" altLang="en-US" sz="2400" b="0">
                <a:solidFill>
                  <a:schemeClr val="bg1"/>
                </a:solidFill>
                <a:latin typeface="幼圆" pitchFamily="49" charset="-122"/>
              </a:rPr>
              <a:t>面向数据流的结构化分析方法 </a:t>
            </a:r>
            <a:r>
              <a:rPr lang="en-US" altLang="zh-CN" sz="2400" b="0">
                <a:solidFill>
                  <a:schemeClr val="bg1"/>
                </a:solidFill>
                <a:latin typeface="幼圆" pitchFamily="49" charset="-122"/>
              </a:rPr>
              <a:t>SA</a:t>
            </a:r>
            <a:r>
              <a:rPr lang="zh-CN" altLang="en-US" sz="2400" b="0">
                <a:solidFill>
                  <a:schemeClr val="bg1"/>
                </a:solidFill>
                <a:latin typeface="幼圆" pitchFamily="49" charset="-122"/>
              </a:rPr>
              <a:t>。</a:t>
            </a:r>
          </a:p>
          <a:p>
            <a:pPr eaLnBrk="1" hangingPunct="1">
              <a:spcBef>
                <a:spcPct val="50000"/>
              </a:spcBef>
            </a:pPr>
            <a:r>
              <a:rPr lang="en-US" altLang="zh-CN" sz="2400" b="0">
                <a:solidFill>
                  <a:schemeClr val="bg1"/>
                </a:solidFill>
                <a:latin typeface="幼圆" pitchFamily="49" charset="-122"/>
              </a:rPr>
              <a:t>B .</a:t>
            </a:r>
            <a:r>
              <a:rPr lang="zh-CN" altLang="en-US" sz="2400" b="0">
                <a:solidFill>
                  <a:schemeClr val="bg1"/>
                </a:solidFill>
                <a:latin typeface="幼圆" pitchFamily="49" charset="-122"/>
              </a:rPr>
              <a:t>面向数据结构的</a:t>
            </a:r>
            <a:r>
              <a:rPr lang="en-US" altLang="zh-CN" sz="2400" b="0">
                <a:solidFill>
                  <a:schemeClr val="bg1"/>
                </a:solidFill>
                <a:latin typeface="幼圆" pitchFamily="49" charset="-122"/>
              </a:rPr>
              <a:t>Jackson</a:t>
            </a:r>
            <a:r>
              <a:rPr lang="zh-CN" altLang="en-US" sz="2400" b="0">
                <a:solidFill>
                  <a:schemeClr val="bg1"/>
                </a:solidFill>
                <a:latin typeface="幼圆" pitchFamily="49" charset="-122"/>
              </a:rPr>
              <a:t>方法 </a:t>
            </a:r>
            <a:r>
              <a:rPr lang="en-US" altLang="zh-CN" sz="2400" b="0">
                <a:solidFill>
                  <a:schemeClr val="bg1"/>
                </a:solidFill>
                <a:latin typeface="幼圆" pitchFamily="49" charset="-122"/>
              </a:rPr>
              <a:t>JSD</a:t>
            </a:r>
            <a:r>
              <a:rPr lang="zh-CN" altLang="en-US" sz="2400" b="0">
                <a:solidFill>
                  <a:schemeClr val="bg1"/>
                </a:solidFill>
                <a:latin typeface="幼圆" pitchFamily="49" charset="-122"/>
              </a:rPr>
              <a:t>。</a:t>
            </a:r>
          </a:p>
          <a:p>
            <a:pPr eaLnBrk="1" hangingPunct="1">
              <a:spcBef>
                <a:spcPct val="50000"/>
              </a:spcBef>
            </a:pPr>
            <a:r>
              <a:rPr lang="en-US" altLang="zh-CN" sz="2400" b="0">
                <a:solidFill>
                  <a:schemeClr val="bg1"/>
                </a:solidFill>
                <a:latin typeface="幼圆" pitchFamily="49" charset="-122"/>
              </a:rPr>
              <a:t>C .</a:t>
            </a:r>
            <a:r>
              <a:rPr lang="zh-CN" altLang="en-US" sz="2400" b="0">
                <a:solidFill>
                  <a:schemeClr val="bg1"/>
                </a:solidFill>
                <a:latin typeface="幼圆" pitchFamily="49" charset="-122"/>
              </a:rPr>
              <a:t>面向数据结构的结构化数据系统开发方法 </a:t>
            </a:r>
            <a:r>
              <a:rPr lang="en-US" altLang="zh-CN" sz="2400" b="0">
                <a:solidFill>
                  <a:schemeClr val="bg1"/>
                </a:solidFill>
                <a:latin typeface="幼圆" pitchFamily="49" charset="-122"/>
              </a:rPr>
              <a:t>DSSD</a:t>
            </a:r>
            <a:r>
              <a:rPr lang="zh-CN" altLang="en-US" sz="2400" b="0">
                <a:solidFill>
                  <a:schemeClr val="bg1"/>
                </a:solidFill>
                <a:latin typeface="幼圆" pitchFamily="49" charset="-122"/>
              </a:rPr>
              <a:t>。</a:t>
            </a:r>
          </a:p>
          <a:p>
            <a:pPr eaLnBrk="1" hangingPunct="1">
              <a:spcBef>
                <a:spcPct val="50000"/>
              </a:spcBef>
            </a:pPr>
            <a:r>
              <a:rPr lang="en-US" altLang="zh-CN" sz="2400" b="0">
                <a:solidFill>
                  <a:schemeClr val="bg1"/>
                </a:solidFill>
                <a:latin typeface="幼圆" pitchFamily="49" charset="-122"/>
              </a:rPr>
              <a:t>D .</a:t>
            </a:r>
            <a:r>
              <a:rPr lang="zh-CN" altLang="en-US" sz="2400" b="0">
                <a:solidFill>
                  <a:schemeClr val="bg1"/>
                </a:solidFill>
                <a:latin typeface="幼圆" pitchFamily="49" charset="-122"/>
              </a:rPr>
              <a:t>面向对象的分析方法 </a:t>
            </a:r>
            <a:r>
              <a:rPr lang="en-US" altLang="zh-CN" sz="2400" b="0">
                <a:solidFill>
                  <a:schemeClr val="bg1"/>
                </a:solidFill>
                <a:latin typeface="幼圆" pitchFamily="49" charset="-122"/>
              </a:rPr>
              <a:t>OOA</a:t>
            </a:r>
            <a:r>
              <a:rPr lang="zh-CN" altLang="en-US" sz="2400" b="0">
                <a:solidFill>
                  <a:schemeClr val="bg1"/>
                </a:solidFill>
                <a:latin typeface="幼圆" pitchFamily="49" charset="-122"/>
              </a:rPr>
              <a:t>。</a:t>
            </a:r>
          </a:p>
        </p:txBody>
      </p:sp>
    </p:spTree>
  </p:cSld>
  <p:clrMapOvr>
    <a:masterClrMapping/>
  </p:clrMapOvr>
  <p:transition spd="slow">
    <p:push dir="u"/>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4" name="页脚占位符 2"/>
          <p:cNvSpPr>
            <a:spLocks noGrp="1"/>
          </p:cNvSpPr>
          <p:nvPr>
            <p:ph type="ftr" sz="quarter" idx="11"/>
          </p:nvPr>
        </p:nvSpPr>
        <p:spPr/>
        <p:txBody>
          <a:bodyPr/>
          <a:lstStyle/>
          <a:p>
            <a:pPr>
              <a:defRPr/>
            </a:pPr>
            <a:r>
              <a:rPr lang="en-US" altLang="zh-CN"/>
              <a:t>二级公共基础知识</a:t>
            </a:r>
          </a:p>
        </p:txBody>
      </p:sp>
      <p:sp>
        <p:nvSpPr>
          <p:cNvPr id="15" name="灯片编号占位符 3"/>
          <p:cNvSpPr>
            <a:spLocks noGrp="1"/>
          </p:cNvSpPr>
          <p:nvPr>
            <p:ph type="sldNum" sz="quarter" idx="12"/>
          </p:nvPr>
        </p:nvSpPr>
        <p:spPr/>
        <p:txBody>
          <a:bodyPr/>
          <a:lstStyle/>
          <a:p>
            <a:pPr>
              <a:defRPr/>
            </a:pPr>
            <a:fld id="{EA97A704-2327-4891-9609-F9E2BEABFB79}" type="slidenum">
              <a:rPr lang="en-US" altLang="zh-CN"/>
              <a:pPr>
                <a:defRPr/>
              </a:pPr>
              <a:t>71</a:t>
            </a:fld>
            <a:endParaRPr lang="en-US" altLang="zh-CN"/>
          </a:p>
        </p:txBody>
      </p:sp>
      <p:sp>
        <p:nvSpPr>
          <p:cNvPr id="66565" name="Text Box 4"/>
          <p:cNvSpPr txBox="1">
            <a:spLocks noChangeArrowheads="1"/>
          </p:cNvSpPr>
          <p:nvPr/>
        </p:nvSpPr>
        <p:spPr bwMode="auto">
          <a:xfrm>
            <a:off x="242888" y="371475"/>
            <a:ext cx="52435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400">
                <a:solidFill>
                  <a:srgbClr val="FFFFCC"/>
                </a:solidFill>
                <a:latin typeface="幼圆" pitchFamily="49" charset="-122"/>
              </a:rPr>
              <a:t>3</a:t>
            </a:r>
            <a:r>
              <a:rPr lang="zh-CN" altLang="en-US" sz="2400">
                <a:solidFill>
                  <a:srgbClr val="FFFFCC"/>
                </a:solidFill>
                <a:latin typeface="幼圆" pitchFamily="49" charset="-122"/>
              </a:rPr>
              <a:t>、结构化分析方法：数据流图</a:t>
            </a:r>
            <a:r>
              <a:rPr lang="en-US" altLang="zh-CN" sz="2400">
                <a:solidFill>
                  <a:srgbClr val="FFFFCC"/>
                </a:solidFill>
                <a:latin typeface="幼圆" pitchFamily="49" charset="-122"/>
              </a:rPr>
              <a:t>DFD</a:t>
            </a:r>
          </a:p>
        </p:txBody>
      </p:sp>
      <p:sp>
        <p:nvSpPr>
          <p:cNvPr id="66566" name="Text Box 15"/>
          <p:cNvSpPr txBox="1">
            <a:spLocks noChangeArrowheads="1"/>
          </p:cNvSpPr>
          <p:nvPr/>
        </p:nvSpPr>
        <p:spPr bwMode="auto">
          <a:xfrm>
            <a:off x="685800" y="1143000"/>
            <a:ext cx="4603750" cy="4572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rgbClr val="FFFFFF"/>
                </a:solidFill>
                <a:latin typeface="幼圆" pitchFamily="49" charset="-122"/>
              </a:rPr>
              <a:t>数据流图</a:t>
            </a:r>
            <a:r>
              <a:rPr lang="en-US" altLang="zh-CN" sz="2400" b="0">
                <a:solidFill>
                  <a:srgbClr val="FFFFFF"/>
                </a:solidFill>
                <a:latin typeface="幼圆" pitchFamily="49" charset="-122"/>
              </a:rPr>
              <a:t>DFD</a:t>
            </a:r>
            <a:r>
              <a:rPr lang="zh-CN" altLang="en-US" sz="2400" b="0">
                <a:solidFill>
                  <a:srgbClr val="FFFFFF"/>
                </a:solidFill>
                <a:latin typeface="幼圆" pitchFamily="49" charset="-122"/>
              </a:rPr>
              <a:t>中的主要图形元素：</a:t>
            </a:r>
          </a:p>
        </p:txBody>
      </p:sp>
      <p:sp>
        <p:nvSpPr>
          <p:cNvPr id="66567" name="Oval 16"/>
          <p:cNvSpPr>
            <a:spLocks noChangeArrowheads="1"/>
          </p:cNvSpPr>
          <p:nvPr/>
        </p:nvSpPr>
        <p:spPr bwMode="auto">
          <a:xfrm>
            <a:off x="1649413" y="1936750"/>
            <a:ext cx="1368425" cy="647700"/>
          </a:xfrm>
          <a:prstGeom prst="ellipse">
            <a:avLst/>
          </a:prstGeom>
          <a:solidFill>
            <a:srgbClr val="3366FF"/>
          </a:solidFill>
          <a:ln w="12700" cap="sq">
            <a:solidFill>
              <a:srgbClr val="FFFF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68" name="Text Box 17"/>
          <p:cNvSpPr txBox="1">
            <a:spLocks noChangeArrowheads="1"/>
          </p:cNvSpPr>
          <p:nvPr/>
        </p:nvSpPr>
        <p:spPr bwMode="auto">
          <a:xfrm>
            <a:off x="3321050" y="1989138"/>
            <a:ext cx="1555750" cy="4572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rgbClr val="FFFFFF"/>
                </a:solidFill>
                <a:latin typeface="幼圆" pitchFamily="49" charset="-122"/>
              </a:rPr>
              <a:t>加工</a:t>
            </a:r>
            <a:r>
              <a:rPr lang="en-US" altLang="zh-CN" sz="2400" b="0">
                <a:solidFill>
                  <a:srgbClr val="FFFFFF"/>
                </a:solidFill>
                <a:latin typeface="幼圆" pitchFamily="49" charset="-122"/>
              </a:rPr>
              <a:t>/</a:t>
            </a:r>
            <a:r>
              <a:rPr lang="zh-CN" altLang="en-US" sz="2400" b="0">
                <a:solidFill>
                  <a:srgbClr val="FFFFFF"/>
                </a:solidFill>
                <a:latin typeface="幼圆" pitchFamily="49" charset="-122"/>
              </a:rPr>
              <a:t>转换</a:t>
            </a:r>
          </a:p>
        </p:txBody>
      </p:sp>
      <p:sp>
        <p:nvSpPr>
          <p:cNvPr id="66569" name="Line 18"/>
          <p:cNvSpPr>
            <a:spLocks noChangeShapeType="1"/>
          </p:cNvSpPr>
          <p:nvPr/>
        </p:nvSpPr>
        <p:spPr bwMode="auto">
          <a:xfrm>
            <a:off x="1685925" y="3278188"/>
            <a:ext cx="1296988" cy="0"/>
          </a:xfrm>
          <a:prstGeom prst="line">
            <a:avLst/>
          </a:prstGeom>
          <a:noFill/>
          <a:ln w="12700" cap="sq">
            <a:solidFill>
              <a:srgbClr val="FFFFFF"/>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6570" name="Text Box 19"/>
          <p:cNvSpPr txBox="1">
            <a:spLocks noChangeArrowheads="1"/>
          </p:cNvSpPr>
          <p:nvPr/>
        </p:nvSpPr>
        <p:spPr bwMode="auto">
          <a:xfrm>
            <a:off x="3321050" y="2971800"/>
            <a:ext cx="1098550" cy="4572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rgbClr val="FFFFFF"/>
                </a:solidFill>
                <a:latin typeface="幼圆" pitchFamily="49" charset="-122"/>
              </a:rPr>
              <a:t>数据流</a:t>
            </a:r>
          </a:p>
        </p:txBody>
      </p:sp>
      <p:sp>
        <p:nvSpPr>
          <p:cNvPr id="66571" name="Line 20"/>
          <p:cNvSpPr>
            <a:spLocks noChangeShapeType="1"/>
          </p:cNvSpPr>
          <p:nvPr/>
        </p:nvSpPr>
        <p:spPr bwMode="auto">
          <a:xfrm>
            <a:off x="1684338" y="4148138"/>
            <a:ext cx="1296987"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6572" name="Line 21"/>
          <p:cNvSpPr>
            <a:spLocks noChangeShapeType="1"/>
          </p:cNvSpPr>
          <p:nvPr/>
        </p:nvSpPr>
        <p:spPr bwMode="auto">
          <a:xfrm>
            <a:off x="1684338" y="4724400"/>
            <a:ext cx="1296987" cy="0"/>
          </a:xfrm>
          <a:prstGeom prst="line">
            <a:avLst/>
          </a:prstGeom>
          <a:noFill/>
          <a:ln w="12700" cap="sq">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6573" name="Text Box 22"/>
          <p:cNvSpPr txBox="1">
            <a:spLocks noChangeArrowheads="1"/>
          </p:cNvSpPr>
          <p:nvPr/>
        </p:nvSpPr>
        <p:spPr bwMode="auto">
          <a:xfrm>
            <a:off x="3321050" y="4114800"/>
            <a:ext cx="2470150" cy="4572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rgbClr val="FFFFFF"/>
                </a:solidFill>
                <a:latin typeface="幼圆" pitchFamily="49" charset="-122"/>
              </a:rPr>
              <a:t>存储文件</a:t>
            </a:r>
            <a:r>
              <a:rPr lang="en-US" altLang="zh-CN" sz="2400" b="0">
                <a:solidFill>
                  <a:srgbClr val="FFFFFF"/>
                </a:solidFill>
                <a:latin typeface="幼圆" pitchFamily="49" charset="-122"/>
              </a:rPr>
              <a:t>/</a:t>
            </a:r>
            <a:r>
              <a:rPr lang="zh-CN" altLang="en-US" sz="2400" b="0">
                <a:solidFill>
                  <a:srgbClr val="FFFFFF"/>
                </a:solidFill>
                <a:latin typeface="幼圆" pitchFamily="49" charset="-122"/>
              </a:rPr>
              <a:t>数据源</a:t>
            </a:r>
          </a:p>
        </p:txBody>
      </p:sp>
      <p:sp>
        <p:nvSpPr>
          <p:cNvPr id="66574" name="Rectangle 23"/>
          <p:cNvSpPr>
            <a:spLocks noChangeArrowheads="1"/>
          </p:cNvSpPr>
          <p:nvPr/>
        </p:nvSpPr>
        <p:spPr bwMode="auto">
          <a:xfrm>
            <a:off x="1649413" y="5295900"/>
            <a:ext cx="1368425" cy="647700"/>
          </a:xfrm>
          <a:prstGeom prst="rect">
            <a:avLst/>
          </a:prstGeom>
          <a:solidFill>
            <a:srgbClr val="3366FF"/>
          </a:solidFill>
          <a:ln w="12700" cap="sq">
            <a:solidFill>
              <a:srgbClr val="FFFFFF"/>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75" name="Text Box 24"/>
          <p:cNvSpPr txBox="1">
            <a:spLocks noChangeArrowheads="1"/>
          </p:cNvSpPr>
          <p:nvPr/>
        </p:nvSpPr>
        <p:spPr bwMode="auto">
          <a:xfrm>
            <a:off x="3321050" y="5419725"/>
            <a:ext cx="488950" cy="4572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rgbClr val="FFFFFF"/>
                </a:solidFill>
                <a:latin typeface="幼圆" pitchFamily="49" charset="-122"/>
              </a:rPr>
              <a:t>源</a:t>
            </a:r>
          </a:p>
        </p:txBody>
      </p:sp>
    </p:spTree>
  </p:cSld>
  <p:clrMapOvr>
    <a:masterClrMapping/>
  </p:clrMapOvr>
  <p:transition spd="slow">
    <p:push dir="u"/>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AD6F1315-E944-4BD1-9926-8B05874D59C1}" type="slidenum">
              <a:rPr lang="en-US" altLang="zh-CN"/>
              <a:pPr>
                <a:defRPr/>
              </a:pPr>
              <a:t>72</a:t>
            </a:fld>
            <a:endParaRPr lang="en-US" altLang="zh-CN"/>
          </a:p>
        </p:txBody>
      </p:sp>
      <p:sp>
        <p:nvSpPr>
          <p:cNvPr id="67589" name="Text Box 4"/>
          <p:cNvSpPr txBox="1">
            <a:spLocks noChangeArrowheads="1"/>
          </p:cNvSpPr>
          <p:nvPr/>
        </p:nvSpPr>
        <p:spPr bwMode="auto">
          <a:xfrm>
            <a:off x="242888" y="371475"/>
            <a:ext cx="52435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a:solidFill>
                  <a:srgbClr val="FFFFCC"/>
                </a:solidFill>
                <a:latin typeface="幼圆" pitchFamily="49" charset="-122"/>
              </a:rPr>
              <a:t>结构化分析方法：数据字典</a:t>
            </a:r>
            <a:r>
              <a:rPr lang="en-US" altLang="zh-CN" sz="2400">
                <a:solidFill>
                  <a:srgbClr val="FFFFCC"/>
                </a:solidFill>
                <a:latin typeface="幼圆" pitchFamily="49" charset="-122"/>
              </a:rPr>
              <a:t>DD</a:t>
            </a:r>
          </a:p>
        </p:txBody>
      </p:sp>
      <p:sp>
        <p:nvSpPr>
          <p:cNvPr id="84998" name="Text Box 6"/>
          <p:cNvSpPr txBox="1">
            <a:spLocks noChangeArrowheads="1"/>
          </p:cNvSpPr>
          <p:nvPr/>
        </p:nvSpPr>
        <p:spPr bwMode="auto">
          <a:xfrm>
            <a:off x="457200" y="1371600"/>
            <a:ext cx="536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400" b="0">
                <a:solidFill>
                  <a:srgbClr val="FFFFCC"/>
                </a:solidFill>
                <a:effectLst>
                  <a:outerShdw blurRad="38100" dist="38100" dir="2700000" algn="tl">
                    <a:srgbClr val="000000"/>
                  </a:outerShdw>
                </a:effectLst>
                <a:latin typeface="幼圆" pitchFamily="49" charset="-122"/>
              </a:rPr>
              <a:t>数据字典</a:t>
            </a:r>
            <a:r>
              <a:rPr lang="en-US" altLang="zh-CN" sz="2400" b="0">
                <a:solidFill>
                  <a:srgbClr val="FFFFCC"/>
                </a:solidFill>
                <a:effectLst>
                  <a:outerShdw blurRad="38100" dist="38100" dir="2700000" algn="tl">
                    <a:srgbClr val="000000"/>
                  </a:outerShdw>
                </a:effectLst>
                <a:latin typeface="幼圆" pitchFamily="49" charset="-122"/>
              </a:rPr>
              <a:t>DD</a:t>
            </a:r>
            <a:r>
              <a:rPr lang="zh-CN" altLang="en-US" sz="2400" b="0">
                <a:solidFill>
                  <a:srgbClr val="FFFFCC"/>
                </a:solidFill>
                <a:effectLst>
                  <a:outerShdw blurRad="38100" dist="38100" dir="2700000" algn="tl">
                    <a:srgbClr val="000000"/>
                  </a:outerShdw>
                </a:effectLst>
                <a:latin typeface="幼圆" pitchFamily="49" charset="-122"/>
              </a:rPr>
              <a:t>是结构化分析方法的核心。</a:t>
            </a:r>
          </a:p>
        </p:txBody>
      </p:sp>
      <p:sp>
        <p:nvSpPr>
          <p:cNvPr id="67591" name="Text Box 8"/>
          <p:cNvSpPr txBox="1">
            <a:spLocks noChangeArrowheads="1"/>
          </p:cNvSpPr>
          <p:nvPr/>
        </p:nvSpPr>
        <p:spPr bwMode="auto">
          <a:xfrm>
            <a:off x="457200" y="2146300"/>
            <a:ext cx="826135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400" b="0">
                <a:solidFill>
                  <a:schemeClr val="bg1"/>
                </a:solidFill>
                <a:latin typeface="幼圆" pitchFamily="49" charset="-122"/>
              </a:rPr>
              <a:t>数据字典的作用：对数据流图</a:t>
            </a:r>
            <a:r>
              <a:rPr lang="en-US" altLang="zh-CN" sz="2400" b="0">
                <a:solidFill>
                  <a:schemeClr val="bg1"/>
                </a:solidFill>
                <a:latin typeface="幼圆" pitchFamily="49" charset="-122"/>
              </a:rPr>
              <a:t>DFD</a:t>
            </a:r>
            <a:r>
              <a:rPr lang="zh-CN" altLang="en-US" sz="2400" b="0">
                <a:solidFill>
                  <a:schemeClr val="bg1"/>
                </a:solidFill>
                <a:latin typeface="幼圆" pitchFamily="49" charset="-122"/>
              </a:rPr>
              <a:t>中出现的被命名图形元素进</a:t>
            </a:r>
          </a:p>
          <a:p>
            <a:pPr eaLnBrk="1" hangingPunct="1">
              <a:lnSpc>
                <a:spcPct val="120000"/>
              </a:lnSpc>
            </a:pPr>
            <a:r>
              <a:rPr lang="zh-CN" altLang="en-US" sz="2400" b="0">
                <a:solidFill>
                  <a:schemeClr val="bg1"/>
                </a:solidFill>
                <a:latin typeface="幼圆" pitchFamily="49" charset="-122"/>
              </a:rPr>
              <a:t>                行确切的解释。</a:t>
            </a:r>
          </a:p>
        </p:txBody>
      </p:sp>
    </p:spTree>
  </p:cSld>
  <p:clrMapOvr>
    <a:masterClrMapping/>
  </p:clrMapOvr>
  <p:transition spd="slow">
    <p:push dir="u"/>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6" name="页脚占位符 2"/>
          <p:cNvSpPr>
            <a:spLocks noGrp="1"/>
          </p:cNvSpPr>
          <p:nvPr>
            <p:ph type="ftr" sz="quarter" idx="11"/>
          </p:nvPr>
        </p:nvSpPr>
        <p:spPr/>
        <p:txBody>
          <a:bodyPr/>
          <a:lstStyle/>
          <a:p>
            <a:pPr>
              <a:defRPr/>
            </a:pPr>
            <a:r>
              <a:rPr lang="en-US" altLang="zh-CN"/>
              <a:t>二级公共基础知识</a:t>
            </a:r>
          </a:p>
        </p:txBody>
      </p:sp>
      <p:sp>
        <p:nvSpPr>
          <p:cNvPr id="17" name="灯片编号占位符 3"/>
          <p:cNvSpPr>
            <a:spLocks noGrp="1"/>
          </p:cNvSpPr>
          <p:nvPr>
            <p:ph type="sldNum" sz="quarter" idx="12"/>
          </p:nvPr>
        </p:nvSpPr>
        <p:spPr/>
        <p:txBody>
          <a:bodyPr/>
          <a:lstStyle/>
          <a:p>
            <a:pPr>
              <a:defRPr/>
            </a:pPr>
            <a:fld id="{C2C8B433-A29C-4E05-8EA8-0046F58989A4}" type="slidenum">
              <a:rPr lang="en-US" altLang="zh-CN"/>
              <a:pPr>
                <a:defRPr/>
              </a:pPr>
              <a:t>73</a:t>
            </a:fld>
            <a:endParaRPr lang="en-US" altLang="zh-CN"/>
          </a:p>
        </p:txBody>
      </p:sp>
      <p:sp>
        <p:nvSpPr>
          <p:cNvPr id="68613" name="Text Box 4"/>
          <p:cNvSpPr txBox="1">
            <a:spLocks noChangeArrowheads="1"/>
          </p:cNvSpPr>
          <p:nvPr/>
        </p:nvSpPr>
        <p:spPr bwMode="auto">
          <a:xfrm>
            <a:off x="242888" y="371475"/>
            <a:ext cx="52435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a:solidFill>
                  <a:srgbClr val="FFFFCC"/>
                </a:solidFill>
                <a:latin typeface="幼圆" pitchFamily="49" charset="-122"/>
              </a:rPr>
              <a:t>结构化分析方法：判定树与判定表</a:t>
            </a:r>
          </a:p>
        </p:txBody>
      </p:sp>
      <p:sp>
        <p:nvSpPr>
          <p:cNvPr id="68614" name="Rectangle 10"/>
          <p:cNvSpPr>
            <a:spLocks noChangeArrowheads="1"/>
          </p:cNvSpPr>
          <p:nvPr/>
        </p:nvSpPr>
        <p:spPr bwMode="auto">
          <a:xfrm>
            <a:off x="304800" y="914400"/>
            <a:ext cx="2743200" cy="762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r>
              <a:rPr lang="zh-CN" altLang="en-US" sz="2800" b="0">
                <a:solidFill>
                  <a:srgbClr val="FFFF99"/>
                </a:solidFill>
                <a:latin typeface="幼圆" pitchFamily="49" charset="-122"/>
              </a:rPr>
              <a:t>判定树</a:t>
            </a:r>
          </a:p>
        </p:txBody>
      </p:sp>
      <p:grpSp>
        <p:nvGrpSpPr>
          <p:cNvPr id="68615" name="Group 26"/>
          <p:cNvGrpSpPr>
            <a:grpSpLocks/>
          </p:cNvGrpSpPr>
          <p:nvPr/>
        </p:nvGrpSpPr>
        <p:grpSpPr bwMode="auto">
          <a:xfrm>
            <a:off x="990600" y="1905000"/>
            <a:ext cx="6553200" cy="3810000"/>
            <a:chOff x="672" y="1152"/>
            <a:chExt cx="4128" cy="2400"/>
          </a:xfrm>
        </p:grpSpPr>
        <p:grpSp>
          <p:nvGrpSpPr>
            <p:cNvPr id="68616" name="Group 24"/>
            <p:cNvGrpSpPr>
              <a:grpSpLocks/>
            </p:cNvGrpSpPr>
            <p:nvPr/>
          </p:nvGrpSpPr>
          <p:grpSpPr bwMode="auto">
            <a:xfrm>
              <a:off x="672" y="1152"/>
              <a:ext cx="3936" cy="2400"/>
              <a:chOff x="576" y="1152"/>
              <a:chExt cx="3936" cy="2400"/>
            </a:xfrm>
          </p:grpSpPr>
          <p:sp>
            <p:nvSpPr>
              <p:cNvPr id="68618" name="Rectangle 11"/>
              <p:cNvSpPr>
                <a:spLocks noChangeArrowheads="1"/>
              </p:cNvSpPr>
              <p:nvPr/>
            </p:nvSpPr>
            <p:spPr bwMode="auto">
              <a:xfrm>
                <a:off x="576" y="1152"/>
                <a:ext cx="3936" cy="24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pPr>
                <a:r>
                  <a:rPr lang="en-US" altLang="zh-CN" sz="2800" b="0">
                    <a:solidFill>
                      <a:srgbClr val="FFFFFF"/>
                    </a:solidFill>
                    <a:latin typeface="幼圆" pitchFamily="49" charset="-122"/>
                  </a:rPr>
                  <a:t>      </a:t>
                </a:r>
                <a:r>
                  <a:rPr lang="zh-CN" altLang="en-US" sz="2800" b="0">
                    <a:solidFill>
                      <a:srgbClr val="A3F25F"/>
                    </a:solidFill>
                    <a:latin typeface="幼圆" pitchFamily="49" charset="-122"/>
                  </a:rPr>
                  <a:t>条件</a:t>
                </a:r>
                <a:r>
                  <a:rPr lang="en-US" altLang="zh-CN" sz="2800" b="0">
                    <a:solidFill>
                      <a:srgbClr val="A3F25F"/>
                    </a:solidFill>
                    <a:latin typeface="幼圆" pitchFamily="49" charset="-122"/>
                  </a:rPr>
                  <a:t>1</a:t>
                </a:r>
                <a:r>
                  <a:rPr lang="en-US" altLang="zh-CN" sz="2800" b="0">
                    <a:solidFill>
                      <a:srgbClr val="FFFFFF"/>
                    </a:solidFill>
                    <a:latin typeface="幼圆" pitchFamily="49" charset="-122"/>
                  </a:rPr>
                  <a:t>      </a:t>
                </a:r>
                <a:r>
                  <a:rPr lang="zh-CN" altLang="en-US" sz="2800" b="0">
                    <a:solidFill>
                      <a:srgbClr val="99CCFF"/>
                    </a:solidFill>
                    <a:latin typeface="幼圆" pitchFamily="49" charset="-122"/>
                  </a:rPr>
                  <a:t>条件</a:t>
                </a:r>
                <a:r>
                  <a:rPr lang="en-US" altLang="zh-CN" sz="2800" b="0">
                    <a:solidFill>
                      <a:srgbClr val="99CCFF"/>
                    </a:solidFill>
                    <a:latin typeface="幼圆" pitchFamily="49" charset="-122"/>
                  </a:rPr>
                  <a:t>2</a:t>
                </a:r>
                <a:r>
                  <a:rPr lang="en-US" altLang="zh-CN" sz="2800" b="0">
                    <a:solidFill>
                      <a:srgbClr val="FAFD00"/>
                    </a:solidFill>
                    <a:latin typeface="幼圆" pitchFamily="49" charset="-122"/>
                  </a:rPr>
                  <a:t>       </a:t>
                </a:r>
                <a:r>
                  <a:rPr lang="zh-CN" altLang="en-US" sz="2800" b="0">
                    <a:solidFill>
                      <a:srgbClr val="F2A4C7"/>
                    </a:solidFill>
                    <a:latin typeface="幼圆" pitchFamily="49" charset="-122"/>
                  </a:rPr>
                  <a:t>结果</a:t>
                </a:r>
              </a:p>
              <a:p>
                <a:pPr marL="342900" indent="-342900">
                  <a:spcBef>
                    <a:spcPct val="20000"/>
                  </a:spcBef>
                </a:pPr>
                <a:endParaRPr lang="zh-CN" altLang="en-US" sz="2800" b="0">
                  <a:solidFill>
                    <a:srgbClr val="FFFFFF"/>
                  </a:solidFill>
                  <a:latin typeface="幼圆" pitchFamily="49" charset="-122"/>
                </a:endParaRPr>
              </a:p>
              <a:p>
                <a:pPr marL="342900" indent="-342900">
                  <a:spcBef>
                    <a:spcPct val="20000"/>
                  </a:spcBef>
                </a:pPr>
                <a:r>
                  <a:rPr lang="zh-CN" altLang="en-US" sz="2800" b="0">
                    <a:solidFill>
                      <a:srgbClr val="FFFFFF"/>
                    </a:solidFill>
                    <a:latin typeface="幼圆" pitchFamily="49" charset="-122"/>
                  </a:rPr>
                  <a:t>计  </a:t>
                </a:r>
                <a:r>
                  <a:rPr lang="en-US" altLang="zh-CN" sz="2800" b="0">
                    <a:solidFill>
                      <a:srgbClr val="A3F25F"/>
                    </a:solidFill>
                    <a:latin typeface="幼圆" pitchFamily="49" charset="-122"/>
                  </a:rPr>
                  <a:t>7</a:t>
                </a:r>
                <a:r>
                  <a:rPr lang="zh-CN" altLang="en-US" sz="2800" b="0">
                    <a:solidFill>
                      <a:srgbClr val="A3F25F"/>
                    </a:solidFill>
                    <a:latin typeface="幼圆" pitchFamily="49" charset="-122"/>
                  </a:rPr>
                  <a:t>月－</a:t>
                </a:r>
                <a:r>
                  <a:rPr lang="en-US" altLang="zh-CN" sz="2800" b="0">
                    <a:solidFill>
                      <a:srgbClr val="A3F25F"/>
                    </a:solidFill>
                    <a:latin typeface="幼圆" pitchFamily="49" charset="-122"/>
                  </a:rPr>
                  <a:t>9</a:t>
                </a:r>
                <a:r>
                  <a:rPr lang="zh-CN" altLang="en-US" sz="2800" b="0">
                    <a:solidFill>
                      <a:srgbClr val="A3F25F"/>
                    </a:solidFill>
                    <a:latin typeface="幼圆" pitchFamily="49" charset="-122"/>
                  </a:rPr>
                  <a:t>月 </a:t>
                </a:r>
                <a:r>
                  <a:rPr lang="zh-CN" altLang="en-US" sz="2800" b="0">
                    <a:solidFill>
                      <a:srgbClr val="FFFFFF"/>
                    </a:solidFill>
                    <a:latin typeface="幼圆" pitchFamily="49" charset="-122"/>
                  </a:rPr>
                  <a:t>    </a:t>
                </a:r>
                <a:r>
                  <a:rPr lang="zh-CN" altLang="en-US" sz="2800" b="0">
                    <a:solidFill>
                      <a:srgbClr val="99CCFF"/>
                    </a:solidFill>
                    <a:latin typeface="幼圆" pitchFamily="49" charset="-122"/>
                  </a:rPr>
                  <a:t>订票量</a:t>
                </a:r>
                <a:r>
                  <a:rPr lang="en-US" altLang="zh-CN" sz="2800" b="0">
                    <a:solidFill>
                      <a:srgbClr val="99CCFF"/>
                    </a:solidFill>
                    <a:latin typeface="幼圆" pitchFamily="49" charset="-122"/>
                  </a:rPr>
                  <a:t>&gt;20</a:t>
                </a:r>
                <a:r>
                  <a:rPr lang="en-US" altLang="zh-CN" sz="2800" b="0">
                    <a:solidFill>
                      <a:srgbClr val="FFFFFF"/>
                    </a:solidFill>
                    <a:latin typeface="幼圆" pitchFamily="49" charset="-122"/>
                  </a:rPr>
                  <a:t>:</a:t>
                </a:r>
                <a:r>
                  <a:rPr lang="en-US" altLang="zh-CN" sz="2800" b="0">
                    <a:solidFill>
                      <a:srgbClr val="FAFD00"/>
                    </a:solidFill>
                    <a:latin typeface="幼圆" pitchFamily="49" charset="-122"/>
                  </a:rPr>
                  <a:t>  </a:t>
                </a:r>
                <a:r>
                  <a:rPr lang="en-US" altLang="zh-CN" sz="2800" b="0">
                    <a:solidFill>
                      <a:srgbClr val="F2A4C7"/>
                    </a:solidFill>
                    <a:latin typeface="幼圆" pitchFamily="49" charset="-122"/>
                  </a:rPr>
                  <a:t>15%</a:t>
                </a:r>
                <a:endParaRPr lang="en-US" altLang="zh-CN" sz="2800" b="0">
                  <a:solidFill>
                    <a:srgbClr val="FFFFFF"/>
                  </a:solidFill>
                  <a:latin typeface="幼圆" pitchFamily="49" charset="-122"/>
                </a:endParaRPr>
              </a:p>
              <a:p>
                <a:pPr marL="342900" indent="-342900">
                  <a:spcBef>
                    <a:spcPct val="20000"/>
                  </a:spcBef>
                </a:pPr>
                <a:r>
                  <a:rPr lang="zh-CN" altLang="en-US" sz="2800" b="0">
                    <a:solidFill>
                      <a:srgbClr val="FFFFFF"/>
                    </a:solidFill>
                    <a:latin typeface="幼圆" pitchFamily="49" charset="-122"/>
                  </a:rPr>
                  <a:t>算    </a:t>
                </a:r>
                <a:r>
                  <a:rPr lang="en-US" altLang="zh-CN" sz="2800" b="0">
                    <a:solidFill>
                      <a:srgbClr val="A3F25F"/>
                    </a:solidFill>
                    <a:latin typeface="幼圆" pitchFamily="49" charset="-122"/>
                  </a:rPr>
                  <a:t>12</a:t>
                </a:r>
                <a:r>
                  <a:rPr lang="zh-CN" altLang="en-US" sz="2800" b="0">
                    <a:solidFill>
                      <a:srgbClr val="A3F25F"/>
                    </a:solidFill>
                    <a:latin typeface="幼圆" pitchFamily="49" charset="-122"/>
                  </a:rPr>
                  <a:t>月</a:t>
                </a:r>
                <a:r>
                  <a:rPr lang="zh-CN" altLang="en-US" sz="2800" b="0">
                    <a:solidFill>
                      <a:srgbClr val="FFFFFF"/>
                    </a:solidFill>
                    <a:latin typeface="幼圆" pitchFamily="49" charset="-122"/>
                  </a:rPr>
                  <a:t>       </a:t>
                </a:r>
                <a:r>
                  <a:rPr lang="zh-CN" altLang="en-US" sz="2800" b="0">
                    <a:solidFill>
                      <a:srgbClr val="99CCFF"/>
                    </a:solidFill>
                    <a:latin typeface="幼圆" pitchFamily="49" charset="-122"/>
                  </a:rPr>
                  <a:t>订票量</a:t>
                </a:r>
                <a:r>
                  <a:rPr lang="en-US" altLang="zh-CN" sz="2800" b="0">
                    <a:solidFill>
                      <a:srgbClr val="99CCFF"/>
                    </a:solidFill>
                    <a:latin typeface="幼圆" pitchFamily="49" charset="-122"/>
                  </a:rPr>
                  <a:t>&lt;=20</a:t>
                </a:r>
                <a:r>
                  <a:rPr lang="en-US" altLang="zh-CN" sz="2800" b="0">
                    <a:solidFill>
                      <a:srgbClr val="FFFFFF"/>
                    </a:solidFill>
                    <a:latin typeface="幼圆" pitchFamily="49" charset="-122"/>
                  </a:rPr>
                  <a:t>:  </a:t>
                </a:r>
                <a:r>
                  <a:rPr lang="en-US" altLang="zh-CN" sz="2800" b="0">
                    <a:solidFill>
                      <a:srgbClr val="F2A4C7"/>
                    </a:solidFill>
                    <a:latin typeface="幼圆" pitchFamily="49" charset="-122"/>
                  </a:rPr>
                  <a:t>5%</a:t>
                </a:r>
                <a:endParaRPr lang="en-US" altLang="zh-CN" sz="2800" b="0">
                  <a:solidFill>
                    <a:srgbClr val="FFFFFF"/>
                  </a:solidFill>
                  <a:latin typeface="幼圆" pitchFamily="49" charset="-122"/>
                </a:endParaRPr>
              </a:p>
              <a:p>
                <a:pPr marL="342900" indent="-342900">
                  <a:spcBef>
                    <a:spcPct val="20000"/>
                  </a:spcBef>
                </a:pPr>
                <a:r>
                  <a:rPr lang="zh-CN" altLang="en-US" sz="2800" b="0">
                    <a:solidFill>
                      <a:srgbClr val="FFFFFF"/>
                    </a:solidFill>
                    <a:latin typeface="幼圆" pitchFamily="49" charset="-122"/>
                  </a:rPr>
                  <a:t>折</a:t>
                </a:r>
              </a:p>
              <a:p>
                <a:pPr marL="342900" indent="-342900">
                  <a:spcBef>
                    <a:spcPct val="20000"/>
                  </a:spcBef>
                </a:pPr>
                <a:r>
                  <a:rPr lang="zh-CN" altLang="en-US" sz="2800" b="0">
                    <a:solidFill>
                      <a:srgbClr val="FFFFFF"/>
                    </a:solidFill>
                    <a:latin typeface="幼圆" pitchFamily="49" charset="-122"/>
                  </a:rPr>
                  <a:t>扣  </a:t>
                </a:r>
                <a:r>
                  <a:rPr lang="en-US" altLang="zh-CN" sz="2800" b="0">
                    <a:solidFill>
                      <a:srgbClr val="A3F25F"/>
                    </a:solidFill>
                    <a:latin typeface="幼圆" pitchFamily="49" charset="-122"/>
                  </a:rPr>
                  <a:t>1</a:t>
                </a:r>
                <a:r>
                  <a:rPr lang="zh-CN" altLang="en-US" sz="2800" b="0">
                    <a:solidFill>
                      <a:srgbClr val="A3F25F"/>
                    </a:solidFill>
                    <a:latin typeface="幼圆" pitchFamily="49" charset="-122"/>
                  </a:rPr>
                  <a:t>月－</a:t>
                </a:r>
                <a:r>
                  <a:rPr lang="en-US" altLang="zh-CN" sz="2800" b="0">
                    <a:solidFill>
                      <a:srgbClr val="A3F25F"/>
                    </a:solidFill>
                    <a:latin typeface="幼圆" pitchFamily="49" charset="-122"/>
                  </a:rPr>
                  <a:t>6</a:t>
                </a:r>
                <a:r>
                  <a:rPr lang="zh-CN" altLang="en-US" sz="2800" b="0">
                    <a:solidFill>
                      <a:srgbClr val="A3F25F"/>
                    </a:solidFill>
                    <a:latin typeface="幼圆" pitchFamily="49" charset="-122"/>
                  </a:rPr>
                  <a:t>月 </a:t>
                </a:r>
                <a:r>
                  <a:rPr lang="zh-CN" altLang="en-US" sz="2800" b="0">
                    <a:solidFill>
                      <a:srgbClr val="FFFFFF"/>
                    </a:solidFill>
                    <a:latin typeface="幼圆" pitchFamily="49" charset="-122"/>
                  </a:rPr>
                  <a:t>    </a:t>
                </a:r>
                <a:r>
                  <a:rPr lang="zh-CN" altLang="en-US" sz="2800" b="0">
                    <a:solidFill>
                      <a:srgbClr val="99CCFF"/>
                    </a:solidFill>
                    <a:latin typeface="幼圆" pitchFamily="49" charset="-122"/>
                  </a:rPr>
                  <a:t>订票量</a:t>
                </a:r>
                <a:r>
                  <a:rPr lang="en-US" altLang="zh-CN" sz="2800" b="0">
                    <a:solidFill>
                      <a:srgbClr val="99CCFF"/>
                    </a:solidFill>
                    <a:latin typeface="幼圆" pitchFamily="49" charset="-122"/>
                  </a:rPr>
                  <a:t>&gt;20</a:t>
                </a:r>
                <a:r>
                  <a:rPr lang="en-US" altLang="zh-CN" sz="2800" b="0">
                    <a:solidFill>
                      <a:srgbClr val="FFFFFF"/>
                    </a:solidFill>
                    <a:latin typeface="幼圆" pitchFamily="49" charset="-122"/>
                  </a:rPr>
                  <a:t>:  </a:t>
                </a:r>
                <a:r>
                  <a:rPr lang="en-US" altLang="zh-CN" sz="2800" b="0">
                    <a:solidFill>
                      <a:srgbClr val="F2A4C7"/>
                    </a:solidFill>
                    <a:latin typeface="幼圆" pitchFamily="49" charset="-122"/>
                  </a:rPr>
                  <a:t>30%</a:t>
                </a:r>
                <a:endParaRPr lang="en-US" altLang="zh-CN" sz="2800" b="0">
                  <a:solidFill>
                    <a:srgbClr val="FFFFFF"/>
                  </a:solidFill>
                  <a:latin typeface="幼圆" pitchFamily="49" charset="-122"/>
                </a:endParaRPr>
              </a:p>
              <a:p>
                <a:pPr marL="342900" indent="-342900">
                  <a:spcBef>
                    <a:spcPct val="20000"/>
                  </a:spcBef>
                </a:pPr>
                <a:r>
                  <a:rPr lang="zh-CN" altLang="en-US" sz="2800" b="0">
                    <a:solidFill>
                      <a:srgbClr val="FFFFFF"/>
                    </a:solidFill>
                    <a:latin typeface="幼圆" pitchFamily="49" charset="-122"/>
                  </a:rPr>
                  <a:t>量  </a:t>
                </a:r>
                <a:r>
                  <a:rPr lang="en-US" altLang="zh-CN" sz="2800" b="0">
                    <a:solidFill>
                      <a:srgbClr val="A3F25F"/>
                    </a:solidFill>
                    <a:latin typeface="幼圆" pitchFamily="49" charset="-122"/>
                  </a:rPr>
                  <a:t>10</a:t>
                </a:r>
                <a:r>
                  <a:rPr lang="zh-CN" altLang="en-US" sz="2800" b="0">
                    <a:solidFill>
                      <a:srgbClr val="A3F25F"/>
                    </a:solidFill>
                    <a:latin typeface="幼圆" pitchFamily="49" charset="-122"/>
                  </a:rPr>
                  <a:t>月 </a:t>
                </a:r>
                <a:r>
                  <a:rPr lang="en-US" altLang="zh-CN" sz="2800" b="0">
                    <a:solidFill>
                      <a:srgbClr val="A3F25F"/>
                    </a:solidFill>
                    <a:latin typeface="幼圆" pitchFamily="49" charset="-122"/>
                  </a:rPr>
                  <a:t>11</a:t>
                </a:r>
                <a:r>
                  <a:rPr lang="zh-CN" altLang="en-US" sz="2800" b="0">
                    <a:solidFill>
                      <a:srgbClr val="A3F25F"/>
                    </a:solidFill>
                    <a:latin typeface="幼圆" pitchFamily="49" charset="-122"/>
                  </a:rPr>
                  <a:t>月  </a:t>
                </a:r>
                <a:r>
                  <a:rPr lang="zh-CN" altLang="en-US" sz="2800" b="0">
                    <a:solidFill>
                      <a:srgbClr val="FFFFFF"/>
                    </a:solidFill>
                    <a:latin typeface="幼圆" pitchFamily="49" charset="-122"/>
                  </a:rPr>
                  <a:t>  </a:t>
                </a:r>
                <a:r>
                  <a:rPr lang="zh-CN" altLang="en-US" sz="2800" b="0">
                    <a:solidFill>
                      <a:srgbClr val="99CCFF"/>
                    </a:solidFill>
                    <a:latin typeface="幼圆" pitchFamily="49" charset="-122"/>
                  </a:rPr>
                  <a:t>订票量</a:t>
                </a:r>
                <a:r>
                  <a:rPr lang="en-US" altLang="zh-CN" sz="2800" b="0">
                    <a:solidFill>
                      <a:srgbClr val="99CCFF"/>
                    </a:solidFill>
                    <a:latin typeface="幼圆" pitchFamily="49" charset="-122"/>
                  </a:rPr>
                  <a:t>&lt;=20</a:t>
                </a:r>
                <a:r>
                  <a:rPr lang="en-US" altLang="zh-CN" sz="2800" b="0">
                    <a:solidFill>
                      <a:srgbClr val="FFFFFF"/>
                    </a:solidFill>
                    <a:latin typeface="幼圆" pitchFamily="49" charset="-122"/>
                  </a:rPr>
                  <a:t>:  </a:t>
                </a:r>
                <a:r>
                  <a:rPr lang="en-US" altLang="zh-CN" sz="2800" b="0">
                    <a:solidFill>
                      <a:srgbClr val="F2A4C7"/>
                    </a:solidFill>
                    <a:latin typeface="幼圆" pitchFamily="49" charset="-122"/>
                  </a:rPr>
                  <a:t>5%</a:t>
                </a:r>
              </a:p>
            </p:txBody>
          </p:sp>
          <p:grpSp>
            <p:nvGrpSpPr>
              <p:cNvPr id="68619" name="Group 22"/>
              <p:cNvGrpSpPr>
                <a:grpSpLocks/>
              </p:cNvGrpSpPr>
              <p:nvPr/>
            </p:nvGrpSpPr>
            <p:grpSpPr bwMode="auto">
              <a:xfrm>
                <a:off x="894" y="2016"/>
                <a:ext cx="1602" cy="1248"/>
                <a:chOff x="894" y="2016"/>
                <a:chExt cx="1602" cy="1248"/>
              </a:xfrm>
            </p:grpSpPr>
            <p:sp>
              <p:nvSpPr>
                <p:cNvPr id="68620" name="Line 16"/>
                <p:cNvSpPr>
                  <a:spLocks noChangeShapeType="1"/>
                </p:cNvSpPr>
                <p:nvPr/>
              </p:nvSpPr>
              <p:spPr bwMode="auto">
                <a:xfrm flipV="1">
                  <a:off x="894" y="2064"/>
                  <a:ext cx="141" cy="528"/>
                </a:xfrm>
                <a:prstGeom prst="line">
                  <a:avLst/>
                </a:prstGeom>
                <a:noFill/>
                <a:ln w="19050">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8621" name="Line 17"/>
                <p:cNvSpPr>
                  <a:spLocks noChangeShapeType="1"/>
                </p:cNvSpPr>
                <p:nvPr/>
              </p:nvSpPr>
              <p:spPr bwMode="auto">
                <a:xfrm>
                  <a:off x="894" y="2640"/>
                  <a:ext cx="192" cy="528"/>
                </a:xfrm>
                <a:prstGeom prst="line">
                  <a:avLst/>
                </a:prstGeom>
                <a:noFill/>
                <a:ln w="19050">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8622" name="Line 18"/>
                <p:cNvSpPr>
                  <a:spLocks noChangeShapeType="1"/>
                </p:cNvSpPr>
                <p:nvPr/>
              </p:nvSpPr>
              <p:spPr bwMode="auto">
                <a:xfrm flipV="1">
                  <a:off x="2016" y="2016"/>
                  <a:ext cx="480" cy="192"/>
                </a:xfrm>
                <a:prstGeom prst="line">
                  <a:avLst/>
                </a:prstGeom>
                <a:noFill/>
                <a:ln w="19050">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8623" name="Line 19"/>
                <p:cNvSpPr>
                  <a:spLocks noChangeShapeType="1"/>
                </p:cNvSpPr>
                <p:nvPr/>
              </p:nvSpPr>
              <p:spPr bwMode="auto">
                <a:xfrm>
                  <a:off x="2016" y="2208"/>
                  <a:ext cx="480" cy="144"/>
                </a:xfrm>
                <a:prstGeom prst="line">
                  <a:avLst/>
                </a:prstGeom>
                <a:noFill/>
                <a:ln w="19050">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8624" name="Line 20"/>
                <p:cNvSpPr>
                  <a:spLocks noChangeShapeType="1"/>
                </p:cNvSpPr>
                <p:nvPr/>
              </p:nvSpPr>
              <p:spPr bwMode="auto">
                <a:xfrm flipV="1">
                  <a:off x="2016" y="2928"/>
                  <a:ext cx="480" cy="192"/>
                </a:xfrm>
                <a:prstGeom prst="line">
                  <a:avLst/>
                </a:prstGeom>
                <a:noFill/>
                <a:ln w="19050">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8625" name="Line 21"/>
                <p:cNvSpPr>
                  <a:spLocks noChangeShapeType="1"/>
                </p:cNvSpPr>
                <p:nvPr/>
              </p:nvSpPr>
              <p:spPr bwMode="auto">
                <a:xfrm>
                  <a:off x="2016" y="3120"/>
                  <a:ext cx="480" cy="144"/>
                </a:xfrm>
                <a:prstGeom prst="line">
                  <a:avLst/>
                </a:prstGeom>
                <a:noFill/>
                <a:ln w="19050">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
          <p:nvSpPr>
            <p:cNvPr id="68617" name="Line 25"/>
            <p:cNvSpPr>
              <a:spLocks noChangeShapeType="1"/>
            </p:cNvSpPr>
            <p:nvPr/>
          </p:nvSpPr>
          <p:spPr bwMode="auto">
            <a:xfrm>
              <a:off x="768" y="1632"/>
              <a:ext cx="4032" cy="0"/>
            </a:xfrm>
            <a:prstGeom prst="line">
              <a:avLst/>
            </a:prstGeom>
            <a:noFill/>
            <a:ln w="12700">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Tree>
  </p:cSld>
  <p:clrMapOvr>
    <a:masterClrMapping/>
  </p:clrMapOvr>
  <p:transition spd="slow">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28" name="页脚占位符 2"/>
          <p:cNvSpPr>
            <a:spLocks noGrp="1"/>
          </p:cNvSpPr>
          <p:nvPr>
            <p:ph type="ftr" sz="quarter" idx="11"/>
          </p:nvPr>
        </p:nvSpPr>
        <p:spPr/>
        <p:txBody>
          <a:bodyPr/>
          <a:lstStyle/>
          <a:p>
            <a:pPr>
              <a:defRPr/>
            </a:pPr>
            <a:r>
              <a:rPr lang="en-US" altLang="zh-CN"/>
              <a:t>二级公共基础知识</a:t>
            </a:r>
          </a:p>
        </p:txBody>
      </p:sp>
      <p:sp>
        <p:nvSpPr>
          <p:cNvPr id="29" name="灯片编号占位符 3"/>
          <p:cNvSpPr>
            <a:spLocks noGrp="1"/>
          </p:cNvSpPr>
          <p:nvPr>
            <p:ph type="sldNum" sz="quarter" idx="12"/>
          </p:nvPr>
        </p:nvSpPr>
        <p:spPr/>
        <p:txBody>
          <a:bodyPr/>
          <a:lstStyle/>
          <a:p>
            <a:pPr>
              <a:defRPr/>
            </a:pPr>
            <a:fld id="{5E0E4FC0-EFDE-4772-B7AC-0C070379D4DD}" type="slidenum">
              <a:rPr lang="en-US" altLang="zh-CN"/>
              <a:pPr>
                <a:defRPr/>
              </a:pPr>
              <a:t>74</a:t>
            </a:fld>
            <a:endParaRPr lang="en-US" altLang="zh-CN"/>
          </a:p>
        </p:txBody>
      </p:sp>
      <p:sp>
        <p:nvSpPr>
          <p:cNvPr id="69637" name="Rectangle 4"/>
          <p:cNvSpPr>
            <a:spLocks noChangeArrowheads="1"/>
          </p:cNvSpPr>
          <p:nvPr/>
        </p:nvSpPr>
        <p:spPr bwMode="auto">
          <a:xfrm>
            <a:off x="304800" y="914400"/>
            <a:ext cx="2743200" cy="762000"/>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r>
              <a:rPr lang="zh-CN" altLang="en-US" sz="2800" b="0">
                <a:solidFill>
                  <a:srgbClr val="FFFF99"/>
                </a:solidFill>
                <a:latin typeface="幼圆" pitchFamily="49" charset="-122"/>
              </a:rPr>
              <a:t>判定表</a:t>
            </a:r>
          </a:p>
        </p:txBody>
      </p:sp>
      <p:graphicFrame>
        <p:nvGraphicFramePr>
          <p:cNvPr id="88209" name="Group 145"/>
          <p:cNvGraphicFramePr>
            <a:graphicFrameLocks noGrp="1"/>
          </p:cNvGraphicFramePr>
          <p:nvPr/>
        </p:nvGraphicFramePr>
        <p:xfrm>
          <a:off x="838200" y="2209800"/>
          <a:ext cx="7696200" cy="2362201"/>
        </p:xfrm>
        <a:graphic>
          <a:graphicData uri="http://schemas.openxmlformats.org/drawingml/2006/table">
            <a:tbl>
              <a:tblPr/>
              <a:tblGrid>
                <a:gridCol w="160655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285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gridCol w="2133600">
                  <a:extLst>
                    <a:ext uri="{9D8B030D-6E8A-4147-A177-3AD203B41FA5}">
                      <a16:colId xmlns:a16="http://schemas.microsoft.com/office/drawing/2014/main" val="20004"/>
                    </a:ext>
                  </a:extLst>
                </a:gridCol>
              </a:tblGrid>
              <a:tr h="7953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0" i="0" u="none" strike="noStrike" cap="none" normalizeH="0" baseline="0">
                          <a:ln>
                            <a:noFill/>
                          </a:ln>
                          <a:solidFill>
                            <a:schemeClr val="bg1"/>
                          </a:solidFill>
                          <a:effectLst/>
                          <a:latin typeface="幼圆" pitchFamily="49" charset="-122"/>
                          <a:ea typeface="幼圆" pitchFamily="49" charset="-122"/>
                        </a:rPr>
                        <a:t>旅游时间</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400" b="0" i="0" u="none" strike="noStrike" cap="none" normalizeH="0" baseline="0">
                          <a:ln>
                            <a:noFill/>
                          </a:ln>
                          <a:solidFill>
                            <a:schemeClr val="bg1"/>
                          </a:solidFill>
                          <a:effectLst/>
                          <a:latin typeface="幼圆" pitchFamily="49" charset="-122"/>
                          <a:ea typeface="幼圆" pitchFamily="49" charset="-122"/>
                        </a:rPr>
                        <a:t>7</a:t>
                      </a:r>
                      <a:r>
                        <a:rPr kumimoji="0" lang="zh-CN" altLang="en-US" sz="2400" b="0" i="0" u="none" strike="noStrike" cap="none" normalizeH="0" baseline="0">
                          <a:ln>
                            <a:noFill/>
                          </a:ln>
                          <a:solidFill>
                            <a:schemeClr val="bg1"/>
                          </a:solidFill>
                          <a:effectLst/>
                          <a:latin typeface="幼圆" pitchFamily="49" charset="-122"/>
                          <a:ea typeface="幼圆" pitchFamily="49" charset="-122"/>
                        </a:rPr>
                        <a:t>月</a:t>
                      </a:r>
                      <a:r>
                        <a:rPr kumimoji="0" lang="en-US" altLang="zh-CN" sz="2400" b="0" i="0" u="none" strike="noStrike" cap="none" normalizeH="0" baseline="0">
                          <a:ln>
                            <a:noFill/>
                          </a:ln>
                          <a:solidFill>
                            <a:schemeClr val="bg1"/>
                          </a:solidFill>
                          <a:effectLst/>
                          <a:latin typeface="Arial"/>
                          <a:ea typeface="幼圆" pitchFamily="49" charset="-122"/>
                        </a:rPr>
                        <a:t>—</a:t>
                      </a:r>
                      <a:r>
                        <a:rPr kumimoji="0" lang="en-US" altLang="zh-CN" sz="2400" b="0" i="0" u="none" strike="noStrike" cap="none" normalizeH="0" baseline="0">
                          <a:ln>
                            <a:noFill/>
                          </a:ln>
                          <a:solidFill>
                            <a:schemeClr val="bg1"/>
                          </a:solidFill>
                          <a:effectLst/>
                          <a:latin typeface="幼圆" pitchFamily="49" charset="-122"/>
                          <a:ea typeface="幼圆" pitchFamily="49" charset="-122"/>
                        </a:rPr>
                        <a:t>9</a:t>
                      </a:r>
                      <a:r>
                        <a:rPr kumimoji="0" lang="zh-CN" altLang="en-US" sz="2400" b="0" i="0" u="none" strike="noStrike" cap="none" normalizeH="0" baseline="0">
                          <a:ln>
                            <a:noFill/>
                          </a:ln>
                          <a:solidFill>
                            <a:schemeClr val="bg1"/>
                          </a:solidFill>
                          <a:effectLst/>
                          <a:latin typeface="幼圆" pitchFamily="49" charset="-122"/>
                          <a:ea typeface="幼圆" pitchFamily="49" charset="-122"/>
                        </a:rPr>
                        <a:t>月，</a:t>
                      </a:r>
                      <a:r>
                        <a:rPr kumimoji="0" lang="en-US" altLang="zh-CN" sz="2400" b="0" i="0" u="none" strike="noStrike" cap="none" normalizeH="0" baseline="0">
                          <a:ln>
                            <a:noFill/>
                          </a:ln>
                          <a:solidFill>
                            <a:schemeClr val="bg1"/>
                          </a:solidFill>
                          <a:effectLst/>
                          <a:latin typeface="幼圆" pitchFamily="49" charset="-122"/>
                          <a:ea typeface="幼圆" pitchFamily="49" charset="-122"/>
                        </a:rPr>
                        <a:t>12</a:t>
                      </a:r>
                      <a:r>
                        <a:rPr kumimoji="0" lang="zh-CN" altLang="en-US" sz="2400" b="0" i="0" u="none" strike="noStrike" cap="none" normalizeH="0" baseline="0">
                          <a:ln>
                            <a:noFill/>
                          </a:ln>
                          <a:solidFill>
                            <a:schemeClr val="bg1"/>
                          </a:solidFill>
                          <a:effectLst/>
                          <a:latin typeface="幼圆" pitchFamily="49" charset="-122"/>
                          <a:ea typeface="幼圆" pitchFamily="49" charset="-122"/>
                        </a:rPr>
                        <a:t>月</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400" b="0" i="0" u="none" strike="noStrike" cap="none" normalizeH="0" baseline="0">
                          <a:ln>
                            <a:noFill/>
                          </a:ln>
                          <a:solidFill>
                            <a:schemeClr val="bg1"/>
                          </a:solidFill>
                          <a:effectLst/>
                          <a:latin typeface="幼圆" pitchFamily="49" charset="-122"/>
                          <a:ea typeface="幼圆" pitchFamily="49" charset="-122"/>
                        </a:rPr>
                        <a:t>1</a:t>
                      </a:r>
                      <a:r>
                        <a:rPr kumimoji="0" lang="zh-CN" altLang="en-US" sz="2400" b="0" i="0" u="none" strike="noStrike" cap="none" normalizeH="0" baseline="0">
                          <a:ln>
                            <a:noFill/>
                          </a:ln>
                          <a:solidFill>
                            <a:schemeClr val="bg1"/>
                          </a:solidFill>
                          <a:effectLst/>
                          <a:latin typeface="幼圆" pitchFamily="49" charset="-122"/>
                          <a:ea typeface="幼圆" pitchFamily="49" charset="-122"/>
                        </a:rPr>
                        <a:t>月</a:t>
                      </a:r>
                      <a:r>
                        <a:rPr kumimoji="0" lang="en-US" altLang="zh-CN" sz="2400" b="0" i="0" u="none" strike="noStrike" cap="none" normalizeH="0" baseline="0">
                          <a:ln>
                            <a:noFill/>
                          </a:ln>
                          <a:solidFill>
                            <a:schemeClr val="bg1"/>
                          </a:solidFill>
                          <a:effectLst/>
                          <a:latin typeface="Arial"/>
                          <a:ea typeface="幼圆" pitchFamily="49" charset="-122"/>
                        </a:rPr>
                        <a:t>—</a:t>
                      </a:r>
                      <a:r>
                        <a:rPr kumimoji="0" lang="en-US" altLang="zh-CN" sz="2400" b="0" i="0" u="none" strike="noStrike" cap="none" normalizeH="0" baseline="0">
                          <a:ln>
                            <a:noFill/>
                          </a:ln>
                          <a:solidFill>
                            <a:schemeClr val="bg1"/>
                          </a:solidFill>
                          <a:effectLst/>
                          <a:latin typeface="幼圆" pitchFamily="49" charset="-122"/>
                          <a:ea typeface="幼圆" pitchFamily="49" charset="-122"/>
                        </a:rPr>
                        <a:t>6</a:t>
                      </a:r>
                      <a:r>
                        <a:rPr kumimoji="0" lang="zh-CN" altLang="en-US" sz="2400" b="0" i="0" u="none" strike="noStrike" cap="none" normalizeH="0" baseline="0">
                          <a:ln>
                            <a:noFill/>
                          </a:ln>
                          <a:solidFill>
                            <a:schemeClr val="bg1"/>
                          </a:solidFill>
                          <a:effectLst/>
                          <a:latin typeface="幼圆" pitchFamily="49" charset="-122"/>
                          <a:ea typeface="幼圆" pitchFamily="49" charset="-122"/>
                        </a:rPr>
                        <a:t>月，</a:t>
                      </a:r>
                      <a:r>
                        <a:rPr kumimoji="0" lang="en-US" altLang="zh-CN" sz="2400" b="0" i="0" u="none" strike="noStrike" cap="none" normalizeH="0" baseline="0">
                          <a:ln>
                            <a:noFill/>
                          </a:ln>
                          <a:solidFill>
                            <a:schemeClr val="bg1"/>
                          </a:solidFill>
                          <a:effectLst/>
                          <a:latin typeface="幼圆" pitchFamily="49" charset="-122"/>
                          <a:ea typeface="幼圆" pitchFamily="49" charset="-122"/>
                        </a:rPr>
                        <a:t>10</a:t>
                      </a:r>
                      <a:r>
                        <a:rPr kumimoji="0" lang="zh-CN" altLang="en-US" sz="2400" b="0" i="0" u="none" strike="noStrike" cap="none" normalizeH="0" baseline="0">
                          <a:ln>
                            <a:noFill/>
                          </a:ln>
                          <a:solidFill>
                            <a:schemeClr val="bg1"/>
                          </a:solidFill>
                          <a:effectLst/>
                          <a:latin typeface="幼圆" pitchFamily="49" charset="-122"/>
                          <a:ea typeface="幼圆" pitchFamily="49" charset="-122"/>
                        </a:rPr>
                        <a:t>月，</a:t>
                      </a:r>
                      <a:r>
                        <a:rPr kumimoji="0" lang="en-US" altLang="zh-CN" sz="2400" b="0" i="0" u="none" strike="noStrike" cap="none" normalizeH="0" baseline="0">
                          <a:ln>
                            <a:noFill/>
                          </a:ln>
                          <a:solidFill>
                            <a:schemeClr val="bg1"/>
                          </a:solidFill>
                          <a:effectLst/>
                          <a:latin typeface="幼圆" pitchFamily="49" charset="-122"/>
                          <a:ea typeface="幼圆" pitchFamily="49" charset="-122"/>
                        </a:rPr>
                        <a:t>11</a:t>
                      </a:r>
                      <a:r>
                        <a:rPr kumimoji="0" lang="zh-CN" altLang="en-US" sz="2400" b="0" i="0" u="none" strike="noStrike" cap="none" normalizeH="0" baseline="0">
                          <a:ln>
                            <a:noFill/>
                          </a:ln>
                          <a:solidFill>
                            <a:schemeClr val="bg1"/>
                          </a:solidFill>
                          <a:effectLst/>
                          <a:latin typeface="幼圆" pitchFamily="49" charset="-122"/>
                          <a:ea typeface="幼圆" pitchFamily="49" charset="-122"/>
                        </a:rPr>
                        <a:t>月</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tc hMerge="1">
                  <a:txBody>
                    <a:bodyPr/>
                    <a:lstStyle/>
                    <a:p>
                      <a:endParaRPr lang="zh-CN" altLang="en-US"/>
                    </a:p>
                  </a:txBody>
                  <a:tcPr/>
                </a:tc>
                <a:extLst>
                  <a:ext uri="{0D108BD9-81ED-4DB2-BD59-A6C34878D82A}">
                    <a16:rowId xmlns:a16="http://schemas.microsoft.com/office/drawing/2014/main" val="10000"/>
                  </a:ext>
                </a:extLst>
              </a:tr>
              <a:tr h="8048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0" i="0" u="none" strike="noStrike" cap="none" normalizeH="0" baseline="0">
                          <a:ln>
                            <a:noFill/>
                          </a:ln>
                          <a:solidFill>
                            <a:schemeClr val="bg1"/>
                          </a:solidFill>
                          <a:effectLst/>
                          <a:latin typeface="幼圆" pitchFamily="49" charset="-122"/>
                          <a:ea typeface="幼圆" pitchFamily="49" charset="-122"/>
                        </a:rPr>
                        <a:t>订票量</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400" b="0" i="0" u="none" strike="noStrike" cap="none" normalizeH="0" baseline="0">
                          <a:ln>
                            <a:noFill/>
                          </a:ln>
                          <a:solidFill>
                            <a:schemeClr val="bg1"/>
                          </a:solidFill>
                          <a:effectLst/>
                          <a:latin typeface="幼圆" pitchFamily="49" charset="-122"/>
                          <a:ea typeface="幼圆" pitchFamily="49" charset="-122"/>
                        </a:rPr>
                        <a:t>&gt;20%</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400" b="0" i="0" u="none" strike="noStrike" cap="none" normalizeH="0" baseline="0">
                          <a:ln>
                            <a:noFill/>
                          </a:ln>
                          <a:solidFill>
                            <a:schemeClr val="bg1"/>
                          </a:solidFill>
                          <a:effectLst/>
                          <a:latin typeface="幼圆" pitchFamily="49" charset="-122"/>
                          <a:ea typeface="幼圆" pitchFamily="49" charset="-122"/>
                        </a:rPr>
                        <a:t>&lt;=20%</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400" b="0" i="0" u="none" strike="noStrike" cap="none" normalizeH="0" baseline="0">
                          <a:ln>
                            <a:noFill/>
                          </a:ln>
                          <a:solidFill>
                            <a:schemeClr val="bg1"/>
                          </a:solidFill>
                          <a:effectLst/>
                          <a:latin typeface="幼圆" pitchFamily="49" charset="-122"/>
                          <a:ea typeface="幼圆" pitchFamily="49" charset="-122"/>
                        </a:rPr>
                        <a:t>&gt;20%</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400" b="0" i="0" u="none" strike="noStrike" cap="none" normalizeH="0" baseline="0">
                          <a:ln>
                            <a:noFill/>
                          </a:ln>
                          <a:solidFill>
                            <a:schemeClr val="bg1"/>
                          </a:solidFill>
                          <a:effectLst/>
                          <a:latin typeface="幼圆" pitchFamily="49" charset="-122"/>
                          <a:ea typeface="幼圆" pitchFamily="49" charset="-122"/>
                        </a:rPr>
                        <a:t>&lt;=20%</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62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0" i="0" u="none" strike="noStrike" cap="none" normalizeH="0" baseline="0">
                          <a:ln>
                            <a:noFill/>
                          </a:ln>
                          <a:solidFill>
                            <a:schemeClr val="bg1"/>
                          </a:solidFill>
                          <a:effectLst/>
                          <a:latin typeface="幼圆" pitchFamily="49" charset="-122"/>
                          <a:ea typeface="幼圆" pitchFamily="49" charset="-122"/>
                        </a:rPr>
                        <a:t>折扣率</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400" b="0" i="0" u="none" strike="noStrike" cap="none" normalizeH="0" baseline="0">
                          <a:ln>
                            <a:noFill/>
                          </a:ln>
                          <a:solidFill>
                            <a:schemeClr val="bg1"/>
                          </a:solidFill>
                          <a:effectLst/>
                          <a:latin typeface="幼圆" pitchFamily="49" charset="-122"/>
                          <a:ea typeface="幼圆" pitchFamily="49" charset="-122"/>
                        </a:rPr>
                        <a:t>15%</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400" b="0" i="0" u="none" strike="noStrike" cap="none" normalizeH="0" baseline="0">
                          <a:ln>
                            <a:noFill/>
                          </a:ln>
                          <a:solidFill>
                            <a:schemeClr val="bg1"/>
                          </a:solidFill>
                          <a:effectLst/>
                          <a:latin typeface="幼圆" pitchFamily="49" charset="-122"/>
                          <a:ea typeface="幼圆" pitchFamily="49" charset="-122"/>
                        </a:rPr>
                        <a:t>5%</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400" b="0" i="0" u="none" strike="noStrike" cap="none" normalizeH="0" baseline="0">
                          <a:ln>
                            <a:noFill/>
                          </a:ln>
                          <a:solidFill>
                            <a:schemeClr val="bg1"/>
                          </a:solidFill>
                          <a:effectLst/>
                          <a:latin typeface="幼圆" pitchFamily="49" charset="-122"/>
                          <a:ea typeface="幼圆" pitchFamily="49" charset="-122"/>
                        </a:rPr>
                        <a:t>30%</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400" b="0" i="0" u="none" strike="noStrike" cap="none" normalizeH="0" baseline="0">
                          <a:ln>
                            <a:noFill/>
                          </a:ln>
                          <a:solidFill>
                            <a:schemeClr val="bg1"/>
                          </a:solidFill>
                          <a:effectLst/>
                          <a:latin typeface="幼圆" pitchFamily="49" charset="-122"/>
                          <a:ea typeface="幼圆" pitchFamily="49" charset="-122"/>
                        </a:rPr>
                        <a:t>20%</a:t>
                      </a:r>
                    </a:p>
                  </a:txBody>
                  <a:tcPr anchor="ctr" horzOverflow="overflow">
                    <a:lnL w="12700" cap="flat" cmpd="sng" algn="ctr">
                      <a:solidFill>
                        <a:srgbClr val="FFFFCC"/>
                      </a:solidFill>
                      <a:prstDash val="solid"/>
                      <a:round/>
                      <a:headEnd type="none" w="med" len="med"/>
                      <a:tailEnd type="none" w="med" len="med"/>
                    </a:lnL>
                    <a:lnR w="12700" cap="flat" cmpd="sng" algn="ctr">
                      <a:solidFill>
                        <a:srgbClr val="FFFFCC"/>
                      </a:solidFill>
                      <a:prstDash val="solid"/>
                      <a:round/>
                      <a:headEnd type="none" w="med" len="med"/>
                      <a:tailEnd type="none" w="med" len="med"/>
                    </a:lnR>
                    <a:lnT w="12700" cap="flat" cmpd="sng" algn="ctr">
                      <a:solidFill>
                        <a:srgbClr val="FFFFCC"/>
                      </a:solidFill>
                      <a:prstDash val="solid"/>
                      <a:round/>
                      <a:headEnd type="none" w="med" len="med"/>
                      <a:tailEnd type="none" w="med" len="med"/>
                    </a:lnT>
                    <a:lnB w="12700" cap="flat" cmpd="sng" algn="ctr">
                      <a:solidFill>
                        <a:srgbClr val="FFFFCC"/>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9662" name="矩形 1"/>
          <p:cNvSpPr>
            <a:spLocks noChangeArrowheads="1"/>
          </p:cNvSpPr>
          <p:nvPr/>
        </p:nvSpPr>
        <p:spPr bwMode="auto">
          <a:xfrm>
            <a:off x="304800" y="381000"/>
            <a:ext cx="5029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400">
                <a:solidFill>
                  <a:srgbClr val="FFFFCC"/>
                </a:solidFill>
                <a:latin typeface="幼圆" pitchFamily="49" charset="-122"/>
              </a:rPr>
              <a:t>结构化分析方法：判定树与判定表</a:t>
            </a:r>
          </a:p>
        </p:txBody>
      </p:sp>
    </p:spTree>
  </p:cSld>
  <p:clrMapOvr>
    <a:masterClrMapping/>
  </p:clrMapOvr>
  <p:transition spd="slow">
    <p:push dir="u"/>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13E1DBD8-0F1E-4527-83B7-3E7EF9B450FD}" type="slidenum">
              <a:rPr lang="en-US" altLang="zh-CN"/>
              <a:pPr>
                <a:defRPr/>
              </a:pPr>
              <a:t>75</a:t>
            </a:fld>
            <a:endParaRPr lang="en-US" altLang="zh-CN"/>
          </a:p>
        </p:txBody>
      </p:sp>
      <p:sp>
        <p:nvSpPr>
          <p:cNvPr id="70661" name="Text Box 4"/>
          <p:cNvSpPr txBox="1">
            <a:spLocks noChangeArrowheads="1"/>
          </p:cNvSpPr>
          <p:nvPr/>
        </p:nvSpPr>
        <p:spPr bwMode="auto">
          <a:xfrm>
            <a:off x="242888" y="371475"/>
            <a:ext cx="66913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a:solidFill>
                  <a:srgbClr val="FFFFCC"/>
                </a:solidFill>
                <a:latin typeface="幼圆" pitchFamily="49" charset="-122"/>
              </a:rPr>
              <a:t>结构化分析方法：需求规格说明书</a:t>
            </a:r>
          </a:p>
        </p:txBody>
      </p:sp>
      <p:sp>
        <p:nvSpPr>
          <p:cNvPr id="70662" name="Text Box 5"/>
          <p:cNvSpPr txBox="1">
            <a:spLocks noChangeArrowheads="1"/>
          </p:cNvSpPr>
          <p:nvPr/>
        </p:nvSpPr>
        <p:spPr bwMode="auto">
          <a:xfrm>
            <a:off x="457200" y="1393825"/>
            <a:ext cx="826135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400" b="0">
                <a:solidFill>
                  <a:schemeClr val="bg1"/>
                </a:solidFill>
                <a:latin typeface="幼圆" pitchFamily="49" charset="-122"/>
              </a:rPr>
              <a:t>软件需求规格说明书（</a:t>
            </a:r>
            <a:r>
              <a:rPr lang="en-US" altLang="zh-CN" sz="2400" b="0">
                <a:solidFill>
                  <a:schemeClr val="bg1"/>
                </a:solidFill>
                <a:latin typeface="幼圆" pitchFamily="49" charset="-122"/>
              </a:rPr>
              <a:t>SRS</a:t>
            </a:r>
            <a:r>
              <a:rPr lang="zh-CN" altLang="en-US" sz="2400" b="0">
                <a:solidFill>
                  <a:schemeClr val="bg1"/>
                </a:solidFill>
                <a:latin typeface="幼圆" pitchFamily="49" charset="-122"/>
              </a:rPr>
              <a:t>）是需求分析阶段的最后成果，将</a:t>
            </a:r>
          </a:p>
          <a:p>
            <a:pPr eaLnBrk="1" hangingPunct="1">
              <a:lnSpc>
                <a:spcPct val="120000"/>
              </a:lnSpc>
            </a:pPr>
            <a:r>
              <a:rPr lang="zh-CN" altLang="en-US" sz="2400" b="0">
                <a:solidFill>
                  <a:schemeClr val="bg1"/>
                </a:solidFill>
                <a:latin typeface="幼圆" pitchFamily="49" charset="-122"/>
              </a:rPr>
              <a:t>在软件工程的最后转换为用户手册。</a:t>
            </a:r>
          </a:p>
        </p:txBody>
      </p:sp>
      <p:sp>
        <p:nvSpPr>
          <p:cNvPr id="70663" name="Text Box 6"/>
          <p:cNvSpPr txBox="1">
            <a:spLocks noChangeArrowheads="1"/>
          </p:cNvSpPr>
          <p:nvPr/>
        </p:nvSpPr>
        <p:spPr bwMode="auto">
          <a:xfrm>
            <a:off x="457200" y="3048000"/>
            <a:ext cx="826135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400" b="0">
                <a:solidFill>
                  <a:schemeClr val="bg1"/>
                </a:solidFill>
                <a:latin typeface="幼圆" pitchFamily="49" charset="-122"/>
              </a:rPr>
              <a:t>软件需求规格说明书的作用：</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1</a:t>
            </a:r>
            <a:r>
              <a:rPr lang="zh-CN" altLang="en-US" sz="2400" b="0">
                <a:solidFill>
                  <a:schemeClr val="bg1"/>
                </a:solidFill>
                <a:latin typeface="幼圆" pitchFamily="49" charset="-122"/>
              </a:rPr>
              <a:t>）便于用户、开发人员进行理解和交流。</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2</a:t>
            </a:r>
            <a:r>
              <a:rPr lang="zh-CN" altLang="en-US" sz="2400" b="0">
                <a:solidFill>
                  <a:schemeClr val="bg1"/>
                </a:solidFill>
                <a:latin typeface="幼圆" pitchFamily="49" charset="-122"/>
              </a:rPr>
              <a:t>）反映出用户问题的结构，可作为软件开发工作的基础和</a:t>
            </a:r>
          </a:p>
          <a:p>
            <a:pPr eaLnBrk="1" hangingPunct="1">
              <a:lnSpc>
                <a:spcPct val="120000"/>
              </a:lnSpc>
            </a:pPr>
            <a:r>
              <a:rPr lang="zh-CN" altLang="en-US" sz="2400" b="0">
                <a:solidFill>
                  <a:schemeClr val="bg1"/>
                </a:solidFill>
                <a:latin typeface="幼圆" pitchFamily="49" charset="-122"/>
              </a:rPr>
              <a:t>     依据。</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3</a:t>
            </a:r>
            <a:r>
              <a:rPr lang="zh-CN" altLang="en-US" sz="2400" b="0">
                <a:solidFill>
                  <a:schemeClr val="bg1"/>
                </a:solidFill>
                <a:latin typeface="幼圆" pitchFamily="49" charset="-122"/>
              </a:rPr>
              <a:t>）作为确认测试和验收的依据。</a:t>
            </a:r>
          </a:p>
        </p:txBody>
      </p:sp>
    </p:spTree>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981C3D72-8527-4CE8-9178-CE266F12A687}" type="slidenum">
              <a:rPr lang="en-US" altLang="zh-CN"/>
              <a:pPr>
                <a:defRPr/>
              </a:pPr>
              <a:t>76</a:t>
            </a:fld>
            <a:endParaRPr lang="en-US" altLang="zh-CN"/>
          </a:p>
        </p:txBody>
      </p:sp>
      <p:sp>
        <p:nvSpPr>
          <p:cNvPr id="71685" name="Rectangle 4"/>
          <p:cNvSpPr>
            <a:spLocks noChangeArrowheads="1"/>
          </p:cNvSpPr>
          <p:nvPr/>
        </p:nvSpPr>
        <p:spPr bwMode="auto">
          <a:xfrm>
            <a:off x="304800" y="366713"/>
            <a:ext cx="2667000" cy="503237"/>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sz="2400">
                <a:solidFill>
                  <a:srgbClr val="FFFF00"/>
                </a:solidFill>
              </a:rPr>
              <a:t>四、概要设计</a:t>
            </a:r>
          </a:p>
        </p:txBody>
      </p:sp>
      <p:sp>
        <p:nvSpPr>
          <p:cNvPr id="71686" name="Text Box 5"/>
          <p:cNvSpPr txBox="1">
            <a:spLocks noChangeArrowheads="1"/>
          </p:cNvSpPr>
          <p:nvPr/>
        </p:nvSpPr>
        <p:spPr bwMode="auto">
          <a:xfrm>
            <a:off x="304800" y="990600"/>
            <a:ext cx="8382000" cy="272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400" b="0">
                <a:solidFill>
                  <a:schemeClr val="bg1"/>
                </a:solidFill>
                <a:latin typeface="幼圆" pitchFamily="49" charset="-122"/>
              </a:rPr>
              <a:t>软件设计的基本原理：</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1</a:t>
            </a:r>
            <a:r>
              <a:rPr lang="zh-CN" altLang="en-US" sz="2400" b="0">
                <a:solidFill>
                  <a:schemeClr val="bg1"/>
                </a:solidFill>
                <a:latin typeface="幼圆" pitchFamily="49" charset="-122"/>
              </a:rPr>
              <a:t>）抽象：把事物本质的共同特性提取出来而不考虑细节。</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2</a:t>
            </a:r>
            <a:r>
              <a:rPr lang="zh-CN" altLang="en-US" sz="2400" b="0">
                <a:solidFill>
                  <a:schemeClr val="bg1"/>
                </a:solidFill>
                <a:latin typeface="幼圆" pitchFamily="49" charset="-122"/>
              </a:rPr>
              <a:t>）模块化：把待开发软件分解成若干个小的简单部分。</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3</a:t>
            </a:r>
            <a:r>
              <a:rPr lang="zh-CN" altLang="en-US" sz="2400" b="0">
                <a:solidFill>
                  <a:schemeClr val="bg1"/>
                </a:solidFill>
                <a:latin typeface="幼圆" pitchFamily="49" charset="-122"/>
              </a:rPr>
              <a:t>）信息隐蔽：在一个模块内包含的信息，对于不需要这些</a:t>
            </a:r>
          </a:p>
          <a:p>
            <a:pPr eaLnBrk="1" hangingPunct="1">
              <a:lnSpc>
                <a:spcPct val="120000"/>
              </a:lnSpc>
            </a:pPr>
            <a:r>
              <a:rPr lang="zh-CN" altLang="en-US" sz="2400" b="0">
                <a:solidFill>
                  <a:schemeClr val="bg1"/>
                </a:solidFill>
                <a:latin typeface="幼圆" pitchFamily="49" charset="-122"/>
              </a:rPr>
              <a:t>     信息的其他模块来说是不能访问的。</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4</a:t>
            </a:r>
            <a:r>
              <a:rPr lang="zh-CN" altLang="en-US" sz="2400" b="0">
                <a:solidFill>
                  <a:schemeClr val="bg1"/>
                </a:solidFill>
                <a:latin typeface="幼圆" pitchFamily="49" charset="-122"/>
              </a:rPr>
              <a:t>）模块独立性：评价设计好坏的重要度量指标。</a:t>
            </a:r>
          </a:p>
        </p:txBody>
      </p:sp>
      <p:sp>
        <p:nvSpPr>
          <p:cNvPr id="71687" name="Rectangle 7"/>
          <p:cNvSpPr>
            <a:spLocks noChangeArrowheads="1"/>
          </p:cNvSpPr>
          <p:nvPr/>
        </p:nvSpPr>
        <p:spPr bwMode="auto">
          <a:xfrm>
            <a:off x="1066800" y="3940175"/>
            <a:ext cx="7772400" cy="169862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FFFF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2200" b="0">
                <a:solidFill>
                  <a:srgbClr val="FF3300"/>
                </a:solidFill>
                <a:latin typeface="幼圆" pitchFamily="49" charset="-122"/>
              </a:rPr>
              <a:t>内聚性和耦合性是模块独立性的两个定性标准：</a:t>
            </a:r>
          </a:p>
          <a:p>
            <a:pPr>
              <a:lnSpc>
                <a:spcPct val="120000"/>
              </a:lnSpc>
            </a:pPr>
            <a:r>
              <a:rPr lang="zh-CN" altLang="en-US" sz="2200" b="0">
                <a:solidFill>
                  <a:srgbClr val="FF3300"/>
                </a:solidFill>
                <a:latin typeface="幼圆" pitchFamily="49" charset="-122"/>
              </a:rPr>
              <a:t> </a:t>
            </a:r>
            <a:r>
              <a:rPr lang="en-US" altLang="zh-CN" sz="2200" b="0">
                <a:solidFill>
                  <a:srgbClr val="FF3300"/>
                </a:solidFill>
                <a:latin typeface="幼圆" pitchFamily="49" charset="-122"/>
              </a:rPr>
              <a:t>A .</a:t>
            </a:r>
            <a:r>
              <a:rPr lang="zh-CN" altLang="en-US" sz="2200" b="0">
                <a:solidFill>
                  <a:srgbClr val="FF3300"/>
                </a:solidFill>
                <a:latin typeface="幼圆" pitchFamily="49" charset="-122"/>
              </a:rPr>
              <a:t>内聚性：一个模块内部各个元素间彼此结合的紧密程度。</a:t>
            </a:r>
          </a:p>
          <a:p>
            <a:pPr>
              <a:lnSpc>
                <a:spcPct val="120000"/>
              </a:lnSpc>
            </a:pPr>
            <a:r>
              <a:rPr lang="zh-CN" altLang="en-US" sz="2200" b="0">
                <a:solidFill>
                  <a:srgbClr val="FF3300"/>
                </a:solidFill>
                <a:latin typeface="幼圆" pitchFamily="49" charset="-122"/>
              </a:rPr>
              <a:t> </a:t>
            </a:r>
            <a:r>
              <a:rPr lang="en-US" altLang="zh-CN" sz="2200" b="0">
                <a:solidFill>
                  <a:srgbClr val="FF3300"/>
                </a:solidFill>
                <a:latin typeface="幼圆" pitchFamily="49" charset="-122"/>
              </a:rPr>
              <a:t>B .</a:t>
            </a:r>
            <a:r>
              <a:rPr lang="zh-CN" altLang="en-US" sz="2200" b="0">
                <a:solidFill>
                  <a:srgbClr val="FF3300"/>
                </a:solidFill>
                <a:latin typeface="幼圆" pitchFamily="49" charset="-122"/>
              </a:rPr>
              <a:t>耦合性：模块间互相连接的紧密程度。</a:t>
            </a:r>
          </a:p>
          <a:p>
            <a:pPr>
              <a:lnSpc>
                <a:spcPct val="120000"/>
              </a:lnSpc>
            </a:pPr>
            <a:r>
              <a:rPr lang="zh-CN" altLang="en-US" sz="2200" b="0">
                <a:solidFill>
                  <a:srgbClr val="FF3300"/>
                </a:solidFill>
                <a:latin typeface="幼圆" pitchFamily="49" charset="-122"/>
              </a:rPr>
              <a:t>一款优秀的软件设计，应做到</a:t>
            </a:r>
            <a:r>
              <a:rPr lang="zh-CN" altLang="en-US" sz="2200">
                <a:solidFill>
                  <a:srgbClr val="FF3300"/>
                </a:solidFill>
                <a:latin typeface="幼圆" pitchFamily="49" charset="-122"/>
              </a:rPr>
              <a:t>高内聚，低耦合</a:t>
            </a:r>
            <a:r>
              <a:rPr lang="zh-CN" altLang="en-US" sz="2200" b="0">
                <a:solidFill>
                  <a:srgbClr val="FF3300"/>
                </a:solidFill>
                <a:latin typeface="幼圆" pitchFamily="49" charset="-122"/>
              </a:rPr>
              <a:t>。</a:t>
            </a:r>
          </a:p>
        </p:txBody>
      </p:sp>
    </p:spTree>
  </p:cSld>
  <p:clrMapOvr>
    <a:masterClrMapping/>
  </p:clrMapOvr>
  <p:transition spd="slow">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2" name="页脚占位符 2"/>
          <p:cNvSpPr>
            <a:spLocks noGrp="1"/>
          </p:cNvSpPr>
          <p:nvPr>
            <p:ph type="ftr" sz="quarter" idx="11"/>
          </p:nvPr>
        </p:nvSpPr>
        <p:spPr/>
        <p:txBody>
          <a:bodyPr/>
          <a:lstStyle/>
          <a:p>
            <a:pPr>
              <a:defRPr/>
            </a:pPr>
            <a:r>
              <a:rPr lang="en-US" altLang="zh-CN"/>
              <a:t>二级公共基础知识</a:t>
            </a:r>
          </a:p>
        </p:txBody>
      </p:sp>
      <p:sp>
        <p:nvSpPr>
          <p:cNvPr id="13" name="灯片编号占位符 3"/>
          <p:cNvSpPr>
            <a:spLocks noGrp="1"/>
          </p:cNvSpPr>
          <p:nvPr>
            <p:ph type="sldNum" sz="quarter" idx="12"/>
          </p:nvPr>
        </p:nvSpPr>
        <p:spPr/>
        <p:txBody>
          <a:bodyPr/>
          <a:lstStyle/>
          <a:p>
            <a:pPr>
              <a:defRPr/>
            </a:pPr>
            <a:fld id="{8386F9B5-F2BF-4D73-B641-2F318C0E3639}" type="slidenum">
              <a:rPr lang="en-US" altLang="zh-CN"/>
              <a:pPr>
                <a:defRPr/>
              </a:pPr>
              <a:t>77</a:t>
            </a:fld>
            <a:endParaRPr lang="en-US" altLang="zh-CN"/>
          </a:p>
        </p:txBody>
      </p:sp>
      <p:sp>
        <p:nvSpPr>
          <p:cNvPr id="72709" name="Text Box 4"/>
          <p:cNvSpPr txBox="1">
            <a:spLocks noChangeArrowheads="1"/>
          </p:cNvSpPr>
          <p:nvPr/>
        </p:nvSpPr>
        <p:spPr bwMode="auto">
          <a:xfrm>
            <a:off x="152400" y="990600"/>
            <a:ext cx="462915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400" b="0">
                <a:solidFill>
                  <a:schemeClr val="bg1"/>
                </a:solidFill>
                <a:latin typeface="幼圆" pitchFamily="49" charset="-122"/>
              </a:rPr>
              <a:t>概要设计的任务：</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1</a:t>
            </a:r>
            <a:r>
              <a:rPr lang="zh-CN" altLang="en-US" sz="2400" b="0">
                <a:solidFill>
                  <a:schemeClr val="bg1"/>
                </a:solidFill>
                <a:latin typeface="幼圆" pitchFamily="49" charset="-122"/>
              </a:rPr>
              <a:t>）设计软件系统结构。</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2</a:t>
            </a:r>
            <a:r>
              <a:rPr lang="zh-CN" altLang="en-US" sz="2400" b="0">
                <a:solidFill>
                  <a:schemeClr val="bg1"/>
                </a:solidFill>
                <a:latin typeface="幼圆" pitchFamily="49" charset="-122"/>
              </a:rPr>
              <a:t>）确定软件的每一个模块</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3</a:t>
            </a:r>
            <a:r>
              <a:rPr lang="zh-CN" altLang="en-US" sz="2400" b="0">
                <a:solidFill>
                  <a:schemeClr val="bg1"/>
                </a:solidFill>
                <a:latin typeface="幼圆" pitchFamily="49" charset="-122"/>
              </a:rPr>
              <a:t>）确定模块之间的调用关系</a:t>
            </a:r>
          </a:p>
          <a:p>
            <a:pPr eaLnBrk="1" hangingPunct="1">
              <a:lnSpc>
                <a:spcPct val="120000"/>
              </a:lnSpc>
            </a:pPr>
            <a:r>
              <a:rPr lang="zh-CN" altLang="en-US" sz="2400" b="0">
                <a:solidFill>
                  <a:schemeClr val="bg1"/>
                </a:solidFill>
                <a:latin typeface="幼圆" pitchFamily="49" charset="-122"/>
              </a:rPr>
              <a:t>（</a:t>
            </a:r>
            <a:r>
              <a:rPr lang="en-US" altLang="zh-CN" sz="2400" b="0">
                <a:solidFill>
                  <a:schemeClr val="bg1"/>
                </a:solidFill>
                <a:latin typeface="幼圆" pitchFamily="49" charset="-122"/>
              </a:rPr>
              <a:t>4</a:t>
            </a:r>
            <a:r>
              <a:rPr lang="zh-CN" altLang="en-US" sz="2400" b="0">
                <a:solidFill>
                  <a:schemeClr val="bg1"/>
                </a:solidFill>
                <a:latin typeface="幼圆" pitchFamily="49" charset="-122"/>
              </a:rPr>
              <a:t>）评价模块结构质量。</a:t>
            </a:r>
          </a:p>
        </p:txBody>
      </p:sp>
      <p:sp>
        <p:nvSpPr>
          <p:cNvPr id="72710" name="Text Box 6"/>
          <p:cNvSpPr txBox="1">
            <a:spLocks noChangeArrowheads="1"/>
          </p:cNvSpPr>
          <p:nvPr/>
        </p:nvSpPr>
        <p:spPr bwMode="auto">
          <a:xfrm>
            <a:off x="395288" y="3709988"/>
            <a:ext cx="5319712" cy="10414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30000"/>
              </a:lnSpc>
              <a:buFontTx/>
              <a:buChar char="•"/>
            </a:pPr>
            <a:r>
              <a:rPr lang="en-US" altLang="zh-CN" sz="2400" b="0">
                <a:solidFill>
                  <a:srgbClr val="FFFF99"/>
                </a:solidFill>
                <a:latin typeface="幼圆" pitchFamily="49" charset="-122"/>
              </a:rPr>
              <a:t> </a:t>
            </a:r>
            <a:r>
              <a:rPr lang="zh-CN" altLang="en-US" sz="2400" b="0">
                <a:solidFill>
                  <a:srgbClr val="FFFF99"/>
                </a:solidFill>
                <a:latin typeface="幼圆" pitchFamily="49" charset="-122"/>
              </a:rPr>
              <a:t>采用的方法：结构化设计方法</a:t>
            </a:r>
            <a:r>
              <a:rPr lang="en-US" altLang="zh-CN" sz="2400" b="0">
                <a:solidFill>
                  <a:srgbClr val="FFFF99"/>
                </a:solidFill>
                <a:latin typeface="幼圆" pitchFamily="49" charset="-122"/>
              </a:rPr>
              <a:t>【SD】</a:t>
            </a:r>
          </a:p>
          <a:p>
            <a:pPr eaLnBrk="1" hangingPunct="1">
              <a:lnSpc>
                <a:spcPct val="130000"/>
              </a:lnSpc>
              <a:buFontTx/>
              <a:buChar char="•"/>
            </a:pPr>
            <a:r>
              <a:rPr lang="en-US" altLang="zh-CN" sz="2400" b="0">
                <a:solidFill>
                  <a:srgbClr val="FFFF99"/>
                </a:solidFill>
                <a:latin typeface="幼圆" pitchFamily="49" charset="-122"/>
              </a:rPr>
              <a:t> </a:t>
            </a:r>
            <a:r>
              <a:rPr lang="zh-CN" altLang="en-US" sz="2400" b="0">
                <a:solidFill>
                  <a:srgbClr val="FFFF99"/>
                </a:solidFill>
                <a:latin typeface="幼圆" pitchFamily="49" charset="-122"/>
              </a:rPr>
              <a:t>使用的工具：软件结构图</a:t>
            </a:r>
            <a:r>
              <a:rPr lang="en-US" altLang="zh-CN" sz="2400" b="0">
                <a:solidFill>
                  <a:srgbClr val="FFFF99"/>
                </a:solidFill>
                <a:latin typeface="幼圆" pitchFamily="49" charset="-122"/>
              </a:rPr>
              <a:t>SC</a:t>
            </a:r>
            <a:r>
              <a:rPr lang="zh-CN" altLang="en-US" sz="2400" b="0">
                <a:solidFill>
                  <a:srgbClr val="FFFF99"/>
                </a:solidFill>
                <a:latin typeface="幼圆" pitchFamily="49" charset="-122"/>
              </a:rPr>
              <a:t>。</a:t>
            </a:r>
          </a:p>
        </p:txBody>
      </p:sp>
      <p:grpSp>
        <p:nvGrpSpPr>
          <p:cNvPr id="72711" name="Group 13"/>
          <p:cNvGrpSpPr>
            <a:grpSpLocks/>
          </p:cNvGrpSpPr>
          <p:nvPr/>
        </p:nvGrpSpPr>
        <p:grpSpPr bwMode="auto">
          <a:xfrm>
            <a:off x="5791200" y="2209800"/>
            <a:ext cx="3124200" cy="3886200"/>
            <a:chOff x="3648" y="1488"/>
            <a:chExt cx="1968" cy="2448"/>
          </a:xfrm>
        </p:grpSpPr>
        <p:sp>
          <p:nvSpPr>
            <p:cNvPr id="72713" name="Rectangle 12"/>
            <p:cNvSpPr>
              <a:spLocks noChangeArrowheads="1"/>
            </p:cNvSpPr>
            <p:nvPr/>
          </p:nvSpPr>
          <p:spPr bwMode="auto">
            <a:xfrm>
              <a:off x="3648" y="1488"/>
              <a:ext cx="1968" cy="2448"/>
            </a:xfrm>
            <a:prstGeom prst="rect">
              <a:avLst/>
            </a:prstGeom>
            <a:solidFill>
              <a:srgbClr val="FFFFCC">
                <a:alpha val="23921"/>
              </a:srgbClr>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714" name="Text Box 7"/>
            <p:cNvSpPr txBox="1">
              <a:spLocks noChangeArrowheads="1"/>
            </p:cNvSpPr>
            <p:nvPr/>
          </p:nvSpPr>
          <p:spPr bwMode="auto">
            <a:xfrm>
              <a:off x="4044" y="3302"/>
              <a:ext cx="1236"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000" b="0">
                  <a:solidFill>
                    <a:srgbClr val="FFFF99"/>
                  </a:solidFill>
                  <a:latin typeface="幼圆" pitchFamily="49" charset="-122"/>
                </a:rPr>
                <a:t>软件结构图</a:t>
              </a:r>
              <a:r>
                <a:rPr lang="en-US" altLang="zh-CN" sz="2000" b="0">
                  <a:solidFill>
                    <a:srgbClr val="FFFF99"/>
                  </a:solidFill>
                  <a:latin typeface="幼圆" pitchFamily="49" charset="-122"/>
                </a:rPr>
                <a:t>SC</a:t>
              </a:r>
              <a:r>
                <a:rPr lang="zh-CN" altLang="en-US" sz="2000" b="0">
                  <a:solidFill>
                    <a:srgbClr val="FFFF99"/>
                  </a:solidFill>
                  <a:latin typeface="幼圆" pitchFamily="49" charset="-122"/>
                </a:rPr>
                <a:t>中</a:t>
              </a:r>
            </a:p>
            <a:p>
              <a:pPr eaLnBrk="1" hangingPunct="1"/>
              <a:r>
                <a:rPr lang="zh-CN" altLang="en-US" sz="2000" b="0">
                  <a:solidFill>
                    <a:srgbClr val="FFFF99"/>
                  </a:solidFill>
                  <a:latin typeface="幼圆" pitchFamily="49" charset="-122"/>
                </a:rPr>
                <a:t>的主要图形元素</a:t>
              </a:r>
            </a:p>
          </p:txBody>
        </p:sp>
        <p:sp>
          <p:nvSpPr>
            <p:cNvPr id="72715" name="Line 8"/>
            <p:cNvSpPr>
              <a:spLocks noChangeShapeType="1"/>
            </p:cNvSpPr>
            <p:nvPr/>
          </p:nvSpPr>
          <p:spPr bwMode="auto">
            <a:xfrm>
              <a:off x="3844" y="2678"/>
              <a:ext cx="817" cy="0"/>
            </a:xfrm>
            <a:prstGeom prst="line">
              <a:avLst/>
            </a:prstGeom>
            <a:noFill/>
            <a:ln w="12700" cap="sq">
              <a:solidFill>
                <a:schemeClr val="bg1"/>
              </a:solidFill>
              <a:round/>
              <a:headEnd type="none" w="sm" len="sm"/>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72716" name="Rectangle 9"/>
            <p:cNvSpPr>
              <a:spLocks noChangeArrowheads="1"/>
            </p:cNvSpPr>
            <p:nvPr/>
          </p:nvSpPr>
          <p:spPr bwMode="auto">
            <a:xfrm>
              <a:off x="3840" y="1814"/>
              <a:ext cx="862" cy="408"/>
            </a:xfrm>
            <a:prstGeom prst="rect">
              <a:avLst/>
            </a:prstGeom>
            <a:solidFill>
              <a:srgbClr val="3366FF"/>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717" name="Text Box 10"/>
            <p:cNvSpPr txBox="1">
              <a:spLocks noChangeArrowheads="1"/>
            </p:cNvSpPr>
            <p:nvPr/>
          </p:nvSpPr>
          <p:spPr bwMode="auto">
            <a:xfrm>
              <a:off x="4804" y="1880"/>
              <a:ext cx="4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000" b="0">
                  <a:solidFill>
                    <a:srgbClr val="FFFF99"/>
                  </a:solidFill>
                  <a:latin typeface="幼圆" pitchFamily="49" charset="-122"/>
                </a:rPr>
                <a:t>模块</a:t>
              </a:r>
            </a:p>
          </p:txBody>
        </p:sp>
        <p:sp>
          <p:nvSpPr>
            <p:cNvPr id="72718" name="Text Box 11"/>
            <p:cNvSpPr txBox="1">
              <a:spLocks noChangeArrowheads="1"/>
            </p:cNvSpPr>
            <p:nvPr/>
          </p:nvSpPr>
          <p:spPr bwMode="auto">
            <a:xfrm>
              <a:off x="4084" y="2812"/>
              <a:ext cx="1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000" b="0">
                  <a:solidFill>
                    <a:srgbClr val="FFFF99"/>
                  </a:solidFill>
                  <a:latin typeface="幼圆" pitchFamily="49" charset="-122"/>
                </a:rPr>
                <a:t>模块间的调用关系</a:t>
              </a:r>
            </a:p>
          </p:txBody>
        </p:sp>
      </p:grpSp>
      <p:sp>
        <p:nvSpPr>
          <p:cNvPr id="72712" name="矩形 1"/>
          <p:cNvSpPr>
            <a:spLocks noChangeArrowheads="1"/>
          </p:cNvSpPr>
          <p:nvPr/>
        </p:nvSpPr>
        <p:spPr bwMode="auto">
          <a:xfrm>
            <a:off x="304800" y="381000"/>
            <a:ext cx="2590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FF00"/>
                </a:solidFill>
              </a:rPr>
              <a:t>四、概要设计</a:t>
            </a:r>
          </a:p>
        </p:txBody>
      </p:sp>
    </p:spTree>
  </p:cSld>
  <p:clrMapOvr>
    <a:masterClrMapping/>
  </p:clrMapOvr>
  <p:transition spd="slow">
    <p:push dir="u"/>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7ADD4161-4176-46BE-9F4A-79F83F290D3F}" type="slidenum">
              <a:rPr lang="en-US" altLang="zh-CN"/>
              <a:pPr>
                <a:defRPr/>
              </a:pPr>
              <a:t>78</a:t>
            </a:fld>
            <a:endParaRPr lang="en-US" altLang="zh-CN"/>
          </a:p>
        </p:txBody>
      </p:sp>
      <p:sp>
        <p:nvSpPr>
          <p:cNvPr id="73733" name="Rectangle 4"/>
          <p:cNvSpPr>
            <a:spLocks noChangeArrowheads="1"/>
          </p:cNvSpPr>
          <p:nvPr/>
        </p:nvSpPr>
        <p:spPr bwMode="auto">
          <a:xfrm>
            <a:off x="304800" y="366713"/>
            <a:ext cx="2667000" cy="503237"/>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sz="2400">
                <a:solidFill>
                  <a:srgbClr val="FFFF00"/>
                </a:solidFill>
              </a:rPr>
              <a:t>五、详细设计</a:t>
            </a:r>
          </a:p>
        </p:txBody>
      </p:sp>
      <p:sp>
        <p:nvSpPr>
          <p:cNvPr id="73734" name="Text Box 6"/>
          <p:cNvSpPr txBox="1">
            <a:spLocks noChangeArrowheads="1"/>
          </p:cNvSpPr>
          <p:nvPr/>
        </p:nvSpPr>
        <p:spPr bwMode="auto">
          <a:xfrm>
            <a:off x="323850" y="1219200"/>
            <a:ext cx="8497888" cy="1004888"/>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28575"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400" b="0">
                <a:solidFill>
                  <a:srgbClr val="FFFFFF"/>
                </a:solidFill>
                <a:latin typeface="幼圆" pitchFamily="49" charset="-122"/>
              </a:rPr>
              <a:t>详细设计的任务：为软件结构图中每一个模块确定实现的算法</a:t>
            </a:r>
          </a:p>
          <a:p>
            <a:pPr eaLnBrk="1" hangingPunct="1">
              <a:spcBef>
                <a:spcPct val="50000"/>
              </a:spcBef>
            </a:pPr>
            <a:r>
              <a:rPr lang="zh-CN" altLang="en-US" sz="2400" b="0">
                <a:solidFill>
                  <a:srgbClr val="FFFFFF"/>
                </a:solidFill>
                <a:latin typeface="幼圆" pitchFamily="49" charset="-122"/>
              </a:rPr>
              <a:t>                和数据结构。表示算法和数据结构的细节。</a:t>
            </a:r>
          </a:p>
        </p:txBody>
      </p:sp>
      <p:sp>
        <p:nvSpPr>
          <p:cNvPr id="73735" name="Text Box 7"/>
          <p:cNvSpPr txBox="1">
            <a:spLocks noChangeArrowheads="1"/>
          </p:cNvSpPr>
          <p:nvPr/>
        </p:nvSpPr>
        <p:spPr bwMode="auto">
          <a:xfrm>
            <a:off x="533400" y="2657475"/>
            <a:ext cx="7148513"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30000"/>
              </a:lnSpc>
              <a:buFontTx/>
              <a:buChar char="•"/>
            </a:pPr>
            <a:r>
              <a:rPr lang="en-US" altLang="zh-CN" sz="2400" b="0">
                <a:solidFill>
                  <a:srgbClr val="FFFFCC"/>
                </a:solidFill>
                <a:latin typeface="幼圆" pitchFamily="49" charset="-122"/>
              </a:rPr>
              <a:t> </a:t>
            </a:r>
            <a:r>
              <a:rPr lang="zh-CN" altLang="en-US" sz="2400" b="0">
                <a:solidFill>
                  <a:srgbClr val="FFFFCC"/>
                </a:solidFill>
                <a:latin typeface="幼圆" pitchFamily="49" charset="-122"/>
              </a:rPr>
              <a:t>采用的方法：结构化编程方法</a:t>
            </a:r>
            <a:r>
              <a:rPr lang="en-US" altLang="zh-CN" sz="2400" b="0">
                <a:solidFill>
                  <a:srgbClr val="FFFFCC"/>
                </a:solidFill>
                <a:latin typeface="幼圆" pitchFamily="49" charset="-122"/>
              </a:rPr>
              <a:t>【SP】</a:t>
            </a:r>
          </a:p>
          <a:p>
            <a:pPr eaLnBrk="1" hangingPunct="1">
              <a:lnSpc>
                <a:spcPct val="130000"/>
              </a:lnSpc>
              <a:buFontTx/>
              <a:buChar char="•"/>
            </a:pPr>
            <a:r>
              <a:rPr lang="en-US" altLang="zh-CN" sz="2400" b="0">
                <a:solidFill>
                  <a:srgbClr val="FFFFCC"/>
                </a:solidFill>
                <a:latin typeface="幼圆" pitchFamily="49" charset="-122"/>
              </a:rPr>
              <a:t> </a:t>
            </a:r>
            <a:r>
              <a:rPr lang="zh-CN" altLang="en-US" sz="2400" b="0">
                <a:solidFill>
                  <a:srgbClr val="FFFFCC"/>
                </a:solidFill>
                <a:latin typeface="幼圆" pitchFamily="49" charset="-122"/>
              </a:rPr>
              <a:t>使用的工具：程序流程图、</a:t>
            </a:r>
            <a:r>
              <a:rPr lang="en-US" altLang="zh-CN" sz="2400" b="0">
                <a:solidFill>
                  <a:srgbClr val="FFFFCC"/>
                </a:solidFill>
                <a:latin typeface="幼圆" pitchFamily="49" charset="-122"/>
              </a:rPr>
              <a:t>N-S</a:t>
            </a:r>
            <a:r>
              <a:rPr lang="zh-CN" altLang="en-US" sz="2400" b="0">
                <a:solidFill>
                  <a:srgbClr val="FFFFCC"/>
                </a:solidFill>
                <a:latin typeface="幼圆" pitchFamily="49" charset="-122"/>
              </a:rPr>
              <a:t>图、问题分析图</a:t>
            </a:r>
            <a:r>
              <a:rPr lang="en-US" altLang="zh-CN" sz="2400" b="0">
                <a:solidFill>
                  <a:srgbClr val="FFFFCC"/>
                </a:solidFill>
                <a:latin typeface="幼圆" pitchFamily="49" charset="-122"/>
              </a:rPr>
              <a:t>PAD</a:t>
            </a:r>
          </a:p>
          <a:p>
            <a:pPr eaLnBrk="1" hangingPunct="1">
              <a:lnSpc>
                <a:spcPct val="130000"/>
              </a:lnSpc>
            </a:pPr>
            <a:r>
              <a:rPr lang="en-US" altLang="zh-CN" sz="2400" b="0">
                <a:solidFill>
                  <a:srgbClr val="FFFFCC"/>
                </a:solidFill>
                <a:latin typeface="幼圆" pitchFamily="49" charset="-122"/>
              </a:rPr>
              <a:t>              </a:t>
            </a:r>
            <a:r>
              <a:rPr lang="zh-CN" altLang="en-US" sz="2400" b="0">
                <a:solidFill>
                  <a:srgbClr val="FFFFCC"/>
                </a:solidFill>
                <a:latin typeface="幼圆" pitchFamily="49" charset="-122"/>
              </a:rPr>
              <a:t>判定表</a:t>
            </a:r>
          </a:p>
          <a:p>
            <a:pPr eaLnBrk="1" hangingPunct="1">
              <a:lnSpc>
                <a:spcPct val="130000"/>
              </a:lnSpc>
            </a:pPr>
            <a:r>
              <a:rPr lang="zh-CN" altLang="en-US" sz="2400" b="0">
                <a:solidFill>
                  <a:srgbClr val="FFFFCC"/>
                </a:solidFill>
                <a:latin typeface="幼圆" pitchFamily="49" charset="-122"/>
              </a:rPr>
              <a:t>              过程设计语言</a:t>
            </a:r>
            <a:r>
              <a:rPr lang="en-US" altLang="zh-CN" sz="2400" b="0">
                <a:solidFill>
                  <a:srgbClr val="FFFFCC"/>
                </a:solidFill>
                <a:latin typeface="幼圆" pitchFamily="49" charset="-122"/>
              </a:rPr>
              <a:t>/</a:t>
            </a:r>
            <a:r>
              <a:rPr lang="zh-CN" altLang="en-US" sz="2400" b="0">
                <a:solidFill>
                  <a:srgbClr val="FFFFCC"/>
                </a:solidFill>
                <a:latin typeface="幼圆" pitchFamily="49" charset="-122"/>
              </a:rPr>
              <a:t>伪码</a:t>
            </a:r>
            <a:r>
              <a:rPr lang="en-US" altLang="zh-CN" sz="2400" b="0">
                <a:solidFill>
                  <a:srgbClr val="FFFFCC"/>
                </a:solidFill>
                <a:latin typeface="幼圆" pitchFamily="49" charset="-122"/>
              </a:rPr>
              <a:t>PDL</a:t>
            </a:r>
          </a:p>
        </p:txBody>
      </p:sp>
    </p:spTree>
  </p:cSld>
  <p:clrMapOvr>
    <a:masterClrMapping/>
  </p:clrMapOvr>
  <p:transition spd="slow">
    <p:push dir="u"/>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0" name="页脚占位符 2"/>
          <p:cNvSpPr>
            <a:spLocks noGrp="1"/>
          </p:cNvSpPr>
          <p:nvPr>
            <p:ph type="ftr" sz="quarter" idx="11"/>
          </p:nvPr>
        </p:nvSpPr>
        <p:spPr/>
        <p:txBody>
          <a:bodyPr/>
          <a:lstStyle/>
          <a:p>
            <a:pPr>
              <a:defRPr/>
            </a:pPr>
            <a:r>
              <a:rPr lang="en-US" altLang="zh-CN"/>
              <a:t>二级公共基础知识</a:t>
            </a:r>
          </a:p>
        </p:txBody>
      </p:sp>
      <p:sp>
        <p:nvSpPr>
          <p:cNvPr id="11" name="灯片编号占位符 3"/>
          <p:cNvSpPr>
            <a:spLocks noGrp="1"/>
          </p:cNvSpPr>
          <p:nvPr>
            <p:ph type="sldNum" sz="quarter" idx="12"/>
          </p:nvPr>
        </p:nvSpPr>
        <p:spPr/>
        <p:txBody>
          <a:bodyPr/>
          <a:lstStyle/>
          <a:p>
            <a:pPr>
              <a:defRPr/>
            </a:pPr>
            <a:fld id="{03140175-CDFA-4D40-96B7-26977E2EA8EC}" type="slidenum">
              <a:rPr lang="en-US" altLang="zh-CN"/>
              <a:pPr>
                <a:defRPr/>
              </a:pPr>
              <a:t>79</a:t>
            </a:fld>
            <a:endParaRPr lang="en-US" altLang="zh-CN"/>
          </a:p>
        </p:txBody>
      </p:sp>
      <p:sp>
        <p:nvSpPr>
          <p:cNvPr id="74757" name="Text Box 4"/>
          <p:cNvSpPr txBox="1">
            <a:spLocks noChangeArrowheads="1"/>
          </p:cNvSpPr>
          <p:nvPr/>
        </p:nvSpPr>
        <p:spPr bwMode="auto">
          <a:xfrm>
            <a:off x="236538" y="1027113"/>
            <a:ext cx="445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ea typeface="宋体" pitchFamily="2" charset="-122"/>
              </a:rPr>
              <a:t>程序流程图中的主要图形元素：</a:t>
            </a:r>
          </a:p>
        </p:txBody>
      </p:sp>
      <p:sp>
        <p:nvSpPr>
          <p:cNvPr id="74758" name="Line 5"/>
          <p:cNvSpPr>
            <a:spLocks noChangeShapeType="1"/>
          </p:cNvSpPr>
          <p:nvPr/>
        </p:nvSpPr>
        <p:spPr bwMode="auto">
          <a:xfrm>
            <a:off x="1657350" y="3732213"/>
            <a:ext cx="1296988" cy="0"/>
          </a:xfrm>
          <a:prstGeom prst="line">
            <a:avLst/>
          </a:prstGeom>
          <a:noFill/>
          <a:ln w="12700" cap="sq">
            <a:solidFill>
              <a:srgbClr val="FFFFCC"/>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74759" name="Rectangle 6"/>
          <p:cNvSpPr>
            <a:spLocks noChangeArrowheads="1"/>
          </p:cNvSpPr>
          <p:nvPr/>
        </p:nvSpPr>
        <p:spPr bwMode="auto">
          <a:xfrm>
            <a:off x="1620838" y="2057400"/>
            <a:ext cx="1368425" cy="647700"/>
          </a:xfrm>
          <a:prstGeom prst="rect">
            <a:avLst/>
          </a:prstGeom>
          <a:solidFill>
            <a:srgbClr val="3366FF"/>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760" name="Text Box 7"/>
          <p:cNvSpPr txBox="1">
            <a:spLocks noChangeArrowheads="1"/>
          </p:cNvSpPr>
          <p:nvPr/>
        </p:nvSpPr>
        <p:spPr bwMode="auto">
          <a:xfrm>
            <a:off x="3625850" y="2087563"/>
            <a:ext cx="140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ea typeface="宋体" pitchFamily="2" charset="-122"/>
              </a:rPr>
              <a:t>加工步骤</a:t>
            </a:r>
          </a:p>
        </p:txBody>
      </p:sp>
      <p:sp>
        <p:nvSpPr>
          <p:cNvPr id="74761" name="Text Box 8"/>
          <p:cNvSpPr txBox="1">
            <a:spLocks noChangeArrowheads="1"/>
          </p:cNvSpPr>
          <p:nvPr/>
        </p:nvSpPr>
        <p:spPr bwMode="auto">
          <a:xfrm>
            <a:off x="3625850" y="3481388"/>
            <a:ext cx="1098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ea typeface="宋体" pitchFamily="2" charset="-122"/>
              </a:rPr>
              <a:t>控制流</a:t>
            </a:r>
          </a:p>
        </p:txBody>
      </p:sp>
      <p:sp>
        <p:nvSpPr>
          <p:cNvPr id="74762" name="AutoShape 9"/>
          <p:cNvSpPr>
            <a:spLocks noChangeArrowheads="1"/>
          </p:cNvSpPr>
          <p:nvPr/>
        </p:nvSpPr>
        <p:spPr bwMode="auto">
          <a:xfrm>
            <a:off x="1441450" y="4646613"/>
            <a:ext cx="1728788" cy="936625"/>
          </a:xfrm>
          <a:prstGeom prst="flowChartDecision">
            <a:avLst/>
          </a:prstGeom>
          <a:solidFill>
            <a:srgbClr val="3366FF"/>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763" name="Text Box 10"/>
          <p:cNvSpPr txBox="1">
            <a:spLocks noChangeArrowheads="1"/>
          </p:cNvSpPr>
          <p:nvPr/>
        </p:nvSpPr>
        <p:spPr bwMode="auto">
          <a:xfrm>
            <a:off x="3625850" y="4875213"/>
            <a:ext cx="140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ea typeface="宋体" pitchFamily="2" charset="-122"/>
              </a:rPr>
              <a:t>逻辑条件</a:t>
            </a:r>
          </a:p>
        </p:txBody>
      </p:sp>
      <p:sp>
        <p:nvSpPr>
          <p:cNvPr id="74764" name="矩形 1"/>
          <p:cNvSpPr>
            <a:spLocks noChangeArrowheads="1"/>
          </p:cNvSpPr>
          <p:nvPr/>
        </p:nvSpPr>
        <p:spPr bwMode="auto">
          <a:xfrm>
            <a:off x="304800" y="381000"/>
            <a:ext cx="2649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FF00"/>
                </a:solidFill>
              </a:rPr>
              <a:t>五、详细设计</a:t>
            </a:r>
          </a:p>
        </p:txBody>
      </p:sp>
    </p:spTree>
  </p:cSld>
  <p:clrMapOvr>
    <a:masterClrMapping/>
  </p:clrMapOvr>
  <p:transition spd="slow">
    <p:push dir="u"/>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B84C77FC-8817-4B04-958F-0C909EF826E2}" type="slidenum">
              <a:rPr lang="en-US" altLang="zh-CN"/>
              <a:pPr>
                <a:defRPr/>
              </a:pPr>
              <a:t>80</a:t>
            </a:fld>
            <a:endParaRPr lang="en-US" altLang="zh-CN"/>
          </a:p>
        </p:txBody>
      </p:sp>
      <p:sp>
        <p:nvSpPr>
          <p:cNvPr id="75781" name="Rectangle 4"/>
          <p:cNvSpPr>
            <a:spLocks noChangeArrowheads="1"/>
          </p:cNvSpPr>
          <p:nvPr/>
        </p:nvSpPr>
        <p:spPr bwMode="auto">
          <a:xfrm>
            <a:off x="304800" y="366713"/>
            <a:ext cx="2667000" cy="503237"/>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sz="2200">
                <a:solidFill>
                  <a:srgbClr val="FFFF00"/>
                </a:solidFill>
              </a:rPr>
              <a:t>六、软件测试</a:t>
            </a:r>
          </a:p>
        </p:txBody>
      </p:sp>
      <p:sp>
        <p:nvSpPr>
          <p:cNvPr id="75782" name="Text Box 6"/>
          <p:cNvSpPr txBox="1">
            <a:spLocks noChangeArrowheads="1"/>
          </p:cNvSpPr>
          <p:nvPr/>
        </p:nvSpPr>
        <p:spPr bwMode="auto">
          <a:xfrm>
            <a:off x="323850" y="914400"/>
            <a:ext cx="8497888" cy="169862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28575"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400" b="0">
                <a:solidFill>
                  <a:schemeClr val="bg1"/>
                </a:solidFill>
                <a:latin typeface="幼圆" pitchFamily="49" charset="-122"/>
              </a:rPr>
              <a:t>软件测试的目的：尽可能多的发现错误。</a:t>
            </a:r>
          </a:p>
          <a:p>
            <a:pPr eaLnBrk="1" hangingPunct="1">
              <a:lnSpc>
                <a:spcPct val="120000"/>
              </a:lnSpc>
            </a:pPr>
            <a:r>
              <a:rPr lang="zh-CN" altLang="en-US" sz="2400" b="0">
                <a:solidFill>
                  <a:schemeClr val="bg1"/>
                </a:solidFill>
                <a:latin typeface="幼圆" pitchFamily="49" charset="-122"/>
              </a:rPr>
              <a:t> （</a:t>
            </a:r>
            <a:r>
              <a:rPr lang="en-US" altLang="zh-CN" sz="2400" b="0">
                <a:solidFill>
                  <a:schemeClr val="bg1"/>
                </a:solidFill>
                <a:latin typeface="幼圆" pitchFamily="49" charset="-122"/>
              </a:rPr>
              <a:t>1</a:t>
            </a:r>
            <a:r>
              <a:rPr lang="zh-CN" altLang="en-US" sz="2400" b="0">
                <a:solidFill>
                  <a:schemeClr val="bg1"/>
                </a:solidFill>
                <a:latin typeface="幼圆" pitchFamily="49" charset="-122"/>
              </a:rPr>
              <a:t>）</a:t>
            </a:r>
            <a:r>
              <a:rPr lang="en-US" altLang="zh-CN" sz="3200" b="0">
                <a:solidFill>
                  <a:srgbClr val="FF3300"/>
                </a:solidFill>
              </a:rPr>
              <a:t>×</a:t>
            </a:r>
            <a:r>
              <a:rPr lang="zh-CN" altLang="en-US" sz="2400" b="0">
                <a:solidFill>
                  <a:schemeClr val="bg1"/>
                </a:solidFill>
                <a:latin typeface="幼圆" pitchFamily="49" charset="-122"/>
              </a:rPr>
              <a:t>错误理解：软件测试为了发现错误并改正。</a:t>
            </a:r>
          </a:p>
          <a:p>
            <a:pPr eaLnBrk="1" hangingPunct="1">
              <a:lnSpc>
                <a:spcPct val="120000"/>
              </a:lnSpc>
            </a:pPr>
            <a:r>
              <a:rPr lang="zh-CN" altLang="en-US" sz="2400" b="0">
                <a:solidFill>
                  <a:schemeClr val="bg1"/>
                </a:solidFill>
                <a:latin typeface="幼圆" pitchFamily="49" charset="-122"/>
              </a:rPr>
              <a:t> （</a:t>
            </a:r>
            <a:r>
              <a:rPr lang="en-US" altLang="zh-CN" sz="2400" b="0">
                <a:solidFill>
                  <a:schemeClr val="bg1"/>
                </a:solidFill>
                <a:latin typeface="幼圆" pitchFamily="49" charset="-122"/>
              </a:rPr>
              <a:t>2</a:t>
            </a:r>
            <a:r>
              <a:rPr lang="zh-CN" altLang="en-US" sz="2400" b="0">
                <a:solidFill>
                  <a:schemeClr val="bg1"/>
                </a:solidFill>
                <a:latin typeface="幼圆" pitchFamily="49" charset="-122"/>
              </a:rPr>
              <a:t>）</a:t>
            </a:r>
            <a:r>
              <a:rPr lang="en-US" altLang="zh-CN" sz="3200" b="0">
                <a:solidFill>
                  <a:srgbClr val="FF3300"/>
                </a:solidFill>
              </a:rPr>
              <a:t>×</a:t>
            </a:r>
            <a:r>
              <a:rPr lang="zh-CN" altLang="en-US" sz="2400" b="0">
                <a:solidFill>
                  <a:schemeClr val="bg1"/>
                </a:solidFill>
                <a:latin typeface="幼圆" pitchFamily="49" charset="-122"/>
              </a:rPr>
              <a:t>错误理解：软件测试为了证明软件正确性。</a:t>
            </a:r>
          </a:p>
        </p:txBody>
      </p:sp>
      <p:sp>
        <p:nvSpPr>
          <p:cNvPr id="75783" name="Text Box 8"/>
          <p:cNvSpPr txBox="1">
            <a:spLocks noChangeArrowheads="1"/>
          </p:cNvSpPr>
          <p:nvPr/>
        </p:nvSpPr>
        <p:spPr bwMode="auto">
          <a:xfrm>
            <a:off x="323850" y="2743200"/>
            <a:ext cx="8497888" cy="3333750"/>
          </a:xfrm>
          <a:prstGeom prst="rect">
            <a:avLst/>
          </a:prstGeom>
          <a:solidFill>
            <a:schemeClr val="accent2">
              <a:alpha val="50195"/>
            </a:schemeClr>
          </a:solidFill>
          <a:ln w="28575" cap="sq">
            <a:solidFill>
              <a:srgbClr val="FFFFCC"/>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200" b="0">
                <a:solidFill>
                  <a:srgbClr val="FFFFFF"/>
                </a:solidFill>
                <a:latin typeface="幼圆" pitchFamily="49" charset="-122"/>
              </a:rPr>
              <a:t>软件测试的准则：</a:t>
            </a:r>
          </a:p>
          <a:p>
            <a:pPr eaLnBrk="1" hangingPunct="1">
              <a:lnSpc>
                <a:spcPct val="120000"/>
              </a:lnSpc>
            </a:pPr>
            <a:r>
              <a:rPr lang="zh-CN" altLang="en-US" sz="2200" b="0">
                <a:solidFill>
                  <a:srgbClr val="FFFFFF"/>
                </a:solidFill>
                <a:latin typeface="幼圆" pitchFamily="49" charset="-122"/>
              </a:rPr>
              <a:t> （</a:t>
            </a:r>
            <a:r>
              <a:rPr lang="en-US" altLang="zh-CN" sz="2200" b="0">
                <a:solidFill>
                  <a:srgbClr val="FFFFFF"/>
                </a:solidFill>
                <a:latin typeface="幼圆" pitchFamily="49" charset="-122"/>
              </a:rPr>
              <a:t>1</a:t>
            </a:r>
            <a:r>
              <a:rPr lang="zh-CN" altLang="en-US" sz="2200" b="0">
                <a:solidFill>
                  <a:srgbClr val="FFFFFF"/>
                </a:solidFill>
                <a:latin typeface="幼圆" pitchFamily="49" charset="-122"/>
              </a:rPr>
              <a:t>）所有测试追溯到需求。</a:t>
            </a:r>
          </a:p>
          <a:p>
            <a:pPr eaLnBrk="1" hangingPunct="1">
              <a:lnSpc>
                <a:spcPct val="120000"/>
              </a:lnSpc>
            </a:pPr>
            <a:r>
              <a:rPr lang="zh-CN" altLang="en-US" sz="2200" b="0">
                <a:solidFill>
                  <a:srgbClr val="FFFFFF"/>
                </a:solidFill>
                <a:latin typeface="幼圆" pitchFamily="49" charset="-122"/>
              </a:rPr>
              <a:t> （</a:t>
            </a:r>
            <a:r>
              <a:rPr lang="en-US" altLang="zh-CN" sz="2200" b="0">
                <a:solidFill>
                  <a:srgbClr val="FFFFFF"/>
                </a:solidFill>
                <a:latin typeface="幼圆" pitchFamily="49" charset="-122"/>
              </a:rPr>
              <a:t>2</a:t>
            </a:r>
            <a:r>
              <a:rPr lang="zh-CN" altLang="en-US" sz="2200" b="0">
                <a:solidFill>
                  <a:srgbClr val="FFFFFF"/>
                </a:solidFill>
                <a:latin typeface="幼圆" pitchFamily="49" charset="-122"/>
              </a:rPr>
              <a:t>）严格执行测试计划，排除测试随意性。</a:t>
            </a:r>
          </a:p>
          <a:p>
            <a:pPr eaLnBrk="1" hangingPunct="1">
              <a:lnSpc>
                <a:spcPct val="120000"/>
              </a:lnSpc>
            </a:pPr>
            <a:r>
              <a:rPr lang="zh-CN" altLang="en-US" sz="2200" b="0">
                <a:solidFill>
                  <a:srgbClr val="FFFFFF"/>
                </a:solidFill>
                <a:latin typeface="幼圆" pitchFamily="49" charset="-122"/>
              </a:rPr>
              <a:t> （</a:t>
            </a:r>
            <a:r>
              <a:rPr lang="en-US" altLang="zh-CN" sz="2200" b="0">
                <a:solidFill>
                  <a:srgbClr val="FFFFFF"/>
                </a:solidFill>
                <a:latin typeface="幼圆" pitchFamily="49" charset="-122"/>
              </a:rPr>
              <a:t>3</a:t>
            </a:r>
            <a:r>
              <a:rPr lang="zh-CN" altLang="en-US" sz="2200" b="0">
                <a:solidFill>
                  <a:srgbClr val="FFFFFF"/>
                </a:solidFill>
                <a:latin typeface="幼圆" pitchFamily="49" charset="-122"/>
              </a:rPr>
              <a:t>）充分注意测试中的群集现象：程序中存在错误的概率与该程</a:t>
            </a:r>
          </a:p>
          <a:p>
            <a:pPr eaLnBrk="1" hangingPunct="1">
              <a:lnSpc>
                <a:spcPct val="120000"/>
              </a:lnSpc>
            </a:pPr>
            <a:r>
              <a:rPr lang="zh-CN" altLang="en-US" sz="2200" b="0">
                <a:solidFill>
                  <a:srgbClr val="FFFFFF"/>
                </a:solidFill>
                <a:latin typeface="幼圆" pitchFamily="49" charset="-122"/>
              </a:rPr>
              <a:t>      序中已发现的错误数量成正比。</a:t>
            </a:r>
          </a:p>
          <a:p>
            <a:pPr eaLnBrk="1" hangingPunct="1">
              <a:lnSpc>
                <a:spcPct val="120000"/>
              </a:lnSpc>
            </a:pPr>
            <a:r>
              <a:rPr lang="zh-CN" altLang="en-US" sz="2200" b="0">
                <a:solidFill>
                  <a:srgbClr val="FFFFFF"/>
                </a:solidFill>
                <a:latin typeface="幼圆" pitchFamily="49" charset="-122"/>
              </a:rPr>
              <a:t> （</a:t>
            </a:r>
            <a:r>
              <a:rPr lang="en-US" altLang="zh-CN" sz="2200" b="0">
                <a:solidFill>
                  <a:srgbClr val="FFFFFF"/>
                </a:solidFill>
                <a:latin typeface="幼圆" pitchFamily="49" charset="-122"/>
              </a:rPr>
              <a:t>4</a:t>
            </a:r>
            <a:r>
              <a:rPr lang="zh-CN" altLang="en-US" sz="2200" b="0">
                <a:solidFill>
                  <a:srgbClr val="FFFFFF"/>
                </a:solidFill>
                <a:latin typeface="幼圆" pitchFamily="49" charset="-122"/>
              </a:rPr>
              <a:t>）程序员避免检测自己的程序。</a:t>
            </a:r>
          </a:p>
          <a:p>
            <a:pPr eaLnBrk="1" hangingPunct="1">
              <a:lnSpc>
                <a:spcPct val="120000"/>
              </a:lnSpc>
            </a:pPr>
            <a:r>
              <a:rPr lang="zh-CN" altLang="en-US" sz="2200" b="0">
                <a:solidFill>
                  <a:srgbClr val="FFFFFF"/>
                </a:solidFill>
                <a:latin typeface="幼圆" pitchFamily="49" charset="-122"/>
              </a:rPr>
              <a:t> （</a:t>
            </a:r>
            <a:r>
              <a:rPr lang="en-US" altLang="zh-CN" sz="2200" b="0">
                <a:solidFill>
                  <a:srgbClr val="FFFFFF"/>
                </a:solidFill>
                <a:latin typeface="幼圆" pitchFamily="49" charset="-122"/>
              </a:rPr>
              <a:t>5</a:t>
            </a:r>
            <a:r>
              <a:rPr lang="zh-CN" altLang="en-US" sz="2200" b="0">
                <a:solidFill>
                  <a:srgbClr val="FFFFFF"/>
                </a:solidFill>
                <a:latin typeface="幼圆" pitchFamily="49" charset="-122"/>
              </a:rPr>
              <a:t>）穷举测试不可能。</a:t>
            </a:r>
          </a:p>
          <a:p>
            <a:pPr eaLnBrk="1" hangingPunct="1">
              <a:lnSpc>
                <a:spcPct val="120000"/>
              </a:lnSpc>
            </a:pPr>
            <a:r>
              <a:rPr lang="zh-CN" altLang="en-US" sz="2200" b="0">
                <a:solidFill>
                  <a:srgbClr val="FFFFFF"/>
                </a:solidFill>
                <a:latin typeface="幼圆" pitchFamily="49" charset="-122"/>
              </a:rPr>
              <a:t> （</a:t>
            </a:r>
            <a:r>
              <a:rPr lang="en-US" altLang="zh-CN" sz="2200" b="0">
                <a:solidFill>
                  <a:srgbClr val="FFFFFF"/>
                </a:solidFill>
                <a:latin typeface="幼圆" pitchFamily="49" charset="-122"/>
              </a:rPr>
              <a:t>6</a:t>
            </a:r>
            <a:r>
              <a:rPr lang="zh-CN" altLang="en-US" sz="2200" b="0">
                <a:solidFill>
                  <a:srgbClr val="FFFFFF"/>
                </a:solidFill>
                <a:latin typeface="幼圆" pitchFamily="49" charset="-122"/>
              </a:rPr>
              <a:t>）妥善保存测试文档，为维护提供方便。</a:t>
            </a:r>
          </a:p>
        </p:txBody>
      </p:sp>
    </p:spTree>
  </p:cSld>
  <p:clrMapOvr>
    <a:masterClrMapping/>
  </p:clrMapOvr>
  <p:transition spd="slow">
    <p:push di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F64F0C44-9526-4634-9D8C-A1E84DB63273}" type="slidenum">
              <a:rPr lang="en-US" altLang="zh-CN"/>
              <a:pPr>
                <a:defRPr/>
              </a:pPr>
              <a:t>81</a:t>
            </a:fld>
            <a:endParaRPr lang="en-US" altLang="zh-CN"/>
          </a:p>
        </p:txBody>
      </p:sp>
      <p:sp>
        <p:nvSpPr>
          <p:cNvPr id="76805" name="Text Box 7"/>
          <p:cNvSpPr txBox="1">
            <a:spLocks noChangeArrowheads="1"/>
          </p:cNvSpPr>
          <p:nvPr/>
        </p:nvSpPr>
        <p:spPr bwMode="auto">
          <a:xfrm>
            <a:off x="323850" y="1023938"/>
            <a:ext cx="8497888" cy="210026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28575"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200" b="0">
                <a:solidFill>
                  <a:srgbClr val="FFFFFF"/>
                </a:solidFill>
                <a:latin typeface="幼圆" pitchFamily="49" charset="-122"/>
              </a:rPr>
              <a:t>软件测试的方法：</a:t>
            </a:r>
          </a:p>
          <a:p>
            <a:pPr eaLnBrk="1" hangingPunct="1">
              <a:lnSpc>
                <a:spcPct val="120000"/>
              </a:lnSpc>
            </a:pPr>
            <a:r>
              <a:rPr lang="zh-CN" altLang="en-US" sz="2200" b="0">
                <a:solidFill>
                  <a:srgbClr val="FFFFFF"/>
                </a:solidFill>
                <a:latin typeface="幼圆" pitchFamily="49" charset="-122"/>
              </a:rPr>
              <a:t>（</a:t>
            </a:r>
            <a:r>
              <a:rPr lang="en-US" altLang="zh-CN" sz="2200" b="0">
                <a:solidFill>
                  <a:srgbClr val="FFFFFF"/>
                </a:solidFill>
                <a:latin typeface="幼圆" pitchFamily="49" charset="-122"/>
              </a:rPr>
              <a:t>1</a:t>
            </a:r>
            <a:r>
              <a:rPr lang="zh-CN" altLang="en-US" sz="2200" b="0">
                <a:solidFill>
                  <a:srgbClr val="FFFFFF"/>
                </a:solidFill>
                <a:latin typeface="幼圆" pitchFamily="49" charset="-122"/>
              </a:rPr>
              <a:t>）静态测试：由人工进行，无需借助计算机。</a:t>
            </a:r>
          </a:p>
          <a:p>
            <a:pPr eaLnBrk="1" hangingPunct="1">
              <a:lnSpc>
                <a:spcPct val="120000"/>
              </a:lnSpc>
            </a:pPr>
            <a:r>
              <a:rPr lang="zh-CN" altLang="en-US" sz="2200" b="0">
                <a:solidFill>
                  <a:srgbClr val="FFFFFF"/>
                </a:solidFill>
                <a:latin typeface="幼圆" pitchFamily="49" charset="-122"/>
              </a:rPr>
              <a:t>（</a:t>
            </a:r>
            <a:r>
              <a:rPr lang="en-US" altLang="zh-CN" sz="2200" b="0">
                <a:solidFill>
                  <a:srgbClr val="FFFFFF"/>
                </a:solidFill>
                <a:latin typeface="幼圆" pitchFamily="49" charset="-122"/>
              </a:rPr>
              <a:t>2</a:t>
            </a:r>
            <a:r>
              <a:rPr lang="zh-CN" altLang="en-US" sz="2200" b="0">
                <a:solidFill>
                  <a:srgbClr val="FFFFFF"/>
                </a:solidFill>
                <a:latin typeface="幼圆" pitchFamily="49" charset="-122"/>
              </a:rPr>
              <a:t>）动态测试：基于计算机，实际运行软件进行测试</a:t>
            </a:r>
          </a:p>
          <a:p>
            <a:pPr eaLnBrk="1" hangingPunct="1">
              <a:lnSpc>
                <a:spcPct val="120000"/>
              </a:lnSpc>
            </a:pPr>
            <a:r>
              <a:rPr lang="zh-CN" altLang="en-US" sz="2200" b="0">
                <a:solidFill>
                  <a:srgbClr val="FFFFFF"/>
                </a:solidFill>
                <a:latin typeface="幼圆" pitchFamily="49" charset="-122"/>
              </a:rPr>
              <a:t>  </a:t>
            </a:r>
            <a:r>
              <a:rPr lang="en-US" altLang="zh-CN" sz="2200" b="0">
                <a:solidFill>
                  <a:srgbClr val="FFFFFF"/>
                </a:solidFill>
                <a:latin typeface="幼圆" pitchFamily="49" charset="-122"/>
              </a:rPr>
              <a:t>A .</a:t>
            </a:r>
            <a:r>
              <a:rPr lang="zh-CN" altLang="en-US" sz="2200" b="0">
                <a:solidFill>
                  <a:srgbClr val="FFFFFF"/>
                </a:solidFill>
                <a:latin typeface="幼圆" pitchFamily="49" charset="-122"/>
              </a:rPr>
              <a:t>白盒测试：逻辑覆盖、基本路径测试。</a:t>
            </a:r>
          </a:p>
          <a:p>
            <a:pPr eaLnBrk="1" hangingPunct="1">
              <a:lnSpc>
                <a:spcPct val="120000"/>
              </a:lnSpc>
            </a:pPr>
            <a:r>
              <a:rPr lang="zh-CN" altLang="en-US" sz="2200" b="0">
                <a:solidFill>
                  <a:srgbClr val="FFFFFF"/>
                </a:solidFill>
                <a:latin typeface="幼圆" pitchFamily="49" charset="-122"/>
              </a:rPr>
              <a:t>  </a:t>
            </a:r>
            <a:r>
              <a:rPr lang="en-US" altLang="zh-CN" sz="2200" b="0">
                <a:solidFill>
                  <a:srgbClr val="FFFFFF"/>
                </a:solidFill>
                <a:latin typeface="幼圆" pitchFamily="49" charset="-122"/>
              </a:rPr>
              <a:t>B .</a:t>
            </a:r>
            <a:r>
              <a:rPr lang="zh-CN" altLang="en-US" sz="2200" b="0">
                <a:solidFill>
                  <a:srgbClr val="FFFFFF"/>
                </a:solidFill>
                <a:latin typeface="幼圆" pitchFamily="49" charset="-122"/>
              </a:rPr>
              <a:t>黑盒测试：等价类划分、边界值分析、错误推测法、因果图。</a:t>
            </a:r>
          </a:p>
        </p:txBody>
      </p:sp>
      <p:sp>
        <p:nvSpPr>
          <p:cNvPr id="76806" name="Text Box 8"/>
          <p:cNvSpPr txBox="1">
            <a:spLocks noChangeArrowheads="1"/>
          </p:cNvSpPr>
          <p:nvPr/>
        </p:nvSpPr>
        <p:spPr bwMode="auto">
          <a:xfrm>
            <a:off x="323850" y="3810000"/>
            <a:ext cx="8820150" cy="2100263"/>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28575"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zh-CN" altLang="en-US" sz="2200" b="0">
                <a:solidFill>
                  <a:srgbClr val="FFFFFF"/>
                </a:solidFill>
                <a:latin typeface="幼圆" pitchFamily="49" charset="-122"/>
              </a:rPr>
              <a:t>软件测试的实施：</a:t>
            </a:r>
          </a:p>
          <a:p>
            <a:pPr eaLnBrk="1" hangingPunct="1">
              <a:lnSpc>
                <a:spcPct val="120000"/>
              </a:lnSpc>
            </a:pPr>
            <a:r>
              <a:rPr lang="zh-CN" altLang="en-US" sz="2200" b="0">
                <a:solidFill>
                  <a:srgbClr val="FFFFFF"/>
                </a:solidFill>
                <a:latin typeface="幼圆" pitchFamily="49" charset="-122"/>
              </a:rPr>
              <a:t>    第</a:t>
            </a:r>
            <a:r>
              <a:rPr lang="en-US" altLang="zh-CN" sz="2200" b="0">
                <a:solidFill>
                  <a:srgbClr val="FFFFFF"/>
                </a:solidFill>
                <a:latin typeface="幼圆" pitchFamily="49" charset="-122"/>
              </a:rPr>
              <a:t>1</a:t>
            </a:r>
            <a:r>
              <a:rPr lang="zh-CN" altLang="en-US" sz="2200" b="0">
                <a:solidFill>
                  <a:srgbClr val="FFFFFF"/>
                </a:solidFill>
                <a:latin typeface="幼圆" pitchFamily="49" charset="-122"/>
              </a:rPr>
              <a:t>步：单元测试（对每一个模块进行测试）</a:t>
            </a:r>
          </a:p>
          <a:p>
            <a:pPr eaLnBrk="1" hangingPunct="1">
              <a:lnSpc>
                <a:spcPct val="120000"/>
              </a:lnSpc>
            </a:pPr>
            <a:r>
              <a:rPr lang="zh-CN" altLang="en-US" sz="2200" b="0">
                <a:solidFill>
                  <a:srgbClr val="FFFFFF"/>
                </a:solidFill>
                <a:latin typeface="幼圆" pitchFamily="49" charset="-122"/>
              </a:rPr>
              <a:t>    第</a:t>
            </a:r>
            <a:r>
              <a:rPr lang="en-US" altLang="zh-CN" sz="2200" b="0">
                <a:solidFill>
                  <a:srgbClr val="FFFFFF"/>
                </a:solidFill>
                <a:latin typeface="幼圆" pitchFamily="49" charset="-122"/>
              </a:rPr>
              <a:t>2</a:t>
            </a:r>
            <a:r>
              <a:rPr lang="zh-CN" altLang="en-US" sz="2200" b="0">
                <a:solidFill>
                  <a:srgbClr val="FFFFFF"/>
                </a:solidFill>
                <a:latin typeface="幼圆" pitchFamily="49" charset="-122"/>
              </a:rPr>
              <a:t>步：集成测试（将模块组装起来的同时进行测试）</a:t>
            </a:r>
          </a:p>
          <a:p>
            <a:pPr eaLnBrk="1" hangingPunct="1">
              <a:lnSpc>
                <a:spcPct val="120000"/>
              </a:lnSpc>
            </a:pPr>
            <a:r>
              <a:rPr lang="zh-CN" altLang="en-US" sz="2200" b="0">
                <a:solidFill>
                  <a:srgbClr val="FFFFFF"/>
                </a:solidFill>
                <a:latin typeface="幼圆" pitchFamily="49" charset="-122"/>
              </a:rPr>
              <a:t>    第</a:t>
            </a:r>
            <a:r>
              <a:rPr lang="en-US" altLang="zh-CN" sz="2200" b="0">
                <a:solidFill>
                  <a:srgbClr val="FFFFFF"/>
                </a:solidFill>
                <a:latin typeface="幼圆" pitchFamily="49" charset="-122"/>
              </a:rPr>
              <a:t>3</a:t>
            </a:r>
            <a:r>
              <a:rPr lang="zh-CN" altLang="en-US" sz="2200" b="0">
                <a:solidFill>
                  <a:srgbClr val="FFFFFF"/>
                </a:solidFill>
                <a:latin typeface="幼圆" pitchFamily="49" charset="-122"/>
              </a:rPr>
              <a:t>步：确认测试（验证软件的功能和性能是否满足需求）</a:t>
            </a:r>
          </a:p>
          <a:p>
            <a:pPr eaLnBrk="1" hangingPunct="1">
              <a:lnSpc>
                <a:spcPct val="120000"/>
              </a:lnSpc>
            </a:pPr>
            <a:r>
              <a:rPr lang="zh-CN" altLang="en-US" sz="2200" b="0">
                <a:solidFill>
                  <a:srgbClr val="FFFFFF"/>
                </a:solidFill>
                <a:latin typeface="幼圆" pitchFamily="49" charset="-122"/>
              </a:rPr>
              <a:t>    第</a:t>
            </a:r>
            <a:r>
              <a:rPr lang="en-US" altLang="zh-CN" sz="2200" b="0">
                <a:solidFill>
                  <a:srgbClr val="FFFFFF"/>
                </a:solidFill>
                <a:latin typeface="幼圆" pitchFamily="49" charset="-122"/>
              </a:rPr>
              <a:t>4</a:t>
            </a:r>
            <a:r>
              <a:rPr lang="zh-CN" altLang="en-US" sz="2200" b="0">
                <a:solidFill>
                  <a:srgbClr val="FFFFFF"/>
                </a:solidFill>
                <a:latin typeface="幼圆" pitchFamily="49" charset="-122"/>
              </a:rPr>
              <a:t>步：系统测试（评估系统环境下软件的功能）</a:t>
            </a:r>
          </a:p>
        </p:txBody>
      </p:sp>
      <p:sp>
        <p:nvSpPr>
          <p:cNvPr id="76807" name="Line 9"/>
          <p:cNvSpPr>
            <a:spLocks noChangeShapeType="1"/>
          </p:cNvSpPr>
          <p:nvPr/>
        </p:nvSpPr>
        <p:spPr bwMode="auto">
          <a:xfrm>
            <a:off x="395288" y="3505200"/>
            <a:ext cx="8569325" cy="0"/>
          </a:xfrm>
          <a:prstGeom prst="line">
            <a:avLst/>
          </a:prstGeom>
          <a:noFill/>
          <a:ln w="3175">
            <a:solidFill>
              <a:srgbClr val="B2B2B2"/>
            </a:solidFill>
            <a:prstDash val="lg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76808" name="矩形 1"/>
          <p:cNvSpPr>
            <a:spLocks noChangeArrowheads="1"/>
          </p:cNvSpPr>
          <p:nvPr/>
        </p:nvSpPr>
        <p:spPr bwMode="auto">
          <a:xfrm>
            <a:off x="344488" y="381000"/>
            <a:ext cx="27035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FF00"/>
                </a:solidFill>
              </a:rPr>
              <a:t>六、软件测试</a:t>
            </a:r>
          </a:p>
        </p:txBody>
      </p:sp>
    </p:spTree>
  </p:cSld>
  <p:clrMapOvr>
    <a:masterClrMapping/>
  </p:clrMapOvr>
  <p:transitio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BE478ED3-D8D2-4319-8BC8-38683BCBA0FC}" type="slidenum">
              <a:rPr lang="en-US" altLang="zh-CN"/>
              <a:pPr>
                <a:defRPr/>
              </a:pPr>
              <a:t>82</a:t>
            </a:fld>
            <a:endParaRPr lang="en-US" altLang="zh-CN"/>
          </a:p>
        </p:txBody>
      </p:sp>
      <p:sp>
        <p:nvSpPr>
          <p:cNvPr id="77829" name="Rectangle 4"/>
          <p:cNvSpPr>
            <a:spLocks noChangeArrowheads="1"/>
          </p:cNvSpPr>
          <p:nvPr/>
        </p:nvSpPr>
        <p:spPr bwMode="auto">
          <a:xfrm>
            <a:off x="304800" y="366713"/>
            <a:ext cx="3429000" cy="503237"/>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sz="2400">
                <a:solidFill>
                  <a:srgbClr val="FFFF00"/>
                </a:solidFill>
                <a:latin typeface="幼圆" pitchFamily="49" charset="-122"/>
              </a:rPr>
              <a:t>七、软件调试（</a:t>
            </a:r>
            <a:r>
              <a:rPr lang="en-US" altLang="zh-CN" sz="2400">
                <a:solidFill>
                  <a:srgbClr val="FFFF00"/>
                </a:solidFill>
                <a:latin typeface="幼圆" pitchFamily="49" charset="-122"/>
              </a:rPr>
              <a:t>Debug</a:t>
            </a:r>
            <a:r>
              <a:rPr lang="zh-CN" altLang="en-US" sz="2400">
                <a:solidFill>
                  <a:srgbClr val="FFFF00"/>
                </a:solidFill>
                <a:latin typeface="幼圆" pitchFamily="49" charset="-122"/>
              </a:rPr>
              <a:t>）</a:t>
            </a:r>
          </a:p>
        </p:txBody>
      </p:sp>
      <p:sp>
        <p:nvSpPr>
          <p:cNvPr id="77830" name="Text Box 7"/>
          <p:cNvSpPr txBox="1">
            <a:spLocks noChangeArrowheads="1"/>
          </p:cNvSpPr>
          <p:nvPr/>
        </p:nvSpPr>
        <p:spPr bwMode="auto">
          <a:xfrm>
            <a:off x="533400" y="1601788"/>
            <a:ext cx="7696200" cy="427037"/>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28575"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200" b="0">
                <a:solidFill>
                  <a:srgbClr val="FF3300"/>
                </a:solidFill>
                <a:latin typeface="幼圆" pitchFamily="49" charset="-122"/>
              </a:rPr>
              <a:t>软件调试的目的：诊断和改正程序中的错误。</a:t>
            </a:r>
          </a:p>
        </p:txBody>
      </p:sp>
      <p:sp>
        <p:nvSpPr>
          <p:cNvPr id="77831" name="Text Box 8"/>
          <p:cNvSpPr txBox="1">
            <a:spLocks noChangeArrowheads="1"/>
          </p:cNvSpPr>
          <p:nvPr/>
        </p:nvSpPr>
        <p:spPr bwMode="auto">
          <a:xfrm>
            <a:off x="533400" y="2863850"/>
            <a:ext cx="7696200" cy="193675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28575"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zh-CN" altLang="en-US" sz="2200" b="0">
                <a:solidFill>
                  <a:srgbClr val="FFFFFF"/>
                </a:solidFill>
                <a:latin typeface="幼圆" pitchFamily="49" charset="-122"/>
              </a:rPr>
              <a:t>软件调试的基本步骤：</a:t>
            </a:r>
          </a:p>
          <a:p>
            <a:pPr eaLnBrk="1" hangingPunct="1">
              <a:spcBef>
                <a:spcPct val="50000"/>
              </a:spcBef>
            </a:pPr>
            <a:r>
              <a:rPr lang="zh-CN" altLang="en-US" sz="2200" b="0">
                <a:solidFill>
                  <a:srgbClr val="FFFFFF"/>
                </a:solidFill>
                <a:latin typeface="幼圆" pitchFamily="49" charset="-122"/>
              </a:rPr>
              <a:t>     第</a:t>
            </a:r>
            <a:r>
              <a:rPr lang="en-US" altLang="zh-CN" sz="2200" b="0">
                <a:solidFill>
                  <a:srgbClr val="FFFFFF"/>
                </a:solidFill>
                <a:latin typeface="幼圆" pitchFamily="49" charset="-122"/>
              </a:rPr>
              <a:t>1</a:t>
            </a:r>
            <a:r>
              <a:rPr lang="zh-CN" altLang="en-US" sz="2200" b="0">
                <a:solidFill>
                  <a:srgbClr val="FFFFFF"/>
                </a:solidFill>
                <a:latin typeface="幼圆" pitchFamily="49" charset="-122"/>
              </a:rPr>
              <a:t>步：错误定位。</a:t>
            </a:r>
            <a:r>
              <a:rPr lang="en-US" altLang="zh-CN" sz="2200" b="0">
                <a:solidFill>
                  <a:srgbClr val="FFFFFF"/>
                </a:solidFill>
                <a:latin typeface="幼圆" pitchFamily="49" charset="-122"/>
              </a:rPr>
              <a:t>【</a:t>
            </a:r>
            <a:r>
              <a:rPr lang="zh-CN" altLang="en-US" sz="2200" b="0">
                <a:solidFill>
                  <a:srgbClr val="FFFFFF"/>
                </a:solidFill>
                <a:latin typeface="幼圆" pitchFamily="49" charset="-122"/>
              </a:rPr>
              <a:t>占据了调试的绝大多数工作量</a:t>
            </a:r>
            <a:r>
              <a:rPr lang="en-US" altLang="zh-CN" sz="2200" b="0">
                <a:solidFill>
                  <a:srgbClr val="FFFFFF"/>
                </a:solidFill>
                <a:latin typeface="幼圆" pitchFamily="49" charset="-122"/>
              </a:rPr>
              <a:t>】</a:t>
            </a:r>
          </a:p>
          <a:p>
            <a:pPr eaLnBrk="1" hangingPunct="1">
              <a:spcBef>
                <a:spcPct val="50000"/>
              </a:spcBef>
            </a:pPr>
            <a:r>
              <a:rPr lang="en-US" altLang="zh-CN" sz="2200" b="0">
                <a:solidFill>
                  <a:srgbClr val="FFFFFF"/>
                </a:solidFill>
                <a:latin typeface="幼圆" pitchFamily="49" charset="-122"/>
              </a:rPr>
              <a:t>     </a:t>
            </a:r>
            <a:r>
              <a:rPr lang="zh-CN" altLang="en-US" sz="2200" b="0">
                <a:solidFill>
                  <a:srgbClr val="FFFFFF"/>
                </a:solidFill>
                <a:latin typeface="幼圆" pitchFamily="49" charset="-122"/>
              </a:rPr>
              <a:t>第</a:t>
            </a:r>
            <a:r>
              <a:rPr lang="en-US" altLang="zh-CN" sz="2200" b="0">
                <a:solidFill>
                  <a:srgbClr val="FFFFFF"/>
                </a:solidFill>
                <a:latin typeface="幼圆" pitchFamily="49" charset="-122"/>
              </a:rPr>
              <a:t>2</a:t>
            </a:r>
            <a:r>
              <a:rPr lang="zh-CN" altLang="en-US" sz="2200" b="0">
                <a:solidFill>
                  <a:srgbClr val="FFFFFF"/>
                </a:solidFill>
                <a:latin typeface="幼圆" pitchFamily="49" charset="-122"/>
              </a:rPr>
              <a:t>步：修改设计和代码，以排除错误。</a:t>
            </a:r>
          </a:p>
          <a:p>
            <a:pPr eaLnBrk="1" hangingPunct="1">
              <a:spcBef>
                <a:spcPct val="50000"/>
              </a:spcBef>
            </a:pPr>
            <a:r>
              <a:rPr lang="zh-CN" altLang="en-US" sz="2200" b="0">
                <a:solidFill>
                  <a:srgbClr val="FFFFFF"/>
                </a:solidFill>
                <a:latin typeface="幼圆" pitchFamily="49" charset="-122"/>
              </a:rPr>
              <a:t>     第</a:t>
            </a:r>
            <a:r>
              <a:rPr lang="en-US" altLang="zh-CN" sz="2200" b="0">
                <a:solidFill>
                  <a:srgbClr val="FFFFFF"/>
                </a:solidFill>
                <a:latin typeface="幼圆" pitchFamily="49" charset="-122"/>
              </a:rPr>
              <a:t>3</a:t>
            </a:r>
            <a:r>
              <a:rPr lang="zh-CN" altLang="en-US" sz="2200" b="0">
                <a:solidFill>
                  <a:srgbClr val="FFFFFF"/>
                </a:solidFill>
                <a:latin typeface="幼圆" pitchFamily="49" charset="-122"/>
              </a:rPr>
              <a:t>步：进行回归测试，防止引进新的错误。</a:t>
            </a:r>
          </a:p>
        </p:txBody>
      </p:sp>
    </p:spTree>
  </p:cSld>
  <p:clrMapOvr>
    <a:masterClrMapping/>
  </p:clrMapOvr>
  <p:transition spd="slow">
    <p:push dir="u"/>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F472880A-4E64-4C7F-834C-ADB69ED2AEA4}" type="slidenum">
              <a:rPr lang="en-US" altLang="zh-CN"/>
              <a:pPr>
                <a:defRPr/>
              </a:pPr>
              <a:t>83</a:t>
            </a:fld>
            <a:endParaRPr lang="en-US" altLang="zh-CN"/>
          </a:p>
        </p:txBody>
      </p:sp>
      <p:sp>
        <p:nvSpPr>
          <p:cNvPr id="103429" name="Rectangle 5"/>
          <p:cNvSpPr>
            <a:spLocks noChangeArrowheads="1"/>
          </p:cNvSpPr>
          <p:nvPr/>
        </p:nvSpPr>
        <p:spPr bwMode="auto">
          <a:xfrm>
            <a:off x="304800" y="1025525"/>
            <a:ext cx="8631238" cy="5222875"/>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1</a:t>
            </a:r>
            <a:r>
              <a:rPr lang="zh-CN" altLang="en-US" sz="2000" b="0" dirty="0">
                <a:solidFill>
                  <a:srgbClr val="FFFFCC"/>
                </a:solidFill>
                <a:effectLst>
                  <a:outerShdw blurRad="38100" dist="38100" dir="2700000" algn="tl">
                    <a:srgbClr val="000000"/>
                  </a:outerShdw>
                </a:effectLst>
                <a:latin typeface="幼圆" pitchFamily="49" charset="-122"/>
              </a:rPr>
              <a:t>、为了提高测试的效率，应该（    ） </a:t>
            </a:r>
          </a:p>
          <a:p>
            <a:pPr marL="3175" indent="-3175">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随机选取测试数据  </a:t>
            </a:r>
          </a:p>
          <a:p>
            <a:pPr marL="3175" indent="-3175">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取一切可能的输入数据作为测试数据</a:t>
            </a:r>
          </a:p>
          <a:p>
            <a:pPr marL="3175" indent="-3175">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在完成编码以后制定软件的测试计划</a:t>
            </a:r>
          </a:p>
          <a:p>
            <a:pPr marL="3175" indent="-3175">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集中对付那些错误群集的程序</a:t>
            </a: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2</a:t>
            </a:r>
            <a:r>
              <a:rPr lang="zh-CN" altLang="en-US" sz="2000" b="0" dirty="0">
                <a:solidFill>
                  <a:srgbClr val="FFFFCC"/>
                </a:solidFill>
                <a:effectLst>
                  <a:outerShdw blurRad="38100" dist="38100" dir="2700000" algn="tl">
                    <a:srgbClr val="000000"/>
                  </a:outerShdw>
                </a:effectLst>
                <a:latin typeface="幼圆" pitchFamily="49" charset="-122"/>
              </a:rPr>
              <a:t>、软件生命周期中所花费用最多的阶段是（    ） </a:t>
            </a:r>
          </a:p>
          <a:p>
            <a:pPr marL="3175" indent="-3175">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详细设计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软件编码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软件测试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软件维护</a:t>
            </a: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3</a:t>
            </a:r>
            <a:r>
              <a:rPr lang="zh-CN" altLang="en-US" sz="2000" b="0" dirty="0">
                <a:solidFill>
                  <a:srgbClr val="FFFFCC"/>
                </a:solidFill>
                <a:effectLst>
                  <a:outerShdw blurRad="38100" dist="38100" dir="2700000" algn="tl">
                    <a:srgbClr val="000000"/>
                  </a:outerShdw>
                </a:effectLst>
                <a:latin typeface="幼圆" pitchFamily="49" charset="-122"/>
              </a:rPr>
              <a:t>、下列叙述中，不属于软件需求规格说明书的作用的是（    ） </a:t>
            </a:r>
          </a:p>
          <a:p>
            <a:pPr marL="3175" indent="-3175">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便于用户、开发人员进行理解和交流</a:t>
            </a:r>
          </a:p>
          <a:p>
            <a:pPr marL="3175" indent="-3175">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反映出用户问题的结构，可以作为软件开发工作的基础和依据</a:t>
            </a:r>
          </a:p>
          <a:p>
            <a:pPr marL="3175" indent="-3175">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作为确认测试和验收的依据</a:t>
            </a:r>
          </a:p>
          <a:p>
            <a:pPr marL="3175" indent="-3175">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便于开发人员进行需求分析</a:t>
            </a: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4</a:t>
            </a:r>
            <a:r>
              <a:rPr lang="zh-CN" altLang="en-US" sz="2000" b="0" dirty="0">
                <a:solidFill>
                  <a:srgbClr val="FFFFCC"/>
                </a:solidFill>
                <a:effectLst>
                  <a:outerShdw blurRad="38100" dist="38100" dir="2700000" algn="tl">
                    <a:srgbClr val="000000"/>
                  </a:outerShdw>
                </a:effectLst>
                <a:latin typeface="幼圆" pitchFamily="49" charset="-122"/>
              </a:rPr>
              <a:t>、下列不属于软件工程的</a:t>
            </a:r>
            <a:r>
              <a:rPr lang="en-US" altLang="zh-CN" sz="2000" b="0" dirty="0">
                <a:solidFill>
                  <a:srgbClr val="FFFFCC"/>
                </a:solidFill>
                <a:effectLst>
                  <a:outerShdw blurRad="38100" dist="38100" dir="2700000" algn="tl">
                    <a:srgbClr val="000000"/>
                  </a:outerShdw>
                </a:effectLst>
                <a:latin typeface="幼圆" pitchFamily="49" charset="-122"/>
              </a:rPr>
              <a:t>3</a:t>
            </a:r>
            <a:r>
              <a:rPr lang="zh-CN" altLang="en-US" sz="2000" b="0" dirty="0">
                <a:solidFill>
                  <a:srgbClr val="FFFFCC"/>
                </a:solidFill>
                <a:effectLst>
                  <a:outerShdw blurRad="38100" dist="38100" dir="2700000" algn="tl">
                    <a:srgbClr val="000000"/>
                  </a:outerShdw>
                </a:effectLst>
                <a:latin typeface="幼圆" pitchFamily="49" charset="-122"/>
              </a:rPr>
              <a:t>个要素的是（    ） </a:t>
            </a:r>
          </a:p>
          <a:p>
            <a:pPr marL="3175" indent="-3175">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Ａ</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工具	Ｂ</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过程       Ｃ</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方法   Ｄ</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环境</a:t>
            </a:r>
          </a:p>
        </p:txBody>
      </p:sp>
      <p:sp>
        <p:nvSpPr>
          <p:cNvPr id="78854" name="TextBox 1"/>
          <p:cNvSpPr txBox="1">
            <a:spLocks noChangeArrowheads="1"/>
          </p:cNvSpPr>
          <p:nvPr/>
        </p:nvSpPr>
        <p:spPr bwMode="auto">
          <a:xfrm>
            <a:off x="304800" y="368300"/>
            <a:ext cx="18129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200">
                <a:solidFill>
                  <a:srgbClr val="FFFF00"/>
                </a:solidFill>
              </a:rPr>
              <a:t>练习题</a:t>
            </a:r>
          </a:p>
        </p:txBody>
      </p:sp>
      <p:sp>
        <p:nvSpPr>
          <p:cNvPr id="2" name="TextBox 1"/>
          <p:cNvSpPr txBox="1"/>
          <p:nvPr/>
        </p:nvSpPr>
        <p:spPr>
          <a:xfrm>
            <a:off x="4146961" y="1066800"/>
            <a:ext cx="306293" cy="400110"/>
          </a:xfrm>
          <a:prstGeom prst="rect">
            <a:avLst/>
          </a:prstGeom>
          <a:noFill/>
        </p:spPr>
        <p:txBody>
          <a:bodyPr wrap="none" rtlCol="0">
            <a:spAutoFit/>
          </a:bodyPr>
          <a:lstStyle/>
          <a:p>
            <a:r>
              <a:rPr lang="en-US" altLang="zh-CN" sz="2000" dirty="0">
                <a:solidFill>
                  <a:srgbClr val="FF0000"/>
                </a:solidFill>
              </a:rPr>
              <a:t>D</a:t>
            </a:r>
            <a:endParaRPr lang="zh-CN" altLang="en-US" sz="2000" dirty="0">
              <a:solidFill>
                <a:srgbClr val="FF0000"/>
              </a:solidFill>
            </a:endParaRPr>
          </a:p>
        </p:txBody>
      </p:sp>
      <p:sp>
        <p:nvSpPr>
          <p:cNvPr id="8" name="TextBox 7"/>
          <p:cNvSpPr txBox="1"/>
          <p:nvPr/>
        </p:nvSpPr>
        <p:spPr>
          <a:xfrm>
            <a:off x="5424122" y="2895600"/>
            <a:ext cx="278448" cy="400110"/>
          </a:xfrm>
          <a:prstGeom prst="rect">
            <a:avLst/>
          </a:prstGeom>
          <a:noFill/>
        </p:spPr>
        <p:txBody>
          <a:bodyPr wrap="none" rtlCol="0">
            <a:spAutoFit/>
          </a:bodyPr>
          <a:lstStyle/>
          <a:p>
            <a:r>
              <a:rPr lang="en-US" altLang="zh-CN" sz="2000" dirty="0">
                <a:solidFill>
                  <a:srgbClr val="FF0000"/>
                </a:solidFill>
              </a:rPr>
              <a:t>D</a:t>
            </a:r>
            <a:endParaRPr lang="zh-CN" altLang="en-US" sz="2000" dirty="0">
              <a:solidFill>
                <a:srgbClr val="FF0000"/>
              </a:solidFill>
            </a:endParaRPr>
          </a:p>
        </p:txBody>
      </p:sp>
      <p:sp>
        <p:nvSpPr>
          <p:cNvPr id="9" name="TextBox 8"/>
          <p:cNvSpPr txBox="1"/>
          <p:nvPr/>
        </p:nvSpPr>
        <p:spPr>
          <a:xfrm>
            <a:off x="6959709" y="3638490"/>
            <a:ext cx="407675" cy="400110"/>
          </a:xfrm>
          <a:prstGeom prst="rect">
            <a:avLst/>
          </a:prstGeom>
          <a:noFill/>
        </p:spPr>
        <p:txBody>
          <a:bodyPr wrap="none" rtlCol="0">
            <a:spAutoFit/>
          </a:bodyPr>
          <a:lstStyle/>
          <a:p>
            <a:r>
              <a:rPr lang="en-US" altLang="zh-CN" sz="2000" dirty="0">
                <a:solidFill>
                  <a:srgbClr val="FF0000"/>
                </a:solidFill>
              </a:rPr>
              <a:t>D</a:t>
            </a:r>
            <a:endParaRPr lang="zh-CN" altLang="en-US" sz="2000" dirty="0">
              <a:solidFill>
                <a:srgbClr val="FF0000"/>
              </a:solidFill>
            </a:endParaRPr>
          </a:p>
        </p:txBody>
      </p:sp>
      <p:sp>
        <p:nvSpPr>
          <p:cNvPr id="10" name="TextBox 9"/>
          <p:cNvSpPr txBox="1"/>
          <p:nvPr/>
        </p:nvSpPr>
        <p:spPr>
          <a:xfrm>
            <a:off x="5053216" y="5467290"/>
            <a:ext cx="407675" cy="400110"/>
          </a:xfrm>
          <a:prstGeom prst="rect">
            <a:avLst/>
          </a:prstGeom>
          <a:noFill/>
        </p:spPr>
        <p:txBody>
          <a:bodyPr wrap="none" rtlCol="0">
            <a:spAutoFit/>
          </a:bodyPr>
          <a:lstStyle/>
          <a:p>
            <a:r>
              <a:rPr lang="en-US" altLang="zh-CN" sz="2000" dirty="0">
                <a:solidFill>
                  <a:srgbClr val="FF0000"/>
                </a:solidFill>
              </a:rPr>
              <a:t>D</a:t>
            </a:r>
            <a:endParaRPr lang="zh-CN" altLang="en-US" sz="2000" dirty="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8B6C0A63-D908-4FF4-B49D-EAA18573FE81}" type="slidenum">
              <a:rPr lang="en-US" altLang="zh-CN"/>
              <a:pPr>
                <a:defRPr/>
              </a:pPr>
              <a:t>84</a:t>
            </a:fld>
            <a:endParaRPr lang="en-US" altLang="zh-CN"/>
          </a:p>
        </p:txBody>
      </p:sp>
      <p:sp>
        <p:nvSpPr>
          <p:cNvPr id="104453" name="Rectangle 5"/>
          <p:cNvSpPr>
            <a:spLocks noChangeArrowheads="1"/>
          </p:cNvSpPr>
          <p:nvPr/>
        </p:nvSpPr>
        <p:spPr bwMode="auto">
          <a:xfrm>
            <a:off x="228600" y="1143000"/>
            <a:ext cx="8763000" cy="4955203"/>
          </a:xfrm>
          <a:prstGeom prst="rect">
            <a:avLst/>
          </a:prstGeom>
          <a:noFill/>
          <a:ln>
            <a:noFill/>
          </a:ln>
          <a:effectLst/>
          <a:extLst>
            <a:ext uri="{909E8E84-426E-40DD-AFC4-6F175D3DCCD1}">
              <a14:hiddenFill xmlns:a14="http://schemas.microsoft.com/office/drawing/2010/main">
                <a:solidFill>
                  <a:srgbClr val="0099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Clr>
                <a:schemeClr val="hlink"/>
              </a:buClr>
              <a:buSzPct val="75000"/>
              <a:buFont typeface="Wingdings" pitchFamily="2" charset="2"/>
              <a:buNone/>
              <a:defRPr/>
            </a:pPr>
            <a:r>
              <a:rPr lang="en-US" altLang="zh-CN" sz="2000" b="0" dirty="0">
                <a:solidFill>
                  <a:srgbClr val="FFFFCC"/>
                </a:solidFill>
                <a:effectLst>
                  <a:outerShdw blurRad="38100" dist="38100" dir="2700000" algn="tl">
                    <a:srgbClr val="000000"/>
                  </a:outerShdw>
                </a:effectLst>
                <a:latin typeface="幼圆" pitchFamily="49" charset="-122"/>
              </a:rPr>
              <a:t>5</a:t>
            </a:r>
            <a:r>
              <a:rPr lang="zh-CN" altLang="en-US" sz="2000" b="0" dirty="0">
                <a:solidFill>
                  <a:srgbClr val="FFFFCC"/>
                </a:solidFill>
                <a:effectLst>
                  <a:outerShdw blurRad="38100" dist="38100" dir="2700000" algn="tl">
                    <a:srgbClr val="000000"/>
                  </a:outerShdw>
                </a:effectLst>
                <a:latin typeface="幼圆" pitchFamily="49" charset="-122"/>
              </a:rPr>
              <a:t>、软件设计包括软件的结构、数据接口和过程设计，其中软件的过程设计</a:t>
            </a:r>
          </a:p>
          <a:p>
            <a:pPr>
              <a:lnSpc>
                <a:spcPct val="120000"/>
              </a:lnSpc>
              <a:buClr>
                <a:schemeClr val="hlink"/>
              </a:buClr>
              <a:buSzPct val="75000"/>
              <a:buFont typeface="Wingdings" pitchFamily="2" charset="2"/>
              <a:buNone/>
              <a:defRPr/>
            </a:pPr>
            <a:r>
              <a:rPr lang="zh-CN" altLang="en-US" sz="2000" b="0" dirty="0">
                <a:solidFill>
                  <a:srgbClr val="FFFFCC"/>
                </a:solidFill>
                <a:effectLst>
                  <a:outerShdw blurRad="38100" dist="38100" dir="2700000" algn="tl">
                    <a:srgbClr val="000000"/>
                  </a:outerShdw>
                </a:effectLst>
                <a:latin typeface="幼圆" pitchFamily="49" charset="-122"/>
              </a:rPr>
              <a:t>   是指（    ） </a:t>
            </a:r>
          </a:p>
          <a:p>
            <a:pPr>
              <a:lnSpc>
                <a:spcPct val="120000"/>
              </a:lnSpc>
              <a:buClr>
                <a:schemeClr val="hlink"/>
              </a:buClr>
              <a:buSzPct val="75000"/>
              <a:buFont typeface="Wingdings" pitchFamily="2" charset="2"/>
              <a:buNone/>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模块间的关系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系统结构部件转换成软件的过程描述</a:t>
            </a:r>
          </a:p>
          <a:p>
            <a:pPr>
              <a:lnSpc>
                <a:spcPct val="120000"/>
              </a:lnSpc>
              <a:buClr>
                <a:schemeClr val="hlink"/>
              </a:buClr>
              <a:buSzPct val="75000"/>
              <a:buFont typeface="Wingdings" pitchFamily="2" charset="2"/>
              <a:buNone/>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软件层次结构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软件开发过程</a:t>
            </a:r>
          </a:p>
          <a:p>
            <a:pPr>
              <a:lnSpc>
                <a:spcPct val="120000"/>
              </a:lnSpc>
              <a:buClr>
                <a:schemeClr val="hlink"/>
              </a:buClr>
              <a:buSzPct val="75000"/>
              <a:buFont typeface="Wingdings" pitchFamily="2" charset="2"/>
              <a:buNone/>
              <a:defRPr/>
            </a:pPr>
            <a:r>
              <a:rPr lang="en-US" altLang="zh-CN" sz="2000" b="0" dirty="0">
                <a:solidFill>
                  <a:srgbClr val="FFFFCC"/>
                </a:solidFill>
                <a:effectLst>
                  <a:outerShdw blurRad="38100" dist="38100" dir="2700000" algn="tl">
                    <a:srgbClr val="000000"/>
                  </a:outerShdw>
                </a:effectLst>
                <a:latin typeface="幼圆" pitchFamily="49" charset="-122"/>
              </a:rPr>
              <a:t>6</a:t>
            </a:r>
            <a:r>
              <a:rPr lang="zh-CN" altLang="en-US" sz="2000" b="0" dirty="0">
                <a:solidFill>
                  <a:srgbClr val="FFFFCC"/>
                </a:solidFill>
                <a:effectLst>
                  <a:outerShdw blurRad="38100" dist="38100" dir="2700000" algn="tl">
                    <a:srgbClr val="000000"/>
                  </a:outerShdw>
                </a:effectLst>
                <a:latin typeface="幼圆" pitchFamily="49" charset="-122"/>
              </a:rPr>
              <a:t>、检查软件产品是否符合需求定义的过程称为（    ） </a:t>
            </a:r>
          </a:p>
          <a:p>
            <a:pPr>
              <a:lnSpc>
                <a:spcPct val="120000"/>
              </a:lnSpc>
              <a:buClr>
                <a:schemeClr val="hlink"/>
              </a:buClr>
              <a:buSzPct val="75000"/>
              <a:buFont typeface="Wingdings" pitchFamily="2" charset="2"/>
              <a:buNone/>
              <a:defRPr/>
            </a:pPr>
            <a:r>
              <a:rPr lang="zh-CN" altLang="en-US" sz="2000" b="0" dirty="0">
                <a:solidFill>
                  <a:srgbClr val="FFFFCC"/>
                </a:solidFill>
                <a:effectLst>
                  <a:outerShdw blurRad="38100" dist="38100" dir="2700000" algn="tl">
                    <a:srgbClr val="000000"/>
                  </a:outerShdw>
                </a:effectLst>
                <a:latin typeface="幼圆" pitchFamily="49" charset="-122"/>
              </a:rPr>
              <a:t>   Ａ</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确认测试  Ｂ</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集成测试  Ｃ</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验证测试    Ｄ</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验收测试</a:t>
            </a:r>
          </a:p>
          <a:p>
            <a:pPr>
              <a:lnSpc>
                <a:spcPct val="120000"/>
              </a:lnSpc>
              <a:buClr>
                <a:schemeClr val="hlink"/>
              </a:buClr>
              <a:buSzPct val="75000"/>
              <a:buFont typeface="Wingdings" pitchFamily="2" charset="2"/>
              <a:buNone/>
              <a:defRPr/>
            </a:pPr>
            <a:r>
              <a:rPr lang="en-US" altLang="zh-CN" sz="2000" b="0" dirty="0">
                <a:solidFill>
                  <a:srgbClr val="FFFFCC"/>
                </a:solidFill>
                <a:effectLst>
                  <a:outerShdw blurRad="38100" dist="38100" dir="2700000" algn="tl">
                    <a:srgbClr val="000000"/>
                  </a:outerShdw>
                </a:effectLst>
                <a:latin typeface="幼圆" pitchFamily="49" charset="-122"/>
              </a:rPr>
              <a:t>7</a:t>
            </a:r>
            <a:r>
              <a:rPr lang="zh-CN" altLang="en-US" sz="2000" b="0" dirty="0">
                <a:solidFill>
                  <a:srgbClr val="FFFFCC"/>
                </a:solidFill>
                <a:effectLst>
                  <a:outerShdw blurRad="38100" dist="38100" dir="2700000" algn="tl">
                    <a:srgbClr val="000000"/>
                  </a:outerShdw>
                </a:effectLst>
                <a:latin typeface="幼圆" pitchFamily="49" charset="-122"/>
              </a:rPr>
              <a:t>、数据流图用于抽象描述一个软件的逻辑模型，数据流图由一些特定的图</a:t>
            </a:r>
          </a:p>
          <a:p>
            <a:pPr>
              <a:lnSpc>
                <a:spcPct val="120000"/>
              </a:lnSpc>
              <a:buClr>
                <a:schemeClr val="hlink"/>
              </a:buClr>
              <a:buSzPct val="75000"/>
              <a:buFont typeface="Wingdings" pitchFamily="2" charset="2"/>
              <a:buNone/>
              <a:defRPr/>
            </a:pPr>
            <a:r>
              <a:rPr lang="zh-CN" altLang="en-US" sz="2000" b="0" dirty="0">
                <a:solidFill>
                  <a:srgbClr val="FFFFCC"/>
                </a:solidFill>
                <a:effectLst>
                  <a:outerShdw blurRad="38100" dist="38100" dir="2700000" algn="tl">
                    <a:srgbClr val="000000"/>
                  </a:outerShdw>
                </a:effectLst>
                <a:latin typeface="幼圆" pitchFamily="49" charset="-122"/>
              </a:rPr>
              <a:t>   符构成。下列图符名标识的图符不属于数据流图合法图符的是（    ） </a:t>
            </a:r>
          </a:p>
          <a:p>
            <a:pPr>
              <a:lnSpc>
                <a:spcPct val="120000"/>
              </a:lnSpc>
              <a:buClr>
                <a:schemeClr val="hlink"/>
              </a:buClr>
              <a:buSzPct val="75000"/>
              <a:buFont typeface="Wingdings" pitchFamily="2" charset="2"/>
              <a:buNone/>
              <a:defRPr/>
            </a:pPr>
            <a:r>
              <a:rPr lang="zh-CN" altLang="en-US" sz="2000" b="0" dirty="0">
                <a:solidFill>
                  <a:srgbClr val="FFFFCC"/>
                </a:solidFill>
                <a:effectLst>
                  <a:outerShdw blurRad="38100" dist="38100" dir="2700000" algn="tl">
                    <a:srgbClr val="000000"/>
                  </a:outerShdw>
                </a:effectLst>
                <a:latin typeface="幼圆" pitchFamily="49" charset="-122"/>
              </a:rPr>
              <a:t>   Ａ</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控制流	  Ｂ</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加工       Ｃ</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数据存储    Ｄ</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源和流</a:t>
            </a:r>
          </a:p>
          <a:p>
            <a:pPr>
              <a:defRPr/>
            </a:pPr>
            <a:r>
              <a:rPr lang="en-US" altLang="zh-CN" sz="2000" b="0" dirty="0">
                <a:solidFill>
                  <a:srgbClr val="FFFFCC"/>
                </a:solidFill>
                <a:effectLst>
                  <a:outerShdw blurRad="38100" dist="38100" dir="2700000" algn="tl">
                    <a:srgbClr val="000000"/>
                  </a:outerShdw>
                </a:effectLst>
                <a:latin typeface="幼圆" pitchFamily="49" charset="-122"/>
              </a:rPr>
              <a:t>8</a:t>
            </a:r>
            <a:r>
              <a:rPr lang="zh-CN" altLang="en-US" sz="2000" b="0" dirty="0">
                <a:solidFill>
                  <a:srgbClr val="FFFFCC"/>
                </a:solidFill>
                <a:effectLst>
                  <a:outerShdw blurRad="38100" dist="38100" dir="2700000" algn="tl">
                    <a:srgbClr val="000000"/>
                  </a:outerShdw>
                </a:effectLst>
                <a:latin typeface="幼圆" pitchFamily="49" charset="-122"/>
              </a:rPr>
              <a:t>、开发软件所需高成本和产品的低质量之间有着尖锐的矛盾，这种现象称</a:t>
            </a:r>
          </a:p>
          <a:p>
            <a:pPr>
              <a:defRPr/>
            </a:pPr>
            <a:r>
              <a:rPr lang="zh-CN" altLang="en-US" sz="2000" b="0" dirty="0">
                <a:solidFill>
                  <a:srgbClr val="FFFFCC"/>
                </a:solidFill>
                <a:effectLst>
                  <a:outerShdw blurRad="38100" dist="38100" dir="2700000" algn="tl">
                    <a:srgbClr val="000000"/>
                  </a:outerShdw>
                </a:effectLst>
                <a:latin typeface="幼圆" pitchFamily="49" charset="-122"/>
              </a:rPr>
              <a:t>   作（    ） </a:t>
            </a:r>
          </a:p>
          <a:p>
            <a:pPr>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软件投机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软件危机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软件工程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软件产生</a:t>
            </a:r>
          </a:p>
          <a:p>
            <a:pPr>
              <a:defRPr/>
            </a:pPr>
            <a:r>
              <a:rPr lang="en-US" altLang="zh-CN" sz="2000" b="0" dirty="0">
                <a:solidFill>
                  <a:srgbClr val="FFFFCC"/>
                </a:solidFill>
                <a:effectLst>
                  <a:outerShdw blurRad="38100" dist="38100" dir="2700000" algn="tl">
                    <a:srgbClr val="000000"/>
                  </a:outerShdw>
                </a:effectLst>
                <a:latin typeface="幼圆" pitchFamily="49" charset="-122"/>
              </a:rPr>
              <a:t>9</a:t>
            </a:r>
            <a:r>
              <a:rPr lang="zh-CN" altLang="en-US" sz="2000" b="0" dirty="0">
                <a:solidFill>
                  <a:srgbClr val="FFFFCC"/>
                </a:solidFill>
                <a:effectLst>
                  <a:outerShdw blurRad="38100" dist="38100" dir="2700000" algn="tl">
                    <a:srgbClr val="000000"/>
                  </a:outerShdw>
                </a:effectLst>
                <a:latin typeface="幼圆" pitchFamily="49" charset="-122"/>
              </a:rPr>
              <a:t>、下面不属于软件设计原则的是（    ） </a:t>
            </a:r>
          </a:p>
          <a:p>
            <a:pPr>
              <a:defRPr/>
            </a:pPr>
            <a:r>
              <a:rPr lang="zh-CN" altLang="en-US" sz="2000" b="0" dirty="0">
                <a:solidFill>
                  <a:srgbClr val="FFFFCC"/>
                </a:solidFill>
                <a:effectLst>
                  <a:outerShdw blurRad="38100" dist="38100" dir="2700000" algn="tl">
                    <a:srgbClr val="000000"/>
                  </a:outerShdw>
                </a:effectLst>
                <a:latin typeface="幼圆" pitchFamily="49" charset="-122"/>
              </a:rPr>
              <a:t>   Ａ</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抽象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模块化       Ｃ</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自底向上  Ｄ</a:t>
            </a:r>
            <a:r>
              <a:rPr lang="en-US" altLang="zh-CN" sz="2000" b="0" dirty="0">
                <a:solidFill>
                  <a:srgbClr val="FFFFCC"/>
                </a:solidFill>
                <a:effectLst>
                  <a:outerShdw blurRad="38100" dist="38100" dir="2700000" algn="tl">
                    <a:srgbClr val="000000"/>
                  </a:outerShdw>
                </a:effectLst>
                <a:latin typeface="幼圆" pitchFamily="49" charset="-122"/>
              </a:rPr>
              <a:t>) </a:t>
            </a:r>
            <a:r>
              <a:rPr lang="zh-CN" altLang="en-US" sz="2000" b="0" dirty="0">
                <a:solidFill>
                  <a:srgbClr val="FFFFCC"/>
                </a:solidFill>
                <a:effectLst>
                  <a:outerShdw blurRad="38100" dist="38100" dir="2700000" algn="tl">
                    <a:srgbClr val="000000"/>
                  </a:outerShdw>
                </a:effectLst>
                <a:latin typeface="幼圆" pitchFamily="49" charset="-122"/>
              </a:rPr>
              <a:t>信息隐蔽</a:t>
            </a:r>
          </a:p>
        </p:txBody>
      </p:sp>
      <p:sp>
        <p:nvSpPr>
          <p:cNvPr id="79878" name="矩形 5"/>
          <p:cNvSpPr>
            <a:spLocks noChangeArrowheads="1"/>
          </p:cNvSpPr>
          <p:nvPr/>
        </p:nvSpPr>
        <p:spPr bwMode="auto">
          <a:xfrm>
            <a:off x="381000" y="381000"/>
            <a:ext cx="2286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200">
                <a:solidFill>
                  <a:srgbClr val="FFFF00"/>
                </a:solidFill>
              </a:rPr>
              <a:t>练习题</a:t>
            </a:r>
          </a:p>
        </p:txBody>
      </p:sp>
      <p:sp>
        <p:nvSpPr>
          <p:cNvPr id="2" name="TextBox 1"/>
          <p:cNvSpPr txBox="1"/>
          <p:nvPr/>
        </p:nvSpPr>
        <p:spPr>
          <a:xfrm>
            <a:off x="1524000" y="1558721"/>
            <a:ext cx="370614" cy="330669"/>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
        <p:nvSpPr>
          <p:cNvPr id="8" name="TextBox 7"/>
          <p:cNvSpPr txBox="1"/>
          <p:nvPr/>
        </p:nvSpPr>
        <p:spPr>
          <a:xfrm>
            <a:off x="5867400" y="2667000"/>
            <a:ext cx="370614" cy="330669"/>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
        <p:nvSpPr>
          <p:cNvPr id="9" name="TextBox 8"/>
          <p:cNvSpPr txBox="1"/>
          <p:nvPr/>
        </p:nvSpPr>
        <p:spPr>
          <a:xfrm>
            <a:off x="7906270" y="3748830"/>
            <a:ext cx="407675" cy="300608"/>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
        <p:nvSpPr>
          <p:cNvPr id="10" name="TextBox 9"/>
          <p:cNvSpPr txBox="1"/>
          <p:nvPr/>
        </p:nvSpPr>
        <p:spPr>
          <a:xfrm>
            <a:off x="1299779" y="4784066"/>
            <a:ext cx="448443" cy="363736"/>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
        <p:nvSpPr>
          <p:cNvPr id="11" name="TextBox 10"/>
          <p:cNvSpPr txBox="1"/>
          <p:nvPr/>
        </p:nvSpPr>
        <p:spPr>
          <a:xfrm>
            <a:off x="4340039" y="5399361"/>
            <a:ext cx="336922" cy="300608"/>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36D83914-A151-4325-8E0D-B322CD5F303E}" type="slidenum">
              <a:rPr lang="en-US" altLang="zh-CN"/>
              <a:pPr>
                <a:defRPr/>
              </a:pPr>
              <a:t>85</a:t>
            </a:fld>
            <a:endParaRPr lang="en-US" altLang="zh-CN"/>
          </a:p>
        </p:txBody>
      </p:sp>
      <p:sp>
        <p:nvSpPr>
          <p:cNvPr id="105476" name="Rectangle 4"/>
          <p:cNvSpPr>
            <a:spLocks noChangeArrowheads="1"/>
          </p:cNvSpPr>
          <p:nvPr/>
        </p:nvSpPr>
        <p:spPr bwMode="auto">
          <a:xfrm>
            <a:off x="228600" y="914400"/>
            <a:ext cx="853440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10</a:t>
            </a:r>
            <a:r>
              <a:rPr lang="zh-CN" altLang="en-US" sz="2000" b="0" dirty="0">
                <a:solidFill>
                  <a:srgbClr val="FFFFCC"/>
                </a:solidFill>
                <a:effectLst>
                  <a:outerShdw blurRad="38100" dist="38100" dir="2700000" algn="tl">
                    <a:srgbClr val="000000"/>
                  </a:outerShdw>
                </a:effectLst>
                <a:latin typeface="幼圆" pitchFamily="49" charset="-122"/>
              </a:rPr>
              <a:t>、开发大型软件时，产生困难的根本原因是（    ） </a:t>
            </a:r>
          </a:p>
          <a:p>
            <a:pPr>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大系统的复杂性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人员知识不足</a:t>
            </a:r>
          </a:p>
          <a:p>
            <a:pPr>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客观世界千变万化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时间紧、任务重</a:t>
            </a:r>
          </a:p>
          <a:p>
            <a:pPr>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11</a:t>
            </a:r>
            <a:r>
              <a:rPr lang="zh-CN" altLang="en-US" sz="2000" b="0" dirty="0">
                <a:solidFill>
                  <a:srgbClr val="FFFFCC"/>
                </a:solidFill>
                <a:effectLst>
                  <a:outerShdw blurRad="38100" dist="38100" dir="2700000" algn="tl">
                    <a:srgbClr val="000000"/>
                  </a:outerShdw>
                </a:effectLst>
                <a:latin typeface="幼圆" pitchFamily="49" charset="-122"/>
              </a:rPr>
              <a:t>、软件工程的出现是由于（    ） </a:t>
            </a:r>
          </a:p>
          <a:p>
            <a:pPr>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程序设计方法学的影响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软件产业化的需要</a:t>
            </a:r>
          </a:p>
          <a:p>
            <a:pPr>
              <a:lnSpc>
                <a:spcPct val="120000"/>
              </a:lnSpc>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软件危机的出现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计算机的发展</a:t>
            </a:r>
          </a:p>
          <a:p>
            <a:pPr>
              <a:spcBef>
                <a:spcPct val="20000"/>
              </a:spcBef>
              <a:buClr>
                <a:schemeClr val="hlink"/>
              </a:buClr>
              <a:buSzPct val="75000"/>
              <a:buFont typeface="Wingdings" pitchFamily="2" charset="2"/>
              <a:buNone/>
              <a:defRPr/>
            </a:pPr>
            <a:r>
              <a:rPr lang="en-US" altLang="zh-CN" sz="2000" b="0" dirty="0">
                <a:solidFill>
                  <a:srgbClr val="FFFFCC"/>
                </a:solidFill>
                <a:effectLst>
                  <a:outerShdw blurRad="38100" dist="38100" dir="2700000" algn="tl">
                    <a:srgbClr val="000000"/>
                  </a:outerShdw>
                </a:effectLst>
                <a:latin typeface="幼圆" pitchFamily="49" charset="-122"/>
              </a:rPr>
              <a:t>12</a:t>
            </a:r>
            <a:r>
              <a:rPr lang="zh-CN" altLang="en-US" sz="2000" b="0" dirty="0">
                <a:solidFill>
                  <a:srgbClr val="FFFFCC"/>
                </a:solidFill>
                <a:effectLst>
                  <a:outerShdw blurRad="38100" dist="38100" dir="2700000" algn="tl">
                    <a:srgbClr val="000000"/>
                  </a:outerShdw>
                </a:effectLst>
                <a:latin typeface="幼圆" pitchFamily="49" charset="-122"/>
              </a:rPr>
              <a:t>、在数据流图</a:t>
            </a:r>
            <a:r>
              <a:rPr lang="en-US" altLang="zh-CN" sz="2000" b="0" dirty="0">
                <a:solidFill>
                  <a:srgbClr val="FFFFCC"/>
                </a:solidFill>
                <a:effectLst>
                  <a:outerShdw blurRad="38100" dist="38100" dir="2700000" algn="tl">
                    <a:srgbClr val="000000"/>
                  </a:outerShdw>
                </a:effectLst>
                <a:latin typeface="幼圆" pitchFamily="49" charset="-122"/>
              </a:rPr>
              <a:t>(DFD) </a:t>
            </a:r>
            <a:r>
              <a:rPr lang="zh-CN" altLang="en-US" sz="2000" b="0" dirty="0">
                <a:solidFill>
                  <a:srgbClr val="FFFFCC"/>
                </a:solidFill>
                <a:effectLst>
                  <a:outerShdw blurRad="38100" dist="38100" dir="2700000" algn="tl">
                    <a:srgbClr val="000000"/>
                  </a:outerShdw>
                </a:effectLst>
                <a:latin typeface="幼圆" pitchFamily="49" charset="-122"/>
              </a:rPr>
              <a:t>中，带有名字的箭头表示（    ） </a:t>
            </a:r>
          </a:p>
          <a:p>
            <a:pPr>
              <a:spcBef>
                <a:spcPct val="20000"/>
              </a:spcBef>
              <a:buClr>
                <a:schemeClr val="hlink"/>
              </a:buClr>
              <a:buSzPct val="75000"/>
              <a:buFont typeface="Wingdings" pitchFamily="2" charset="2"/>
              <a:buNone/>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模块之间的调用关系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程序的组成成分</a:t>
            </a:r>
          </a:p>
          <a:p>
            <a:pPr>
              <a:lnSpc>
                <a:spcPct val="120000"/>
              </a:lnSpc>
              <a:buClr>
                <a:schemeClr val="hlink"/>
              </a:buClr>
              <a:buSzPct val="75000"/>
              <a:buFont typeface="Wingdings" pitchFamily="2" charset="2"/>
              <a:buNone/>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控制程序的执行顺序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数据的流向</a:t>
            </a:r>
          </a:p>
          <a:p>
            <a:pPr>
              <a:spcBef>
                <a:spcPct val="20000"/>
              </a:spcBef>
              <a:buClr>
                <a:schemeClr val="hlink"/>
              </a:buClr>
              <a:buSzPct val="75000"/>
              <a:buFont typeface="Wingdings" pitchFamily="2" charset="2"/>
              <a:buNone/>
              <a:defRPr/>
            </a:pPr>
            <a:r>
              <a:rPr lang="en-US" altLang="zh-CN" sz="2000" b="0" dirty="0">
                <a:solidFill>
                  <a:srgbClr val="FFFFCC"/>
                </a:solidFill>
                <a:effectLst>
                  <a:outerShdw blurRad="38100" dist="38100" dir="2700000" algn="tl">
                    <a:srgbClr val="000000"/>
                  </a:outerShdw>
                </a:effectLst>
                <a:latin typeface="幼圆" pitchFamily="49" charset="-122"/>
              </a:rPr>
              <a:t>13</a:t>
            </a:r>
            <a:r>
              <a:rPr lang="zh-CN" altLang="en-US" sz="2000" b="0" dirty="0">
                <a:solidFill>
                  <a:srgbClr val="FFFFCC"/>
                </a:solidFill>
                <a:effectLst>
                  <a:outerShdw blurRad="38100" dist="38100" dir="2700000" algn="tl">
                    <a:srgbClr val="000000"/>
                  </a:outerShdw>
                </a:effectLst>
                <a:latin typeface="幼圆" pitchFamily="49" charset="-122"/>
              </a:rPr>
              <a:t>、下列不属于结构化分析的常用工具的是（    ） </a:t>
            </a:r>
          </a:p>
          <a:p>
            <a:pPr>
              <a:spcBef>
                <a:spcPct val="20000"/>
              </a:spcBef>
              <a:buClr>
                <a:schemeClr val="hlink"/>
              </a:buClr>
              <a:buSzPct val="75000"/>
              <a:buFont typeface="Wingdings" pitchFamily="2" charset="2"/>
              <a:buNone/>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数据流图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数据字典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判定树   </a:t>
            </a:r>
            <a:r>
              <a:rPr lang="en-US" altLang="zh-CN" sz="2000" b="0" dirty="0">
                <a:solidFill>
                  <a:srgbClr val="FFFFCC"/>
                </a:solidFill>
                <a:effectLst>
                  <a:outerShdw blurRad="38100" dist="38100" dir="2700000" algn="tl">
                    <a:srgbClr val="000000"/>
                  </a:outerShdw>
                </a:effectLst>
                <a:latin typeface="幼圆" pitchFamily="49" charset="-122"/>
              </a:rPr>
              <a:t>D) PAD</a:t>
            </a:r>
            <a:r>
              <a:rPr lang="zh-CN" altLang="en-US" sz="2000" b="0" dirty="0">
                <a:solidFill>
                  <a:srgbClr val="FFFFCC"/>
                </a:solidFill>
                <a:effectLst>
                  <a:outerShdw blurRad="38100" dist="38100" dir="2700000" algn="tl">
                    <a:srgbClr val="000000"/>
                  </a:outerShdw>
                </a:effectLst>
                <a:latin typeface="幼圆" pitchFamily="49" charset="-122"/>
              </a:rPr>
              <a:t>图</a:t>
            </a:r>
          </a:p>
          <a:p>
            <a:pPr>
              <a:spcBef>
                <a:spcPct val="20000"/>
              </a:spcBef>
              <a:buClr>
                <a:schemeClr val="hlink"/>
              </a:buClr>
              <a:buSzPct val="75000"/>
              <a:buFont typeface="Wingdings" pitchFamily="2" charset="2"/>
              <a:buNone/>
              <a:defRPr/>
            </a:pPr>
            <a:r>
              <a:rPr lang="en-US" altLang="zh-CN" sz="2000" b="0" dirty="0">
                <a:solidFill>
                  <a:srgbClr val="FFFFCC"/>
                </a:solidFill>
                <a:effectLst>
                  <a:outerShdw blurRad="38100" dist="38100" dir="2700000" algn="tl">
                    <a:srgbClr val="000000"/>
                  </a:outerShdw>
                </a:effectLst>
                <a:latin typeface="幼圆" pitchFamily="49" charset="-122"/>
              </a:rPr>
              <a:t>14</a:t>
            </a:r>
            <a:r>
              <a:rPr lang="zh-CN" altLang="en-US" sz="2000" b="0" dirty="0">
                <a:solidFill>
                  <a:srgbClr val="FFFFCC"/>
                </a:solidFill>
                <a:effectLst>
                  <a:outerShdw blurRad="38100" dist="38100" dir="2700000" algn="tl">
                    <a:srgbClr val="000000"/>
                  </a:outerShdw>
                </a:effectLst>
                <a:latin typeface="幼圆" pitchFamily="49" charset="-122"/>
              </a:rPr>
              <a:t>、在软件生产过程中，需求信息的给出是（    ） </a:t>
            </a:r>
          </a:p>
          <a:p>
            <a:pPr>
              <a:spcBef>
                <a:spcPct val="20000"/>
              </a:spcBef>
              <a:buClr>
                <a:schemeClr val="hlink"/>
              </a:buClr>
              <a:buSzPct val="75000"/>
              <a:buFont typeface="Wingdings" pitchFamily="2" charset="2"/>
              <a:buNone/>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A) </a:t>
            </a:r>
            <a:r>
              <a:rPr lang="zh-CN" altLang="en-US" sz="2000" b="0" dirty="0">
                <a:solidFill>
                  <a:srgbClr val="FFFFCC"/>
                </a:solidFill>
                <a:effectLst>
                  <a:outerShdw blurRad="38100" dist="38100" dir="2700000" algn="tl">
                    <a:srgbClr val="000000"/>
                  </a:outerShdw>
                </a:effectLst>
                <a:latin typeface="幼圆" pitchFamily="49" charset="-122"/>
              </a:rPr>
              <a:t>程序员                </a:t>
            </a:r>
            <a:r>
              <a:rPr lang="en-US" altLang="zh-CN" sz="2000" b="0" dirty="0">
                <a:solidFill>
                  <a:srgbClr val="FFFFCC"/>
                </a:solidFill>
                <a:effectLst>
                  <a:outerShdw blurRad="38100" dist="38100" dir="2700000" algn="tl">
                    <a:srgbClr val="000000"/>
                  </a:outerShdw>
                </a:effectLst>
                <a:latin typeface="幼圆" pitchFamily="49" charset="-122"/>
              </a:rPr>
              <a:t>B) </a:t>
            </a:r>
            <a:r>
              <a:rPr lang="zh-CN" altLang="en-US" sz="2000" b="0" dirty="0">
                <a:solidFill>
                  <a:srgbClr val="FFFFCC"/>
                </a:solidFill>
                <a:effectLst>
                  <a:outerShdw blurRad="38100" dist="38100" dir="2700000" algn="tl">
                    <a:srgbClr val="000000"/>
                  </a:outerShdw>
                </a:effectLst>
                <a:latin typeface="幼圆" pitchFamily="49" charset="-122"/>
              </a:rPr>
              <a:t>项目管理者</a:t>
            </a:r>
          </a:p>
          <a:p>
            <a:pPr>
              <a:spcBef>
                <a:spcPct val="20000"/>
              </a:spcBef>
              <a:buClr>
                <a:schemeClr val="hlink"/>
              </a:buClr>
              <a:buSzPct val="75000"/>
              <a:defRPr/>
            </a:pPr>
            <a:r>
              <a:rPr lang="zh-CN" altLang="en-US" sz="2000" b="0" dirty="0">
                <a:solidFill>
                  <a:srgbClr val="FFFFCC"/>
                </a:solidFill>
                <a:effectLst>
                  <a:outerShdw blurRad="38100" dist="38100" dir="2700000" algn="tl">
                    <a:srgbClr val="000000"/>
                  </a:outerShdw>
                </a:effectLst>
                <a:latin typeface="幼圆" pitchFamily="49" charset="-122"/>
              </a:rPr>
              <a:t>    </a:t>
            </a:r>
            <a:r>
              <a:rPr lang="en-US" altLang="zh-CN" sz="2000" b="0" dirty="0">
                <a:solidFill>
                  <a:srgbClr val="FFFFCC"/>
                </a:solidFill>
                <a:effectLst>
                  <a:outerShdw blurRad="38100" dist="38100" dir="2700000" algn="tl">
                    <a:srgbClr val="000000"/>
                  </a:outerShdw>
                </a:effectLst>
                <a:latin typeface="幼圆" pitchFamily="49" charset="-122"/>
              </a:rPr>
              <a:t>C) </a:t>
            </a:r>
            <a:r>
              <a:rPr lang="zh-CN" altLang="en-US" sz="2000" b="0" dirty="0">
                <a:solidFill>
                  <a:srgbClr val="FFFFCC"/>
                </a:solidFill>
                <a:effectLst>
                  <a:outerShdw blurRad="38100" dist="38100" dir="2700000" algn="tl">
                    <a:srgbClr val="000000"/>
                  </a:outerShdw>
                </a:effectLst>
                <a:latin typeface="幼圆" pitchFamily="49" charset="-122"/>
              </a:rPr>
              <a:t>软件分析设计人员	</a:t>
            </a:r>
            <a:r>
              <a:rPr lang="en-US" altLang="zh-CN" sz="2000" b="0" dirty="0">
                <a:solidFill>
                  <a:srgbClr val="FFFFCC"/>
                </a:solidFill>
                <a:effectLst>
                  <a:outerShdw blurRad="38100" dist="38100" dir="2700000" algn="tl">
                    <a:srgbClr val="000000"/>
                  </a:outerShdw>
                </a:effectLst>
                <a:latin typeface="幼圆" pitchFamily="49" charset="-122"/>
              </a:rPr>
              <a:t>D) </a:t>
            </a:r>
            <a:r>
              <a:rPr lang="zh-CN" altLang="en-US" sz="2000" b="0" dirty="0">
                <a:solidFill>
                  <a:srgbClr val="FFFFCC"/>
                </a:solidFill>
                <a:effectLst>
                  <a:outerShdw blurRad="38100" dist="38100" dir="2700000" algn="tl">
                    <a:srgbClr val="000000"/>
                  </a:outerShdw>
                </a:effectLst>
                <a:latin typeface="幼圆" pitchFamily="49" charset="-122"/>
              </a:rPr>
              <a:t>软件用户</a:t>
            </a:r>
          </a:p>
          <a:p>
            <a:pPr>
              <a:spcBef>
                <a:spcPct val="20000"/>
              </a:spcBef>
              <a:buClr>
                <a:schemeClr val="hlink"/>
              </a:buClr>
              <a:buSzPct val="75000"/>
              <a:buFont typeface="Wingdings" pitchFamily="2" charset="2"/>
              <a:buNone/>
              <a:defRPr/>
            </a:pPr>
            <a:endParaRPr lang="en-US" altLang="zh-CN" sz="2000" b="0" dirty="0">
              <a:solidFill>
                <a:srgbClr val="FF3300"/>
              </a:solidFill>
              <a:effectLst>
                <a:outerShdw blurRad="38100" dist="38100" dir="2700000" algn="tl">
                  <a:srgbClr val="000000"/>
                </a:outerShdw>
              </a:effectLst>
              <a:latin typeface="幼圆" pitchFamily="49" charset="-122"/>
            </a:endParaRPr>
          </a:p>
        </p:txBody>
      </p:sp>
      <p:sp>
        <p:nvSpPr>
          <p:cNvPr id="80902" name="矩形 1"/>
          <p:cNvSpPr>
            <a:spLocks noChangeArrowheads="1"/>
          </p:cNvSpPr>
          <p:nvPr/>
        </p:nvSpPr>
        <p:spPr bwMode="auto">
          <a:xfrm>
            <a:off x="304800" y="381000"/>
            <a:ext cx="1905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200">
                <a:solidFill>
                  <a:srgbClr val="FFFF00"/>
                </a:solidFill>
              </a:rPr>
              <a:t>练习题</a:t>
            </a:r>
          </a:p>
        </p:txBody>
      </p:sp>
      <p:sp>
        <p:nvSpPr>
          <p:cNvPr id="2" name="TextBox 1"/>
          <p:cNvSpPr txBox="1"/>
          <p:nvPr/>
        </p:nvSpPr>
        <p:spPr>
          <a:xfrm>
            <a:off x="5731846" y="971490"/>
            <a:ext cx="336922" cy="400110"/>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
        <p:nvSpPr>
          <p:cNvPr id="8" name="TextBox 7"/>
          <p:cNvSpPr txBox="1"/>
          <p:nvPr/>
        </p:nvSpPr>
        <p:spPr>
          <a:xfrm>
            <a:off x="3694886" y="2067382"/>
            <a:ext cx="370614" cy="400110"/>
          </a:xfrm>
          <a:prstGeom prst="rect">
            <a:avLst/>
          </a:prstGeom>
          <a:noFill/>
        </p:spPr>
        <p:txBody>
          <a:bodyPr wrap="none" rtlCol="0">
            <a:spAutoFit/>
          </a:bodyPr>
          <a:lstStyle/>
          <a:p>
            <a:r>
              <a:rPr lang="en-US" altLang="zh-CN" sz="2000" dirty="0">
                <a:solidFill>
                  <a:srgbClr val="FF0000"/>
                </a:solidFill>
              </a:rPr>
              <a:t>C</a:t>
            </a:r>
            <a:endParaRPr lang="zh-CN" altLang="en-US" sz="2000" dirty="0">
              <a:solidFill>
                <a:srgbClr val="FF0000"/>
              </a:solidFill>
            </a:endParaRPr>
          </a:p>
        </p:txBody>
      </p:sp>
      <p:sp>
        <p:nvSpPr>
          <p:cNvPr id="9" name="TextBox 8"/>
          <p:cNvSpPr txBox="1"/>
          <p:nvPr/>
        </p:nvSpPr>
        <p:spPr>
          <a:xfrm>
            <a:off x="5982967" y="3200400"/>
            <a:ext cx="370614" cy="400110"/>
          </a:xfrm>
          <a:prstGeom prst="rect">
            <a:avLst/>
          </a:prstGeom>
          <a:noFill/>
        </p:spPr>
        <p:txBody>
          <a:bodyPr wrap="none" rtlCol="0">
            <a:spAutoFit/>
          </a:bodyPr>
          <a:lstStyle/>
          <a:p>
            <a:r>
              <a:rPr lang="en-US" altLang="zh-CN" sz="2000" dirty="0">
                <a:solidFill>
                  <a:srgbClr val="FF0000"/>
                </a:solidFill>
              </a:rPr>
              <a:t>D</a:t>
            </a:r>
            <a:endParaRPr lang="zh-CN" altLang="en-US" sz="2000" dirty="0">
              <a:solidFill>
                <a:srgbClr val="FF0000"/>
              </a:solidFill>
            </a:endParaRPr>
          </a:p>
        </p:txBody>
      </p:sp>
      <p:sp>
        <p:nvSpPr>
          <p:cNvPr id="10" name="TextBox 9"/>
          <p:cNvSpPr txBox="1"/>
          <p:nvPr/>
        </p:nvSpPr>
        <p:spPr>
          <a:xfrm>
            <a:off x="5490779" y="4316951"/>
            <a:ext cx="370614" cy="400110"/>
          </a:xfrm>
          <a:prstGeom prst="rect">
            <a:avLst/>
          </a:prstGeom>
          <a:noFill/>
        </p:spPr>
        <p:txBody>
          <a:bodyPr wrap="none" rtlCol="0">
            <a:spAutoFit/>
          </a:bodyPr>
          <a:lstStyle/>
          <a:p>
            <a:r>
              <a:rPr lang="en-US" altLang="zh-CN" sz="2000" dirty="0">
                <a:solidFill>
                  <a:srgbClr val="FF0000"/>
                </a:solidFill>
              </a:rPr>
              <a:t>D</a:t>
            </a:r>
            <a:endParaRPr lang="zh-CN" altLang="en-US" sz="2000" dirty="0">
              <a:solidFill>
                <a:srgbClr val="FF0000"/>
              </a:solidFill>
            </a:endParaRPr>
          </a:p>
        </p:txBody>
      </p:sp>
      <p:sp>
        <p:nvSpPr>
          <p:cNvPr id="11" name="TextBox 10"/>
          <p:cNvSpPr txBox="1"/>
          <p:nvPr/>
        </p:nvSpPr>
        <p:spPr>
          <a:xfrm>
            <a:off x="5511163" y="5047387"/>
            <a:ext cx="370614" cy="400110"/>
          </a:xfrm>
          <a:prstGeom prst="rect">
            <a:avLst/>
          </a:prstGeom>
          <a:noFill/>
        </p:spPr>
        <p:txBody>
          <a:bodyPr wrap="none" rtlCol="0">
            <a:spAutoFit/>
          </a:bodyPr>
          <a:lstStyle/>
          <a:p>
            <a:r>
              <a:rPr lang="en-US" altLang="zh-CN" sz="2000" dirty="0">
                <a:solidFill>
                  <a:srgbClr val="FF0000"/>
                </a:solidFill>
              </a:rPr>
              <a:t>D</a:t>
            </a:r>
            <a:endParaRPr lang="zh-CN" altLang="en-US" sz="2000" dirty="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ChangeArrowheads="1"/>
          </p:cNvSpPr>
          <p:nvPr/>
        </p:nvSpPr>
        <p:spPr bwMode="auto">
          <a:xfrm>
            <a:off x="879475" y="2971800"/>
            <a:ext cx="7385050" cy="9144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12700" cap="sq" algn="ctr">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5400">
                <a:solidFill>
                  <a:srgbClr val="FFFFFF"/>
                </a:solidFill>
                <a:latin typeface="汉仪综艺体简" pitchFamily="49" charset="-122"/>
                <a:ea typeface="汉仪综艺体简" pitchFamily="49" charset="-122"/>
              </a:rPr>
              <a:t>第四章 数据库设计基础</a:t>
            </a:r>
          </a:p>
        </p:txBody>
      </p:sp>
    </p:spTree>
  </p:cSld>
  <p:clrMapOvr>
    <a:masterClrMapping/>
  </p:clrMapOvr>
  <p:transition spd="slow">
    <p:push dir="u"/>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5" name="页脚占位符 2"/>
          <p:cNvSpPr>
            <a:spLocks noGrp="1"/>
          </p:cNvSpPr>
          <p:nvPr>
            <p:ph type="ftr" sz="quarter" idx="11"/>
          </p:nvPr>
        </p:nvSpPr>
        <p:spPr/>
        <p:txBody>
          <a:bodyPr/>
          <a:lstStyle/>
          <a:p>
            <a:pPr>
              <a:defRPr/>
            </a:pPr>
            <a:r>
              <a:rPr lang="en-US" altLang="zh-CN"/>
              <a:t>二级公共基础知识</a:t>
            </a:r>
          </a:p>
        </p:txBody>
      </p:sp>
      <p:sp>
        <p:nvSpPr>
          <p:cNvPr id="6" name="灯片编号占位符 3"/>
          <p:cNvSpPr>
            <a:spLocks noGrp="1"/>
          </p:cNvSpPr>
          <p:nvPr>
            <p:ph type="sldNum" sz="quarter" idx="12"/>
          </p:nvPr>
        </p:nvSpPr>
        <p:spPr/>
        <p:txBody>
          <a:bodyPr/>
          <a:lstStyle/>
          <a:p>
            <a:pPr>
              <a:defRPr/>
            </a:pPr>
            <a:fld id="{77D2508B-A51C-48F9-A89E-CEECBFB77503}" type="slidenum">
              <a:rPr lang="en-US" altLang="zh-CN"/>
              <a:pPr>
                <a:defRPr/>
              </a:pPr>
              <a:t>87</a:t>
            </a:fld>
            <a:endParaRPr lang="en-US" altLang="zh-CN"/>
          </a:p>
        </p:txBody>
      </p:sp>
      <p:sp>
        <p:nvSpPr>
          <p:cNvPr id="109570" name="Text Box 2"/>
          <p:cNvSpPr txBox="1">
            <a:spLocks noChangeArrowheads="1"/>
          </p:cNvSpPr>
          <p:nvPr/>
        </p:nvSpPr>
        <p:spPr bwMode="auto">
          <a:xfrm>
            <a:off x="222250" y="423863"/>
            <a:ext cx="24320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200">
                <a:solidFill>
                  <a:srgbClr val="FFFF99"/>
                </a:solidFill>
                <a:effectLst>
                  <a:outerShdw blurRad="38100" dist="38100" dir="2700000" algn="tl">
                    <a:srgbClr val="000000"/>
                  </a:outerShdw>
                </a:effectLst>
              </a:rPr>
              <a:t>一、理解数据库：</a:t>
            </a:r>
          </a:p>
        </p:txBody>
      </p:sp>
      <p:sp>
        <p:nvSpPr>
          <p:cNvPr id="82950" name="Text Box 3"/>
          <p:cNvSpPr txBox="1">
            <a:spLocks noChangeArrowheads="1"/>
          </p:cNvSpPr>
          <p:nvPr/>
        </p:nvSpPr>
        <p:spPr bwMode="auto">
          <a:xfrm>
            <a:off x="414338" y="1143000"/>
            <a:ext cx="7777162" cy="193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200" b="0">
                <a:solidFill>
                  <a:schemeClr val="bg1"/>
                </a:solidFill>
                <a:latin typeface="幼圆" pitchFamily="49" charset="-122"/>
              </a:rPr>
              <a:t>1</a:t>
            </a:r>
            <a:r>
              <a:rPr lang="zh-CN" altLang="en-US" sz="2200" b="0">
                <a:solidFill>
                  <a:schemeClr val="bg1"/>
                </a:solidFill>
                <a:latin typeface="幼圆" pitchFamily="49" charset="-122"/>
              </a:rPr>
              <a:t>、数据（</a:t>
            </a:r>
            <a:r>
              <a:rPr lang="en-US" altLang="zh-CN" sz="2200" b="0">
                <a:solidFill>
                  <a:schemeClr val="bg1"/>
                </a:solidFill>
                <a:latin typeface="幼圆" pitchFamily="49" charset="-122"/>
              </a:rPr>
              <a:t>Data</a:t>
            </a:r>
            <a:r>
              <a:rPr lang="zh-CN" altLang="en-US" sz="2200" b="0">
                <a:solidFill>
                  <a:schemeClr val="bg1"/>
                </a:solidFill>
                <a:latin typeface="幼圆" pitchFamily="49" charset="-122"/>
              </a:rPr>
              <a:t>）是描述事物的符号记录。</a:t>
            </a:r>
          </a:p>
          <a:p>
            <a:pPr eaLnBrk="1" hangingPunct="1">
              <a:spcBef>
                <a:spcPct val="50000"/>
              </a:spcBef>
            </a:pPr>
            <a:r>
              <a:rPr lang="en-US" altLang="zh-CN" sz="2200" b="0">
                <a:solidFill>
                  <a:schemeClr val="bg1"/>
                </a:solidFill>
                <a:latin typeface="幼圆" pitchFamily="49" charset="-122"/>
              </a:rPr>
              <a:t>2</a:t>
            </a:r>
            <a:r>
              <a:rPr lang="zh-CN" altLang="en-US" sz="2200" b="0">
                <a:solidFill>
                  <a:schemeClr val="bg1"/>
                </a:solidFill>
                <a:latin typeface="幼圆" pitchFamily="49" charset="-122"/>
              </a:rPr>
              <a:t>、为什么引入数据库：</a:t>
            </a:r>
          </a:p>
          <a:p>
            <a:pPr eaLnBrk="1" hangingPunct="1">
              <a:spcBef>
                <a:spcPct val="50000"/>
              </a:spcBef>
            </a:pPr>
            <a:r>
              <a:rPr lang="zh-CN" altLang="en-US" sz="2200" b="0">
                <a:solidFill>
                  <a:schemeClr val="bg1"/>
                </a:solidFill>
                <a:latin typeface="幼圆" pitchFamily="49" charset="-122"/>
              </a:rPr>
              <a:t>     （</a:t>
            </a:r>
            <a:r>
              <a:rPr lang="en-US" altLang="zh-CN" sz="2200" b="0">
                <a:solidFill>
                  <a:schemeClr val="bg1"/>
                </a:solidFill>
                <a:latin typeface="幼圆" pitchFamily="49" charset="-122"/>
              </a:rPr>
              <a:t>1</a:t>
            </a:r>
            <a:r>
              <a:rPr lang="zh-CN" altLang="en-US" sz="2200" b="0">
                <a:solidFill>
                  <a:schemeClr val="bg1"/>
                </a:solidFill>
                <a:latin typeface="幼圆" pitchFamily="49" charset="-122"/>
              </a:rPr>
              <a:t>）数据量大，数据多。</a:t>
            </a:r>
          </a:p>
          <a:p>
            <a:pPr eaLnBrk="1" hangingPunct="1">
              <a:spcBef>
                <a:spcPct val="50000"/>
              </a:spcBef>
            </a:pPr>
            <a:r>
              <a:rPr lang="zh-CN" altLang="en-US" sz="2200" b="0">
                <a:solidFill>
                  <a:schemeClr val="bg1"/>
                </a:solidFill>
                <a:latin typeface="幼圆" pitchFamily="49" charset="-122"/>
              </a:rPr>
              <a:t>     （</a:t>
            </a:r>
            <a:r>
              <a:rPr lang="en-US" altLang="zh-CN" sz="2200" b="0">
                <a:solidFill>
                  <a:schemeClr val="bg1"/>
                </a:solidFill>
                <a:latin typeface="幼圆" pitchFamily="49" charset="-122"/>
              </a:rPr>
              <a:t>2</a:t>
            </a:r>
            <a:r>
              <a:rPr lang="zh-CN" altLang="en-US" sz="2200" b="0">
                <a:solidFill>
                  <a:schemeClr val="bg1"/>
                </a:solidFill>
                <a:latin typeface="幼圆" pitchFamily="49" charset="-122"/>
              </a:rPr>
              <a:t>）方便查找。</a:t>
            </a:r>
          </a:p>
        </p:txBody>
      </p:sp>
    </p:spTree>
  </p:cSld>
  <p:clrMapOvr>
    <a:masterClrMapping/>
  </p:clrMapOvr>
  <p:transition spd="slow">
    <p:push dir="u"/>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5" name="页脚占位符 2"/>
          <p:cNvSpPr>
            <a:spLocks noGrp="1"/>
          </p:cNvSpPr>
          <p:nvPr>
            <p:ph type="ftr" sz="quarter" idx="11"/>
          </p:nvPr>
        </p:nvSpPr>
        <p:spPr/>
        <p:txBody>
          <a:bodyPr/>
          <a:lstStyle/>
          <a:p>
            <a:pPr>
              <a:defRPr/>
            </a:pPr>
            <a:r>
              <a:rPr lang="en-US" altLang="zh-CN"/>
              <a:t>二级公共基础知识</a:t>
            </a:r>
          </a:p>
        </p:txBody>
      </p:sp>
      <p:sp>
        <p:nvSpPr>
          <p:cNvPr id="6" name="灯片编号占位符 3"/>
          <p:cNvSpPr>
            <a:spLocks noGrp="1"/>
          </p:cNvSpPr>
          <p:nvPr>
            <p:ph type="sldNum" sz="quarter" idx="12"/>
          </p:nvPr>
        </p:nvSpPr>
        <p:spPr/>
        <p:txBody>
          <a:bodyPr/>
          <a:lstStyle/>
          <a:p>
            <a:pPr>
              <a:defRPr/>
            </a:pPr>
            <a:fld id="{91B71BC8-0AB7-447E-92D7-C385E30D845E}" type="slidenum">
              <a:rPr lang="en-US" altLang="zh-CN"/>
              <a:pPr>
                <a:defRPr/>
              </a:pPr>
              <a:t>88</a:t>
            </a:fld>
            <a:endParaRPr lang="en-US" altLang="zh-CN"/>
          </a:p>
        </p:txBody>
      </p:sp>
      <p:sp>
        <p:nvSpPr>
          <p:cNvPr id="110594" name="Text Box 2"/>
          <p:cNvSpPr txBox="1">
            <a:spLocks noChangeArrowheads="1"/>
          </p:cNvSpPr>
          <p:nvPr/>
        </p:nvSpPr>
        <p:spPr bwMode="auto">
          <a:xfrm>
            <a:off x="222250" y="392113"/>
            <a:ext cx="29940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200" dirty="0">
                <a:solidFill>
                  <a:srgbClr val="FFFF99"/>
                </a:solidFill>
                <a:effectLst>
                  <a:outerShdw blurRad="38100" dist="38100" dir="2700000" algn="tl">
                    <a:srgbClr val="000000"/>
                  </a:outerShdw>
                </a:effectLst>
              </a:rPr>
              <a:t>二、数据库原理术语：</a:t>
            </a:r>
          </a:p>
        </p:txBody>
      </p:sp>
      <p:sp>
        <p:nvSpPr>
          <p:cNvPr id="83974" name="Text Box 3"/>
          <p:cNvSpPr txBox="1">
            <a:spLocks noChangeArrowheads="1"/>
          </p:cNvSpPr>
          <p:nvPr/>
        </p:nvSpPr>
        <p:spPr bwMode="auto">
          <a:xfrm>
            <a:off x="403225" y="1143000"/>
            <a:ext cx="8740775" cy="445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200" b="0">
                <a:solidFill>
                  <a:schemeClr val="bg1"/>
                </a:solidFill>
                <a:latin typeface="幼圆" pitchFamily="49" charset="-122"/>
              </a:rPr>
              <a:t>1</a:t>
            </a:r>
            <a:r>
              <a:rPr lang="zh-CN" altLang="en-US" sz="2200" b="0">
                <a:solidFill>
                  <a:schemeClr val="bg1"/>
                </a:solidFill>
                <a:latin typeface="幼圆" pitchFamily="49" charset="-122"/>
              </a:rPr>
              <a:t>、数据（</a:t>
            </a:r>
            <a:r>
              <a:rPr lang="en-US" altLang="zh-CN" sz="2200" b="0">
                <a:solidFill>
                  <a:schemeClr val="bg1"/>
                </a:solidFill>
                <a:latin typeface="幼圆" pitchFamily="49" charset="-122"/>
              </a:rPr>
              <a:t>Data</a:t>
            </a:r>
            <a:r>
              <a:rPr lang="zh-CN" altLang="en-US" sz="2200" b="0">
                <a:solidFill>
                  <a:schemeClr val="bg1"/>
                </a:solidFill>
                <a:latin typeface="幼圆" pitchFamily="49" charset="-122"/>
              </a:rPr>
              <a:t>）是描述事物的符号记录。</a:t>
            </a:r>
          </a:p>
          <a:p>
            <a:pPr eaLnBrk="1" hangingPunct="1">
              <a:spcBef>
                <a:spcPct val="50000"/>
              </a:spcBef>
            </a:pPr>
            <a:r>
              <a:rPr lang="en-US" altLang="zh-CN" sz="2200" b="0">
                <a:solidFill>
                  <a:schemeClr val="bg1"/>
                </a:solidFill>
                <a:latin typeface="幼圆" pitchFamily="49" charset="-122"/>
              </a:rPr>
              <a:t>2</a:t>
            </a:r>
            <a:r>
              <a:rPr lang="zh-CN" altLang="en-US" sz="2200" b="0">
                <a:solidFill>
                  <a:schemeClr val="bg1"/>
                </a:solidFill>
                <a:latin typeface="幼圆" pitchFamily="49" charset="-122"/>
              </a:rPr>
              <a:t>、数据库（</a:t>
            </a:r>
            <a:r>
              <a:rPr lang="en-US" altLang="zh-CN" sz="2200" b="0">
                <a:solidFill>
                  <a:schemeClr val="bg1"/>
                </a:solidFill>
                <a:latin typeface="幼圆" pitchFamily="49" charset="-122"/>
              </a:rPr>
              <a:t>DataBase</a:t>
            </a:r>
            <a:r>
              <a:rPr lang="zh-CN" altLang="en-US" sz="2200" b="0">
                <a:solidFill>
                  <a:schemeClr val="bg1"/>
                </a:solidFill>
                <a:latin typeface="幼圆" pitchFamily="49" charset="-122"/>
              </a:rPr>
              <a:t>，</a:t>
            </a:r>
            <a:r>
              <a:rPr lang="en-US" altLang="zh-CN" sz="2200" b="0">
                <a:solidFill>
                  <a:schemeClr val="bg1"/>
                </a:solidFill>
                <a:latin typeface="幼圆" pitchFamily="49" charset="-122"/>
              </a:rPr>
              <a:t>DB</a:t>
            </a:r>
            <a:r>
              <a:rPr lang="zh-CN" altLang="en-US" sz="2200" b="0">
                <a:solidFill>
                  <a:schemeClr val="bg1"/>
                </a:solidFill>
                <a:latin typeface="幼圆" pitchFamily="49" charset="-122"/>
              </a:rPr>
              <a:t>）数据的集合，是存放数据的仓库。</a:t>
            </a:r>
          </a:p>
          <a:p>
            <a:pPr eaLnBrk="1" hangingPunct="1">
              <a:spcBef>
                <a:spcPct val="50000"/>
              </a:spcBef>
            </a:pPr>
            <a:r>
              <a:rPr lang="en-US" altLang="zh-CN" sz="2200" b="0">
                <a:solidFill>
                  <a:schemeClr val="bg1"/>
                </a:solidFill>
                <a:latin typeface="幼圆" pitchFamily="49" charset="-122"/>
              </a:rPr>
              <a:t>3</a:t>
            </a:r>
            <a:r>
              <a:rPr lang="zh-CN" altLang="en-US" sz="2200" b="0">
                <a:solidFill>
                  <a:schemeClr val="bg1"/>
                </a:solidFill>
                <a:latin typeface="幼圆" pitchFamily="49" charset="-122"/>
              </a:rPr>
              <a:t>、数据库管理系统（</a:t>
            </a:r>
            <a:r>
              <a:rPr lang="en-US" altLang="zh-CN" sz="2200" b="0">
                <a:solidFill>
                  <a:schemeClr val="bg1"/>
                </a:solidFill>
                <a:latin typeface="幼圆" pitchFamily="49" charset="-122"/>
              </a:rPr>
              <a:t>DBMS</a:t>
            </a:r>
            <a:r>
              <a:rPr lang="zh-CN" altLang="en-US" sz="2200" b="0">
                <a:solidFill>
                  <a:schemeClr val="bg1"/>
                </a:solidFill>
                <a:latin typeface="幼圆" pitchFamily="49" charset="-122"/>
              </a:rPr>
              <a:t>）负责数据的管理。</a:t>
            </a:r>
          </a:p>
          <a:p>
            <a:pPr eaLnBrk="1" hangingPunct="1">
              <a:spcBef>
                <a:spcPct val="50000"/>
              </a:spcBef>
            </a:pPr>
            <a:r>
              <a:rPr lang="zh-CN" altLang="en-US" sz="2200" b="0">
                <a:solidFill>
                  <a:schemeClr val="bg1"/>
                </a:solidFill>
                <a:latin typeface="幼圆" pitchFamily="49" charset="-122"/>
              </a:rPr>
              <a:t>   （</a:t>
            </a:r>
            <a:r>
              <a:rPr lang="en-US" altLang="zh-CN" sz="2200" b="0">
                <a:solidFill>
                  <a:schemeClr val="bg1"/>
                </a:solidFill>
                <a:latin typeface="幼圆" pitchFamily="49" charset="-122"/>
              </a:rPr>
              <a:t>1</a:t>
            </a:r>
            <a:r>
              <a:rPr lang="zh-CN" altLang="en-US" sz="2200" b="0">
                <a:solidFill>
                  <a:schemeClr val="bg1"/>
                </a:solidFill>
                <a:latin typeface="幼圆" pitchFamily="49" charset="-122"/>
              </a:rPr>
              <a:t>）</a:t>
            </a:r>
            <a:r>
              <a:rPr lang="en-US" altLang="zh-CN" sz="2200" b="0">
                <a:solidFill>
                  <a:schemeClr val="bg1"/>
                </a:solidFill>
                <a:latin typeface="幼圆" pitchFamily="49" charset="-122"/>
              </a:rPr>
              <a:t>DBMS</a:t>
            </a:r>
            <a:r>
              <a:rPr lang="zh-CN" altLang="en-US" sz="2200" b="0">
                <a:solidFill>
                  <a:schemeClr val="bg1"/>
                </a:solidFill>
                <a:latin typeface="幼圆" pitchFamily="49" charset="-122"/>
              </a:rPr>
              <a:t>属于系统软件。</a:t>
            </a:r>
          </a:p>
          <a:p>
            <a:pPr eaLnBrk="1" hangingPunct="1">
              <a:spcBef>
                <a:spcPct val="50000"/>
              </a:spcBef>
            </a:pPr>
            <a:r>
              <a:rPr lang="zh-CN" altLang="en-US" sz="2200" b="0">
                <a:solidFill>
                  <a:schemeClr val="bg1"/>
                </a:solidFill>
                <a:latin typeface="幼圆" pitchFamily="49" charset="-122"/>
              </a:rPr>
              <a:t>   （</a:t>
            </a:r>
            <a:r>
              <a:rPr lang="en-US" altLang="zh-CN" sz="2200" b="0">
                <a:solidFill>
                  <a:schemeClr val="bg1"/>
                </a:solidFill>
                <a:latin typeface="幼圆" pitchFamily="49" charset="-122"/>
              </a:rPr>
              <a:t>2</a:t>
            </a:r>
            <a:r>
              <a:rPr lang="zh-CN" altLang="en-US" sz="2200" b="0">
                <a:solidFill>
                  <a:schemeClr val="bg1"/>
                </a:solidFill>
                <a:latin typeface="幼圆" pitchFamily="49" charset="-122"/>
              </a:rPr>
              <a:t>）</a:t>
            </a:r>
            <a:r>
              <a:rPr lang="en-US" altLang="zh-CN" sz="2200" b="0">
                <a:solidFill>
                  <a:schemeClr val="bg1"/>
                </a:solidFill>
                <a:latin typeface="幼圆" pitchFamily="49" charset="-122"/>
              </a:rPr>
              <a:t>DBMS</a:t>
            </a:r>
            <a:r>
              <a:rPr lang="zh-CN" altLang="en-US" sz="2200" b="0">
                <a:solidFill>
                  <a:schemeClr val="bg1"/>
                </a:solidFill>
                <a:latin typeface="幼圆" pitchFamily="49" charset="-122"/>
              </a:rPr>
              <a:t>是数据库系统的核心。</a:t>
            </a:r>
          </a:p>
          <a:p>
            <a:pPr eaLnBrk="1" hangingPunct="1">
              <a:spcBef>
                <a:spcPct val="50000"/>
              </a:spcBef>
            </a:pPr>
            <a:r>
              <a:rPr lang="en-US" altLang="zh-CN" sz="2200" b="0">
                <a:solidFill>
                  <a:schemeClr val="bg1"/>
                </a:solidFill>
                <a:latin typeface="幼圆" pitchFamily="49" charset="-122"/>
              </a:rPr>
              <a:t>4</a:t>
            </a:r>
            <a:r>
              <a:rPr lang="zh-CN" altLang="en-US" sz="2200" b="0">
                <a:solidFill>
                  <a:schemeClr val="bg1"/>
                </a:solidFill>
                <a:latin typeface="幼圆" pitchFamily="49" charset="-122"/>
              </a:rPr>
              <a:t>、数据库应用系统（</a:t>
            </a:r>
            <a:r>
              <a:rPr lang="en-US" altLang="zh-CN" sz="2200" b="0">
                <a:solidFill>
                  <a:schemeClr val="bg1"/>
                </a:solidFill>
                <a:latin typeface="幼圆" pitchFamily="49" charset="-122"/>
              </a:rPr>
              <a:t>DBAS</a:t>
            </a:r>
            <a:r>
              <a:rPr lang="zh-CN" altLang="en-US" sz="2200" b="0">
                <a:solidFill>
                  <a:schemeClr val="bg1"/>
                </a:solidFill>
                <a:latin typeface="幼圆" pitchFamily="49" charset="-122"/>
              </a:rPr>
              <a:t>）利用</a:t>
            </a:r>
            <a:r>
              <a:rPr lang="en-US" altLang="zh-CN" sz="2200" b="0">
                <a:solidFill>
                  <a:schemeClr val="bg1"/>
                </a:solidFill>
                <a:latin typeface="幼圆" pitchFamily="49" charset="-122"/>
              </a:rPr>
              <a:t>DBMS</a:t>
            </a:r>
            <a:r>
              <a:rPr lang="zh-CN" altLang="en-US" sz="2200" b="0">
                <a:solidFill>
                  <a:schemeClr val="bg1"/>
                </a:solidFill>
                <a:latin typeface="幼圆" pitchFamily="49" charset="-122"/>
              </a:rPr>
              <a:t>开发的应用软件。</a:t>
            </a:r>
          </a:p>
          <a:p>
            <a:pPr eaLnBrk="1" hangingPunct="1">
              <a:spcBef>
                <a:spcPct val="50000"/>
              </a:spcBef>
            </a:pPr>
            <a:r>
              <a:rPr lang="en-US" altLang="zh-CN" sz="2200" b="0">
                <a:solidFill>
                  <a:schemeClr val="bg1"/>
                </a:solidFill>
                <a:latin typeface="幼圆" pitchFamily="49" charset="-122"/>
              </a:rPr>
              <a:t>5</a:t>
            </a:r>
            <a:r>
              <a:rPr lang="zh-CN" altLang="en-US" sz="2200" b="0">
                <a:solidFill>
                  <a:schemeClr val="bg1"/>
                </a:solidFill>
                <a:latin typeface="幼圆" pitchFamily="49" charset="-122"/>
              </a:rPr>
              <a:t>、数据库系统（</a:t>
            </a:r>
            <a:r>
              <a:rPr lang="en-US" altLang="zh-CN" sz="2200" b="0">
                <a:solidFill>
                  <a:schemeClr val="bg1"/>
                </a:solidFill>
                <a:latin typeface="幼圆" pitchFamily="49" charset="-122"/>
              </a:rPr>
              <a:t>DBS</a:t>
            </a:r>
            <a:r>
              <a:rPr lang="zh-CN" altLang="en-US" sz="2200" b="0">
                <a:solidFill>
                  <a:schemeClr val="bg1"/>
                </a:solidFill>
                <a:latin typeface="幼圆" pitchFamily="49" charset="-122"/>
              </a:rPr>
              <a:t>）使用了数据库技术的计算机，属于硬件系统。</a:t>
            </a:r>
          </a:p>
          <a:p>
            <a:pPr eaLnBrk="1" hangingPunct="1">
              <a:spcBef>
                <a:spcPct val="50000"/>
              </a:spcBef>
            </a:pPr>
            <a:r>
              <a:rPr lang="en-US" altLang="zh-CN" sz="2200" b="0">
                <a:solidFill>
                  <a:schemeClr val="bg1"/>
                </a:solidFill>
                <a:latin typeface="幼圆" pitchFamily="49" charset="-122"/>
              </a:rPr>
              <a:t>6</a:t>
            </a:r>
            <a:r>
              <a:rPr lang="zh-CN" altLang="en-US" sz="2200" b="0">
                <a:solidFill>
                  <a:schemeClr val="bg1"/>
                </a:solidFill>
                <a:latin typeface="幼圆" pitchFamily="49" charset="-122"/>
              </a:rPr>
              <a:t>、数据库管理员（</a:t>
            </a:r>
            <a:r>
              <a:rPr lang="en-US" altLang="zh-CN" sz="2200" b="0">
                <a:solidFill>
                  <a:schemeClr val="bg1"/>
                </a:solidFill>
                <a:latin typeface="幼圆" pitchFamily="49" charset="-122"/>
              </a:rPr>
              <a:t>DBA</a:t>
            </a:r>
            <a:r>
              <a:rPr lang="zh-CN" altLang="en-US" sz="2200" b="0">
                <a:solidFill>
                  <a:schemeClr val="bg1"/>
                </a:solidFill>
                <a:latin typeface="幼圆" pitchFamily="49" charset="-122"/>
              </a:rPr>
              <a:t>）是数据库系统的人的因素。负责管理、维</a:t>
            </a:r>
          </a:p>
          <a:p>
            <a:pPr eaLnBrk="1" hangingPunct="1">
              <a:spcBef>
                <a:spcPct val="50000"/>
              </a:spcBef>
            </a:pPr>
            <a:r>
              <a:rPr lang="zh-CN" altLang="en-US" sz="2200" b="0">
                <a:solidFill>
                  <a:schemeClr val="bg1"/>
                </a:solidFill>
                <a:latin typeface="幼圆" pitchFamily="49" charset="-122"/>
              </a:rPr>
              <a:t>   护、设计、监视数据库系统的运行。</a:t>
            </a:r>
          </a:p>
        </p:txBody>
      </p:sp>
    </p:spTree>
  </p:cSld>
  <p:clrMapOvr>
    <a:masterClrMapping/>
  </p:clrMapOvr>
  <p:transition spd="slow">
    <p:push dir="u"/>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6" name="页脚占位符 2"/>
          <p:cNvSpPr>
            <a:spLocks noGrp="1"/>
          </p:cNvSpPr>
          <p:nvPr>
            <p:ph type="ftr" sz="quarter" idx="11"/>
          </p:nvPr>
        </p:nvSpPr>
        <p:spPr/>
        <p:txBody>
          <a:bodyPr/>
          <a:lstStyle/>
          <a:p>
            <a:pPr>
              <a:defRPr/>
            </a:pPr>
            <a:r>
              <a:rPr lang="en-US" altLang="zh-CN"/>
              <a:t>二级公共基础知识</a:t>
            </a:r>
          </a:p>
        </p:txBody>
      </p:sp>
      <p:sp>
        <p:nvSpPr>
          <p:cNvPr id="17" name="灯片编号占位符 3"/>
          <p:cNvSpPr>
            <a:spLocks noGrp="1"/>
          </p:cNvSpPr>
          <p:nvPr>
            <p:ph type="sldNum" sz="quarter" idx="12"/>
          </p:nvPr>
        </p:nvSpPr>
        <p:spPr/>
        <p:txBody>
          <a:bodyPr/>
          <a:lstStyle/>
          <a:p>
            <a:pPr>
              <a:defRPr/>
            </a:pPr>
            <a:fld id="{1317A79E-286C-461D-9635-EDE99E6CDCD9}" type="slidenum">
              <a:rPr lang="en-US" altLang="zh-CN"/>
              <a:pPr>
                <a:defRPr/>
              </a:pPr>
              <a:t>89</a:t>
            </a:fld>
            <a:endParaRPr lang="en-US" altLang="zh-CN"/>
          </a:p>
        </p:txBody>
      </p:sp>
      <p:sp>
        <p:nvSpPr>
          <p:cNvPr id="84997" name="Rectangle 2"/>
          <p:cNvSpPr>
            <a:spLocks noChangeArrowheads="1"/>
          </p:cNvSpPr>
          <p:nvPr/>
        </p:nvSpPr>
        <p:spPr bwMode="auto">
          <a:xfrm>
            <a:off x="1447800" y="1793875"/>
            <a:ext cx="2374900" cy="3311525"/>
          </a:xfrm>
          <a:prstGeom prst="rect">
            <a:avLst/>
          </a:prstGeom>
          <a:solidFill>
            <a:schemeClr val="accent1">
              <a:alpha val="45882"/>
            </a:schemeClr>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620" name="Text Box 4"/>
          <p:cNvSpPr txBox="1">
            <a:spLocks noChangeArrowheads="1"/>
          </p:cNvSpPr>
          <p:nvPr/>
        </p:nvSpPr>
        <p:spPr bwMode="auto">
          <a:xfrm>
            <a:off x="1963738" y="4529138"/>
            <a:ext cx="13350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a:solidFill>
                  <a:srgbClr val="FFFF00"/>
                </a:solidFill>
                <a:effectLst>
                  <a:outerShdw blurRad="38100" dist="38100" dir="2700000" algn="tl">
                    <a:srgbClr val="000000"/>
                  </a:outerShdw>
                </a:effectLst>
                <a:ea typeface="宋体" pitchFamily="2" charset="-122"/>
              </a:rPr>
              <a:t>计算机硬件</a:t>
            </a:r>
          </a:p>
        </p:txBody>
      </p:sp>
      <p:sp>
        <p:nvSpPr>
          <p:cNvPr id="84999" name="Line 5"/>
          <p:cNvSpPr>
            <a:spLocks noChangeShapeType="1"/>
          </p:cNvSpPr>
          <p:nvPr/>
        </p:nvSpPr>
        <p:spPr bwMode="auto">
          <a:xfrm>
            <a:off x="1762125" y="4386263"/>
            <a:ext cx="1728788" cy="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11622" name="Text Box 6"/>
          <p:cNvSpPr txBox="1">
            <a:spLocks noChangeArrowheads="1"/>
          </p:cNvSpPr>
          <p:nvPr/>
        </p:nvSpPr>
        <p:spPr bwMode="auto">
          <a:xfrm>
            <a:off x="2078038" y="3881438"/>
            <a:ext cx="11049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a:solidFill>
                  <a:srgbClr val="FFFF00"/>
                </a:solidFill>
                <a:effectLst>
                  <a:outerShdw blurRad="38100" dist="38100" dir="2700000" algn="tl">
                    <a:srgbClr val="000000"/>
                  </a:outerShdw>
                </a:effectLst>
                <a:ea typeface="宋体" pitchFamily="2" charset="-122"/>
              </a:rPr>
              <a:t>操作系统</a:t>
            </a:r>
          </a:p>
        </p:txBody>
      </p:sp>
      <p:sp>
        <p:nvSpPr>
          <p:cNvPr id="85001" name="Line 7"/>
          <p:cNvSpPr>
            <a:spLocks noChangeShapeType="1"/>
          </p:cNvSpPr>
          <p:nvPr/>
        </p:nvSpPr>
        <p:spPr bwMode="auto">
          <a:xfrm>
            <a:off x="1762125" y="3810000"/>
            <a:ext cx="1728788" cy="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11624" name="Text Box 8"/>
          <p:cNvSpPr txBox="1">
            <a:spLocks noChangeArrowheads="1"/>
          </p:cNvSpPr>
          <p:nvPr/>
        </p:nvSpPr>
        <p:spPr bwMode="auto">
          <a:xfrm>
            <a:off x="1735138" y="3305175"/>
            <a:ext cx="17954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a:solidFill>
                  <a:srgbClr val="FFFF00"/>
                </a:solidFill>
                <a:effectLst>
                  <a:outerShdw blurRad="38100" dist="38100" dir="2700000" algn="tl">
                    <a:srgbClr val="000000"/>
                  </a:outerShdw>
                </a:effectLst>
                <a:ea typeface="宋体" pitchFamily="2" charset="-122"/>
              </a:rPr>
              <a:t>数据库管理系统</a:t>
            </a:r>
          </a:p>
        </p:txBody>
      </p:sp>
      <p:sp>
        <p:nvSpPr>
          <p:cNvPr id="85003" name="Line 9"/>
          <p:cNvSpPr>
            <a:spLocks noChangeShapeType="1"/>
          </p:cNvSpPr>
          <p:nvPr/>
        </p:nvSpPr>
        <p:spPr bwMode="auto">
          <a:xfrm>
            <a:off x="1762125" y="3233738"/>
            <a:ext cx="1728788" cy="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11626" name="Text Box 10"/>
          <p:cNvSpPr txBox="1">
            <a:spLocks noChangeArrowheads="1"/>
          </p:cNvSpPr>
          <p:nvPr/>
        </p:nvSpPr>
        <p:spPr bwMode="auto">
          <a:xfrm>
            <a:off x="1735138" y="2728913"/>
            <a:ext cx="17954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a:solidFill>
                  <a:srgbClr val="FFFF00"/>
                </a:solidFill>
                <a:effectLst>
                  <a:outerShdw blurRad="38100" dist="38100" dir="2700000" algn="tl">
                    <a:srgbClr val="000000"/>
                  </a:outerShdw>
                </a:effectLst>
                <a:ea typeface="宋体" pitchFamily="2" charset="-122"/>
              </a:rPr>
              <a:t>数据库应用系统</a:t>
            </a:r>
          </a:p>
        </p:txBody>
      </p:sp>
      <p:sp>
        <p:nvSpPr>
          <p:cNvPr id="85005" name="Line 11"/>
          <p:cNvSpPr>
            <a:spLocks noChangeShapeType="1"/>
          </p:cNvSpPr>
          <p:nvPr/>
        </p:nvSpPr>
        <p:spPr bwMode="auto">
          <a:xfrm>
            <a:off x="1762125" y="2513013"/>
            <a:ext cx="1728788" cy="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85006" name="Line 12"/>
          <p:cNvSpPr>
            <a:spLocks noChangeShapeType="1"/>
          </p:cNvSpPr>
          <p:nvPr/>
        </p:nvSpPr>
        <p:spPr bwMode="auto">
          <a:xfrm>
            <a:off x="1762125" y="2513013"/>
            <a:ext cx="1728788" cy="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11629" name="Text Box 13"/>
          <p:cNvSpPr txBox="1">
            <a:spLocks noChangeArrowheads="1"/>
          </p:cNvSpPr>
          <p:nvPr/>
        </p:nvSpPr>
        <p:spPr bwMode="auto">
          <a:xfrm>
            <a:off x="2306638" y="1936750"/>
            <a:ext cx="644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a:solidFill>
                  <a:srgbClr val="FFFF00"/>
                </a:solidFill>
                <a:effectLst>
                  <a:outerShdw blurRad="38100" dist="38100" dir="2700000" algn="tl">
                    <a:srgbClr val="000000"/>
                  </a:outerShdw>
                </a:effectLst>
                <a:ea typeface="宋体" pitchFamily="2" charset="-122"/>
              </a:rPr>
              <a:t>用户</a:t>
            </a:r>
          </a:p>
        </p:txBody>
      </p:sp>
      <p:sp>
        <p:nvSpPr>
          <p:cNvPr id="111630" name="Text Box 14"/>
          <p:cNvSpPr txBox="1">
            <a:spLocks noChangeArrowheads="1"/>
          </p:cNvSpPr>
          <p:nvPr/>
        </p:nvSpPr>
        <p:spPr bwMode="auto">
          <a:xfrm>
            <a:off x="3843338" y="3946525"/>
            <a:ext cx="37687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CN">
                <a:solidFill>
                  <a:srgbClr val="FFFF00"/>
                </a:solidFill>
                <a:effectLst>
                  <a:outerShdw blurRad="38100" dist="38100" dir="2700000" algn="tl">
                    <a:srgbClr val="000000"/>
                  </a:outerShdw>
                </a:effectLst>
                <a:ea typeface="宋体" pitchFamily="2" charset="-122"/>
              </a:rPr>
              <a:t>Windows XP / Vista / 7 / 2003</a:t>
            </a:r>
            <a:r>
              <a:rPr lang="zh-CN" altLang="en-US">
                <a:solidFill>
                  <a:srgbClr val="FFFF00"/>
                </a:solidFill>
                <a:effectLst>
                  <a:outerShdw blurRad="38100" dist="38100" dir="2700000" algn="tl">
                    <a:srgbClr val="000000"/>
                  </a:outerShdw>
                </a:effectLst>
                <a:ea typeface="宋体" pitchFamily="2" charset="-122"/>
              </a:rPr>
              <a:t>等。</a:t>
            </a:r>
          </a:p>
        </p:txBody>
      </p:sp>
      <p:sp>
        <p:nvSpPr>
          <p:cNvPr id="111631" name="Text Box 15"/>
          <p:cNvSpPr txBox="1">
            <a:spLocks noChangeArrowheads="1"/>
          </p:cNvSpPr>
          <p:nvPr/>
        </p:nvSpPr>
        <p:spPr bwMode="auto">
          <a:xfrm>
            <a:off x="3843338" y="3378200"/>
            <a:ext cx="45942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CN">
                <a:solidFill>
                  <a:srgbClr val="FFFF00"/>
                </a:solidFill>
                <a:effectLst>
                  <a:outerShdw blurRad="38100" dist="38100" dir="2700000" algn="tl">
                    <a:srgbClr val="000000"/>
                  </a:outerShdw>
                </a:effectLst>
                <a:ea typeface="宋体" pitchFamily="2" charset="-122"/>
              </a:rPr>
              <a:t>Access / Visual FoxPro / SQL Server</a:t>
            </a:r>
            <a:r>
              <a:rPr lang="zh-CN" altLang="en-US">
                <a:solidFill>
                  <a:srgbClr val="FFFF00"/>
                </a:solidFill>
                <a:effectLst>
                  <a:outerShdw blurRad="38100" dist="38100" dir="2700000" algn="tl">
                    <a:srgbClr val="000000"/>
                  </a:outerShdw>
                </a:effectLst>
                <a:ea typeface="宋体" pitchFamily="2" charset="-122"/>
              </a:rPr>
              <a:t>等。</a:t>
            </a:r>
          </a:p>
        </p:txBody>
      </p:sp>
      <p:sp>
        <p:nvSpPr>
          <p:cNvPr id="2" name="矩形 1"/>
          <p:cNvSpPr/>
          <p:nvPr/>
        </p:nvSpPr>
        <p:spPr>
          <a:xfrm>
            <a:off x="304800" y="381000"/>
            <a:ext cx="3186113" cy="430213"/>
          </a:xfrm>
          <a:prstGeom prst="rect">
            <a:avLst/>
          </a:prstGeom>
        </p:spPr>
        <p:txBody>
          <a:bodyPr>
            <a:spAutoFit/>
          </a:bodyPr>
          <a:lstStyle/>
          <a:p>
            <a:pPr>
              <a:defRPr/>
            </a:pPr>
            <a:r>
              <a:rPr lang="zh-CN" altLang="en-US" sz="2200" dirty="0">
                <a:solidFill>
                  <a:srgbClr val="FFFF99"/>
                </a:solidFill>
                <a:effectLst>
                  <a:outerShdw blurRad="38100" dist="38100" dir="2700000" algn="tl">
                    <a:srgbClr val="000000"/>
                  </a:outerShdw>
                </a:effectLst>
              </a:rPr>
              <a:t>二、数据库原理术语：</a:t>
            </a:r>
          </a:p>
        </p:txBody>
      </p:sp>
    </p:spTree>
  </p:cSld>
  <p:clrMapOvr>
    <a:masterClrMapping/>
  </p:clrMapOvr>
  <p:transition spd="slow">
    <p:push dir="u"/>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27" name="页脚占位符 2"/>
          <p:cNvSpPr>
            <a:spLocks noGrp="1"/>
          </p:cNvSpPr>
          <p:nvPr>
            <p:ph type="ftr" sz="quarter" idx="11"/>
          </p:nvPr>
        </p:nvSpPr>
        <p:spPr/>
        <p:txBody>
          <a:bodyPr/>
          <a:lstStyle/>
          <a:p>
            <a:pPr>
              <a:defRPr/>
            </a:pPr>
            <a:r>
              <a:rPr lang="en-US" altLang="zh-CN"/>
              <a:t>二级公共基础知识</a:t>
            </a:r>
          </a:p>
        </p:txBody>
      </p:sp>
      <p:sp>
        <p:nvSpPr>
          <p:cNvPr id="28" name="灯片编号占位符 3"/>
          <p:cNvSpPr>
            <a:spLocks noGrp="1"/>
          </p:cNvSpPr>
          <p:nvPr>
            <p:ph type="sldNum" sz="quarter" idx="12"/>
          </p:nvPr>
        </p:nvSpPr>
        <p:spPr/>
        <p:txBody>
          <a:bodyPr/>
          <a:lstStyle/>
          <a:p>
            <a:pPr>
              <a:defRPr/>
            </a:pPr>
            <a:fld id="{FF913B86-AB7A-4CCD-A3E3-671836CE1613}" type="slidenum">
              <a:rPr lang="en-US" altLang="zh-CN"/>
              <a:pPr>
                <a:defRPr/>
              </a:pPr>
              <a:t>90</a:t>
            </a:fld>
            <a:endParaRPr lang="en-US" altLang="zh-CN"/>
          </a:p>
        </p:txBody>
      </p:sp>
      <p:sp>
        <p:nvSpPr>
          <p:cNvPr id="112642" name="Text Box 2"/>
          <p:cNvSpPr txBox="1">
            <a:spLocks noChangeArrowheads="1"/>
          </p:cNvSpPr>
          <p:nvPr/>
        </p:nvSpPr>
        <p:spPr bwMode="auto">
          <a:xfrm>
            <a:off x="207963" y="420688"/>
            <a:ext cx="52419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200" dirty="0">
                <a:solidFill>
                  <a:srgbClr val="FFFF99"/>
                </a:solidFill>
                <a:effectLst>
                  <a:outerShdw blurRad="38100" dist="38100" dir="2700000" algn="tl">
                    <a:srgbClr val="000000"/>
                  </a:outerShdw>
                </a:effectLst>
              </a:rPr>
              <a:t>三、数据库系统的三级模式和两级映射：</a:t>
            </a:r>
          </a:p>
        </p:txBody>
      </p:sp>
      <p:sp>
        <p:nvSpPr>
          <p:cNvPr id="112643" name="AutoShape 3"/>
          <p:cNvSpPr>
            <a:spLocks noChangeArrowheads="1"/>
          </p:cNvSpPr>
          <p:nvPr/>
        </p:nvSpPr>
        <p:spPr bwMode="auto">
          <a:xfrm>
            <a:off x="3402013" y="5324475"/>
            <a:ext cx="1795462" cy="769938"/>
          </a:xfrm>
          <a:prstGeom prst="can">
            <a:avLst>
              <a:gd name="adj" fmla="val 25000"/>
            </a:avLst>
          </a:prstGeom>
          <a:solidFill>
            <a:schemeClr val="accent1">
              <a:alpha val="64000"/>
            </a:schemeClr>
          </a:solidFill>
          <a:ln w="12700" cap="sq">
            <a:solidFill>
              <a:schemeClr val="bg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zh-CN" altLang="en-US">
                <a:solidFill>
                  <a:srgbClr val="FFFF00"/>
                </a:solidFill>
                <a:effectLst>
                  <a:outerShdw blurRad="38100" dist="38100" dir="2700000" algn="tl">
                    <a:srgbClr val="000000"/>
                  </a:outerShdw>
                </a:effectLst>
                <a:ea typeface="宋体" pitchFamily="2" charset="-122"/>
              </a:rPr>
              <a:t>数据库（</a:t>
            </a:r>
            <a:r>
              <a:rPr lang="en-US" altLang="zh-CN">
                <a:solidFill>
                  <a:srgbClr val="FFFF00"/>
                </a:solidFill>
                <a:effectLst>
                  <a:outerShdw blurRad="38100" dist="38100" dir="2700000" algn="tl">
                    <a:srgbClr val="000000"/>
                  </a:outerShdw>
                </a:effectLst>
                <a:ea typeface="宋体" pitchFamily="2" charset="-122"/>
              </a:rPr>
              <a:t>DB</a:t>
            </a:r>
            <a:r>
              <a:rPr lang="zh-CN" altLang="en-US">
                <a:solidFill>
                  <a:srgbClr val="FFFF00"/>
                </a:solidFill>
                <a:effectLst>
                  <a:outerShdw blurRad="38100" dist="38100" dir="2700000" algn="tl">
                    <a:srgbClr val="000000"/>
                  </a:outerShdw>
                </a:effectLst>
                <a:ea typeface="宋体" pitchFamily="2" charset="-122"/>
              </a:rPr>
              <a:t>）</a:t>
            </a:r>
          </a:p>
        </p:txBody>
      </p:sp>
      <p:sp>
        <p:nvSpPr>
          <p:cNvPr id="112644" name="Rectangle 4"/>
          <p:cNvSpPr>
            <a:spLocks noChangeArrowheads="1"/>
          </p:cNvSpPr>
          <p:nvPr/>
        </p:nvSpPr>
        <p:spPr bwMode="auto">
          <a:xfrm>
            <a:off x="3529013" y="4298950"/>
            <a:ext cx="1603375" cy="576263"/>
          </a:xfrm>
          <a:prstGeom prst="rect">
            <a:avLst/>
          </a:prstGeom>
          <a:solidFill>
            <a:schemeClr val="accent1"/>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zh-CN" altLang="en-US">
                <a:effectLst>
                  <a:outerShdw blurRad="38100" dist="38100" dir="2700000" algn="tl">
                    <a:srgbClr val="FFFFFF"/>
                  </a:outerShdw>
                </a:effectLst>
                <a:ea typeface="宋体" pitchFamily="2" charset="-122"/>
              </a:rPr>
              <a:t>内模式</a:t>
            </a:r>
          </a:p>
          <a:p>
            <a:pPr algn="ctr">
              <a:defRPr/>
            </a:pPr>
            <a:r>
              <a:rPr lang="zh-CN" altLang="en-US">
                <a:effectLst>
                  <a:outerShdw blurRad="38100" dist="38100" dir="2700000" algn="tl">
                    <a:srgbClr val="FFFFFF"/>
                  </a:outerShdw>
                </a:effectLst>
                <a:ea typeface="宋体" pitchFamily="2" charset="-122"/>
              </a:rPr>
              <a:t>（物理模式）</a:t>
            </a:r>
          </a:p>
        </p:txBody>
      </p:sp>
      <p:sp>
        <p:nvSpPr>
          <p:cNvPr id="112645" name="Rectangle 5"/>
          <p:cNvSpPr>
            <a:spLocks noChangeArrowheads="1"/>
          </p:cNvSpPr>
          <p:nvPr/>
        </p:nvSpPr>
        <p:spPr bwMode="auto">
          <a:xfrm>
            <a:off x="3529013" y="3208338"/>
            <a:ext cx="1603375" cy="576262"/>
          </a:xfrm>
          <a:prstGeom prst="rect">
            <a:avLst/>
          </a:prstGeom>
          <a:solidFill>
            <a:schemeClr val="accent1"/>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zh-CN" altLang="en-US">
                <a:effectLst>
                  <a:outerShdw blurRad="38100" dist="38100" dir="2700000" algn="tl">
                    <a:srgbClr val="FFFFFF"/>
                  </a:outerShdw>
                </a:effectLst>
                <a:ea typeface="宋体" pitchFamily="2" charset="-122"/>
              </a:rPr>
              <a:t>概念模式</a:t>
            </a:r>
          </a:p>
        </p:txBody>
      </p:sp>
      <p:sp>
        <p:nvSpPr>
          <p:cNvPr id="112646" name="Rectangle 6"/>
          <p:cNvSpPr>
            <a:spLocks noChangeArrowheads="1"/>
          </p:cNvSpPr>
          <p:nvPr/>
        </p:nvSpPr>
        <p:spPr bwMode="auto">
          <a:xfrm>
            <a:off x="3529013" y="2054225"/>
            <a:ext cx="1603375" cy="576263"/>
          </a:xfrm>
          <a:prstGeom prst="rect">
            <a:avLst/>
          </a:prstGeom>
          <a:solidFill>
            <a:schemeClr val="accent1"/>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zh-CN" altLang="en-US">
                <a:effectLst>
                  <a:outerShdw blurRad="38100" dist="38100" dir="2700000" algn="tl">
                    <a:srgbClr val="FFFFFF"/>
                  </a:outerShdw>
                </a:effectLst>
                <a:ea typeface="宋体" pitchFamily="2" charset="-122"/>
              </a:rPr>
              <a:t>外模式</a:t>
            </a:r>
            <a:r>
              <a:rPr lang="en-US" altLang="zh-CN">
                <a:effectLst>
                  <a:outerShdw blurRad="38100" dist="38100" dir="2700000" algn="tl">
                    <a:srgbClr val="FFFFFF"/>
                  </a:outerShdw>
                </a:effectLst>
                <a:ea typeface="宋体" pitchFamily="2" charset="-122"/>
              </a:rPr>
              <a:t>/</a:t>
            </a:r>
            <a:r>
              <a:rPr lang="zh-CN" altLang="en-US">
                <a:effectLst>
                  <a:outerShdw blurRad="38100" dist="38100" dir="2700000" algn="tl">
                    <a:srgbClr val="FFFFFF"/>
                  </a:outerShdw>
                </a:effectLst>
                <a:ea typeface="宋体" pitchFamily="2" charset="-122"/>
              </a:rPr>
              <a:t>子模式</a:t>
            </a:r>
          </a:p>
        </p:txBody>
      </p:sp>
      <p:sp>
        <p:nvSpPr>
          <p:cNvPr id="112647" name="Rectangle 7"/>
          <p:cNvSpPr>
            <a:spLocks noChangeArrowheads="1"/>
          </p:cNvSpPr>
          <p:nvPr/>
        </p:nvSpPr>
        <p:spPr bwMode="auto">
          <a:xfrm>
            <a:off x="5775325" y="2054225"/>
            <a:ext cx="1603375" cy="576263"/>
          </a:xfrm>
          <a:prstGeom prst="rect">
            <a:avLst/>
          </a:prstGeom>
          <a:solidFill>
            <a:schemeClr val="accent1"/>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zh-CN" altLang="en-US">
                <a:effectLst>
                  <a:outerShdw blurRad="38100" dist="38100" dir="2700000" algn="tl">
                    <a:srgbClr val="FFFFFF"/>
                  </a:outerShdw>
                </a:effectLst>
                <a:ea typeface="宋体" pitchFamily="2" charset="-122"/>
              </a:rPr>
              <a:t>用户模式</a:t>
            </a:r>
          </a:p>
        </p:txBody>
      </p:sp>
      <p:sp>
        <p:nvSpPr>
          <p:cNvPr id="112648" name="Rectangle 8"/>
          <p:cNvSpPr>
            <a:spLocks noChangeArrowheads="1"/>
          </p:cNvSpPr>
          <p:nvPr/>
        </p:nvSpPr>
        <p:spPr bwMode="auto">
          <a:xfrm>
            <a:off x="1284288" y="2054225"/>
            <a:ext cx="1603375" cy="576263"/>
          </a:xfrm>
          <a:prstGeom prst="rect">
            <a:avLst/>
          </a:prstGeom>
          <a:solidFill>
            <a:schemeClr val="accent1"/>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zh-CN" altLang="en-US">
                <a:effectLst>
                  <a:outerShdw blurRad="38100" dist="38100" dir="2700000" algn="tl">
                    <a:srgbClr val="FFFFFF"/>
                  </a:outerShdw>
                </a:effectLst>
                <a:ea typeface="宋体" pitchFamily="2" charset="-122"/>
              </a:rPr>
              <a:t>外模式</a:t>
            </a:r>
          </a:p>
        </p:txBody>
      </p:sp>
      <p:sp>
        <p:nvSpPr>
          <p:cNvPr id="112649" name="Rectangle 9"/>
          <p:cNvSpPr>
            <a:spLocks noChangeArrowheads="1"/>
          </p:cNvSpPr>
          <p:nvPr/>
        </p:nvSpPr>
        <p:spPr bwMode="auto">
          <a:xfrm>
            <a:off x="1733550" y="1219200"/>
            <a:ext cx="704850" cy="447675"/>
          </a:xfrm>
          <a:prstGeom prst="rect">
            <a:avLst/>
          </a:prstGeom>
          <a:solidFill>
            <a:schemeClr val="accent1"/>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zh-CN" altLang="en-US">
                <a:effectLst>
                  <a:outerShdw blurRad="38100" dist="38100" dir="2700000" algn="tl">
                    <a:srgbClr val="FFFFFF"/>
                  </a:outerShdw>
                </a:effectLst>
                <a:ea typeface="宋体" pitchFamily="2" charset="-122"/>
              </a:rPr>
              <a:t>应用</a:t>
            </a:r>
          </a:p>
        </p:txBody>
      </p:sp>
      <p:sp>
        <p:nvSpPr>
          <p:cNvPr id="112650" name="Rectangle 10"/>
          <p:cNvSpPr>
            <a:spLocks noChangeArrowheads="1"/>
          </p:cNvSpPr>
          <p:nvPr/>
        </p:nvSpPr>
        <p:spPr bwMode="auto">
          <a:xfrm>
            <a:off x="3978275" y="1219200"/>
            <a:ext cx="706438" cy="447675"/>
          </a:xfrm>
          <a:prstGeom prst="rect">
            <a:avLst/>
          </a:prstGeom>
          <a:solidFill>
            <a:schemeClr val="accent1"/>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zh-CN" altLang="en-US">
                <a:effectLst>
                  <a:outerShdw blurRad="38100" dist="38100" dir="2700000" algn="tl">
                    <a:srgbClr val="FFFFFF"/>
                  </a:outerShdw>
                </a:effectLst>
                <a:ea typeface="宋体" pitchFamily="2" charset="-122"/>
              </a:rPr>
              <a:t>应用</a:t>
            </a:r>
          </a:p>
        </p:txBody>
      </p:sp>
      <p:sp>
        <p:nvSpPr>
          <p:cNvPr id="112651" name="Rectangle 11"/>
          <p:cNvSpPr>
            <a:spLocks noChangeArrowheads="1"/>
          </p:cNvSpPr>
          <p:nvPr/>
        </p:nvSpPr>
        <p:spPr bwMode="auto">
          <a:xfrm>
            <a:off x="6637338" y="1219200"/>
            <a:ext cx="706437" cy="447675"/>
          </a:xfrm>
          <a:prstGeom prst="rect">
            <a:avLst/>
          </a:prstGeom>
          <a:solidFill>
            <a:schemeClr val="accent1"/>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zh-CN" altLang="en-US">
                <a:effectLst>
                  <a:outerShdw blurRad="38100" dist="38100" dir="2700000" algn="tl">
                    <a:srgbClr val="FFFFFF"/>
                  </a:outerShdw>
                </a:effectLst>
                <a:ea typeface="宋体" pitchFamily="2" charset="-122"/>
              </a:rPr>
              <a:t>应用</a:t>
            </a:r>
          </a:p>
        </p:txBody>
      </p:sp>
      <p:sp>
        <p:nvSpPr>
          <p:cNvPr id="86031" name="Line 12"/>
          <p:cNvSpPr>
            <a:spLocks noChangeShapeType="1"/>
          </p:cNvSpPr>
          <p:nvPr/>
        </p:nvSpPr>
        <p:spPr bwMode="auto">
          <a:xfrm>
            <a:off x="2105025" y="1666875"/>
            <a:ext cx="0" cy="387350"/>
          </a:xfrm>
          <a:prstGeom prst="line">
            <a:avLst/>
          </a:prstGeom>
          <a:noFill/>
          <a:ln w="12700" cap="sq">
            <a:solidFill>
              <a:schemeClr val="bg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86032" name="Line 13"/>
          <p:cNvSpPr>
            <a:spLocks noChangeShapeType="1"/>
          </p:cNvSpPr>
          <p:nvPr/>
        </p:nvSpPr>
        <p:spPr bwMode="auto">
          <a:xfrm>
            <a:off x="4325938" y="1666875"/>
            <a:ext cx="0" cy="387350"/>
          </a:xfrm>
          <a:prstGeom prst="line">
            <a:avLst/>
          </a:prstGeom>
          <a:noFill/>
          <a:ln w="12700" cap="sq">
            <a:solidFill>
              <a:schemeClr val="bg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86033" name="Line 14"/>
          <p:cNvSpPr>
            <a:spLocks noChangeShapeType="1"/>
          </p:cNvSpPr>
          <p:nvPr/>
        </p:nvSpPr>
        <p:spPr bwMode="auto">
          <a:xfrm>
            <a:off x="7023100" y="1666875"/>
            <a:ext cx="0" cy="387350"/>
          </a:xfrm>
          <a:prstGeom prst="line">
            <a:avLst/>
          </a:prstGeom>
          <a:noFill/>
          <a:ln w="12700" cap="sq">
            <a:solidFill>
              <a:schemeClr val="bg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86034" name="Line 15"/>
          <p:cNvSpPr>
            <a:spLocks noChangeShapeType="1"/>
          </p:cNvSpPr>
          <p:nvPr/>
        </p:nvSpPr>
        <p:spPr bwMode="auto">
          <a:xfrm>
            <a:off x="4325938" y="2630488"/>
            <a:ext cx="0" cy="577850"/>
          </a:xfrm>
          <a:prstGeom prst="line">
            <a:avLst/>
          </a:prstGeom>
          <a:noFill/>
          <a:ln w="12700" cap="sq">
            <a:solidFill>
              <a:schemeClr val="bg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86035" name="Line 16"/>
          <p:cNvSpPr>
            <a:spLocks noChangeShapeType="1"/>
          </p:cNvSpPr>
          <p:nvPr/>
        </p:nvSpPr>
        <p:spPr bwMode="auto">
          <a:xfrm>
            <a:off x="4325938" y="3798888"/>
            <a:ext cx="0" cy="500062"/>
          </a:xfrm>
          <a:prstGeom prst="line">
            <a:avLst/>
          </a:prstGeom>
          <a:noFill/>
          <a:ln w="12700" cap="sq">
            <a:solidFill>
              <a:schemeClr val="bg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86036" name="Line 17"/>
          <p:cNvSpPr>
            <a:spLocks noChangeShapeType="1"/>
          </p:cNvSpPr>
          <p:nvPr/>
        </p:nvSpPr>
        <p:spPr bwMode="auto">
          <a:xfrm>
            <a:off x="4325938" y="4875213"/>
            <a:ext cx="0" cy="512762"/>
          </a:xfrm>
          <a:prstGeom prst="line">
            <a:avLst/>
          </a:prstGeom>
          <a:noFill/>
          <a:ln w="12700" cap="sq">
            <a:solidFill>
              <a:schemeClr val="bg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86037" name="Line 18"/>
          <p:cNvSpPr>
            <a:spLocks noChangeShapeType="1"/>
          </p:cNvSpPr>
          <p:nvPr/>
        </p:nvSpPr>
        <p:spPr bwMode="auto">
          <a:xfrm flipH="1" flipV="1">
            <a:off x="2117725" y="2630488"/>
            <a:ext cx="1668463" cy="577850"/>
          </a:xfrm>
          <a:prstGeom prst="line">
            <a:avLst/>
          </a:prstGeom>
          <a:noFill/>
          <a:ln w="12700" cap="sq">
            <a:solidFill>
              <a:schemeClr val="bg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86038" name="Line 19"/>
          <p:cNvSpPr>
            <a:spLocks noChangeShapeType="1"/>
          </p:cNvSpPr>
          <p:nvPr/>
        </p:nvSpPr>
        <p:spPr bwMode="auto">
          <a:xfrm flipV="1">
            <a:off x="4875213" y="2630488"/>
            <a:ext cx="1668462" cy="577850"/>
          </a:xfrm>
          <a:prstGeom prst="line">
            <a:avLst/>
          </a:prstGeom>
          <a:noFill/>
          <a:ln w="12700" cap="sq">
            <a:solidFill>
              <a:schemeClr val="bg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12660" name="Text Box 20"/>
          <p:cNvSpPr txBox="1">
            <a:spLocks noChangeArrowheads="1"/>
          </p:cNvSpPr>
          <p:nvPr/>
        </p:nvSpPr>
        <p:spPr bwMode="auto">
          <a:xfrm>
            <a:off x="5646738" y="3849688"/>
            <a:ext cx="25098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bg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i="1">
                <a:solidFill>
                  <a:srgbClr val="99FF99"/>
                </a:solidFill>
                <a:effectLst>
                  <a:outerShdw blurRad="38100" dist="38100" dir="2700000" algn="tl">
                    <a:srgbClr val="000000"/>
                  </a:outerShdw>
                </a:effectLst>
                <a:ea typeface="宋体" pitchFamily="2" charset="-122"/>
              </a:rPr>
              <a:t>概念模式 </a:t>
            </a:r>
            <a:r>
              <a:rPr lang="en-US" altLang="zh-CN" i="1">
                <a:solidFill>
                  <a:srgbClr val="99FF99"/>
                </a:solidFill>
                <a:effectLst>
                  <a:outerShdw blurRad="38100" dist="38100" dir="2700000" algn="tl">
                    <a:srgbClr val="000000"/>
                  </a:outerShdw>
                </a:effectLst>
                <a:ea typeface="宋体" pitchFamily="2" charset="-122"/>
              </a:rPr>
              <a:t>– </a:t>
            </a:r>
            <a:r>
              <a:rPr lang="zh-CN" altLang="en-US" i="1">
                <a:solidFill>
                  <a:srgbClr val="99FF99"/>
                </a:solidFill>
                <a:effectLst>
                  <a:outerShdw blurRad="38100" dist="38100" dir="2700000" algn="tl">
                    <a:srgbClr val="000000"/>
                  </a:outerShdw>
                </a:effectLst>
                <a:ea typeface="宋体" pitchFamily="2" charset="-122"/>
              </a:rPr>
              <a:t>内模式映射</a:t>
            </a:r>
          </a:p>
        </p:txBody>
      </p:sp>
      <p:sp>
        <p:nvSpPr>
          <p:cNvPr id="86040" name="Line 21"/>
          <p:cNvSpPr>
            <a:spLocks noChangeShapeType="1"/>
          </p:cNvSpPr>
          <p:nvPr/>
        </p:nvSpPr>
        <p:spPr bwMode="auto">
          <a:xfrm>
            <a:off x="2565400" y="4003675"/>
            <a:ext cx="3081338" cy="0"/>
          </a:xfrm>
          <a:prstGeom prst="line">
            <a:avLst/>
          </a:prstGeom>
          <a:noFill/>
          <a:ln w="12700">
            <a:solidFill>
              <a:schemeClr val="bg1"/>
            </a:solidFill>
            <a:prstDash val="lg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86041" name="Line 22"/>
          <p:cNvSpPr>
            <a:spLocks noChangeShapeType="1"/>
          </p:cNvSpPr>
          <p:nvPr/>
        </p:nvSpPr>
        <p:spPr bwMode="auto">
          <a:xfrm>
            <a:off x="2565400" y="3067050"/>
            <a:ext cx="3081338" cy="0"/>
          </a:xfrm>
          <a:prstGeom prst="line">
            <a:avLst/>
          </a:prstGeom>
          <a:noFill/>
          <a:ln w="12700">
            <a:solidFill>
              <a:schemeClr val="bg1"/>
            </a:solidFill>
            <a:prstDash val="lg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12663" name="Text Box 23"/>
          <p:cNvSpPr txBox="1">
            <a:spLocks noChangeArrowheads="1"/>
          </p:cNvSpPr>
          <p:nvPr/>
        </p:nvSpPr>
        <p:spPr bwMode="auto">
          <a:xfrm>
            <a:off x="5648325" y="2913063"/>
            <a:ext cx="24590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bg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i="1">
                <a:solidFill>
                  <a:srgbClr val="99FF99"/>
                </a:solidFill>
                <a:effectLst>
                  <a:outerShdw blurRad="38100" dist="38100" dir="2700000" algn="tl">
                    <a:srgbClr val="000000"/>
                  </a:outerShdw>
                </a:effectLst>
                <a:ea typeface="宋体" pitchFamily="2" charset="-122"/>
              </a:rPr>
              <a:t>外模式 </a:t>
            </a:r>
            <a:r>
              <a:rPr lang="en-US" altLang="zh-CN" i="1">
                <a:solidFill>
                  <a:srgbClr val="99FF99"/>
                </a:solidFill>
                <a:effectLst>
                  <a:outerShdw blurRad="38100" dist="38100" dir="2700000" algn="tl">
                    <a:srgbClr val="000000"/>
                  </a:outerShdw>
                </a:effectLst>
                <a:ea typeface="宋体" pitchFamily="2" charset="-122"/>
              </a:rPr>
              <a:t>- </a:t>
            </a:r>
            <a:r>
              <a:rPr lang="zh-CN" altLang="en-US" i="1">
                <a:solidFill>
                  <a:srgbClr val="99FF99"/>
                </a:solidFill>
                <a:effectLst>
                  <a:outerShdw blurRad="38100" dist="38100" dir="2700000" algn="tl">
                    <a:srgbClr val="000000"/>
                  </a:outerShdw>
                </a:effectLst>
                <a:ea typeface="宋体" pitchFamily="2" charset="-122"/>
              </a:rPr>
              <a:t>概念模式映射</a:t>
            </a:r>
          </a:p>
        </p:txBody>
      </p:sp>
      <p:sp>
        <p:nvSpPr>
          <p:cNvPr id="112664" name="Text Box 24"/>
          <p:cNvSpPr txBox="1">
            <a:spLocks noChangeArrowheads="1"/>
          </p:cNvSpPr>
          <p:nvPr/>
        </p:nvSpPr>
        <p:spPr bwMode="auto">
          <a:xfrm>
            <a:off x="1042988" y="3357563"/>
            <a:ext cx="2436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bg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1600">
                <a:solidFill>
                  <a:srgbClr val="B2B2B2"/>
                </a:solidFill>
                <a:effectLst>
                  <a:outerShdw blurRad="38100" dist="38100" dir="2700000" algn="tl">
                    <a:srgbClr val="000000"/>
                  </a:outerShdw>
                </a:effectLst>
                <a:ea typeface="宋体" pitchFamily="2" charset="-122"/>
              </a:rPr>
              <a:t>全局数据逻辑结构的描述</a:t>
            </a:r>
          </a:p>
        </p:txBody>
      </p:sp>
      <p:sp>
        <p:nvSpPr>
          <p:cNvPr id="112665" name="Text Box 25"/>
          <p:cNvSpPr txBox="1">
            <a:spLocks noChangeArrowheads="1"/>
          </p:cNvSpPr>
          <p:nvPr/>
        </p:nvSpPr>
        <p:spPr bwMode="auto">
          <a:xfrm>
            <a:off x="4341813" y="1684338"/>
            <a:ext cx="2436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bg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1600">
                <a:solidFill>
                  <a:srgbClr val="B2B2B2"/>
                </a:solidFill>
                <a:effectLst>
                  <a:outerShdw blurRad="38100" dist="38100" dir="2700000" algn="tl">
                    <a:srgbClr val="000000"/>
                  </a:outerShdw>
                </a:effectLst>
                <a:ea typeface="宋体" pitchFamily="2" charset="-122"/>
              </a:rPr>
              <a:t>局部数据逻辑结构的描述</a:t>
            </a:r>
          </a:p>
        </p:txBody>
      </p:sp>
    </p:spTree>
  </p:cSld>
  <p:clrMapOvr>
    <a:masterClrMapping/>
  </p:clrMapOvr>
  <p:transition spd="slow">
    <p:push dir="u"/>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r>
              <a:rPr lang="zh-CN" altLang="en-US"/>
              <a:t>全国计算机等级考试</a:t>
            </a:r>
            <a:endParaRPr lang="en-US" altLang="zh-CN"/>
          </a:p>
        </p:txBody>
      </p:sp>
      <p:sp>
        <p:nvSpPr>
          <p:cNvPr id="5" name="页脚占位符 4"/>
          <p:cNvSpPr>
            <a:spLocks noGrp="1"/>
          </p:cNvSpPr>
          <p:nvPr>
            <p:ph type="ftr" sz="quarter" idx="11"/>
          </p:nvPr>
        </p:nvSpPr>
        <p:spPr/>
        <p:txBody>
          <a:bodyPr/>
          <a:lstStyle/>
          <a:p>
            <a:pPr>
              <a:defRPr/>
            </a:pPr>
            <a:r>
              <a:rPr lang="en-US" altLang="zh-CN"/>
              <a:t>二级公共基础知识</a:t>
            </a:r>
          </a:p>
        </p:txBody>
      </p:sp>
      <p:sp>
        <p:nvSpPr>
          <p:cNvPr id="6" name="灯片编号占位符 5"/>
          <p:cNvSpPr>
            <a:spLocks noGrp="1"/>
          </p:cNvSpPr>
          <p:nvPr>
            <p:ph type="sldNum" sz="quarter" idx="12"/>
          </p:nvPr>
        </p:nvSpPr>
        <p:spPr/>
        <p:txBody>
          <a:bodyPr/>
          <a:lstStyle/>
          <a:p>
            <a:pPr>
              <a:defRPr/>
            </a:pPr>
            <a:fld id="{8F52F9A5-4533-4DA4-9923-CFEF15E5CFA0}" type="slidenum">
              <a:rPr lang="en-US" altLang="zh-CN"/>
              <a:pPr>
                <a:defRPr/>
              </a:pPr>
              <a:t>91</a:t>
            </a:fld>
            <a:endParaRPr lang="en-US" altLang="zh-CN"/>
          </a:p>
        </p:txBody>
      </p:sp>
      <p:sp>
        <p:nvSpPr>
          <p:cNvPr id="113666" name="Text Box 2"/>
          <p:cNvSpPr txBox="1">
            <a:spLocks noChangeArrowheads="1"/>
          </p:cNvSpPr>
          <p:nvPr/>
        </p:nvSpPr>
        <p:spPr bwMode="auto">
          <a:xfrm>
            <a:off x="228600" y="392113"/>
            <a:ext cx="21399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200" b="0" dirty="0">
                <a:solidFill>
                  <a:srgbClr val="FFFF99"/>
                </a:solidFill>
                <a:effectLst>
                  <a:outerShdw blurRad="38100" dist="38100" dir="2700000" algn="tl">
                    <a:srgbClr val="000000"/>
                  </a:outerShdw>
                </a:effectLst>
              </a:rPr>
              <a:t>四、数据模型：</a:t>
            </a:r>
          </a:p>
        </p:txBody>
      </p:sp>
      <p:sp>
        <p:nvSpPr>
          <p:cNvPr id="87046" name="Text Box 3"/>
          <p:cNvSpPr txBox="1">
            <a:spLocks noChangeArrowheads="1"/>
          </p:cNvSpPr>
          <p:nvPr/>
        </p:nvSpPr>
        <p:spPr bwMode="auto">
          <a:xfrm>
            <a:off x="338138" y="1023938"/>
            <a:ext cx="8348662" cy="483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400" b="0">
                <a:solidFill>
                  <a:schemeClr val="bg1"/>
                </a:solidFill>
                <a:latin typeface="幼圆" pitchFamily="49" charset="-122"/>
              </a:rPr>
              <a:t>1</a:t>
            </a:r>
            <a:r>
              <a:rPr lang="zh-CN" altLang="en-US" sz="2400" b="0">
                <a:solidFill>
                  <a:schemeClr val="bg1"/>
                </a:solidFill>
                <a:latin typeface="幼圆" pitchFamily="49" charset="-122"/>
              </a:rPr>
              <a:t>、数据模型的三层分类：</a:t>
            </a:r>
          </a:p>
          <a:p>
            <a:pPr eaLnBrk="1" hangingPunct="1">
              <a:spcBef>
                <a:spcPct val="50000"/>
              </a:spcBef>
            </a:pPr>
            <a:r>
              <a:rPr lang="zh-CN" altLang="en-US" sz="2400" b="0">
                <a:solidFill>
                  <a:schemeClr val="bg1"/>
                </a:solidFill>
                <a:latin typeface="幼圆" pitchFamily="49" charset="-122"/>
              </a:rPr>
              <a:t>    （</a:t>
            </a:r>
            <a:r>
              <a:rPr lang="en-US" altLang="zh-CN" sz="2400" b="0">
                <a:solidFill>
                  <a:schemeClr val="bg1"/>
                </a:solidFill>
                <a:latin typeface="幼圆" pitchFamily="49" charset="-122"/>
              </a:rPr>
              <a:t>1</a:t>
            </a:r>
            <a:r>
              <a:rPr lang="zh-CN" altLang="en-US" sz="2400" b="0">
                <a:solidFill>
                  <a:schemeClr val="bg1"/>
                </a:solidFill>
                <a:latin typeface="幼圆" pitchFamily="49" charset="-122"/>
              </a:rPr>
              <a:t>）概念数据模型</a:t>
            </a:r>
            <a:r>
              <a:rPr lang="en-US" altLang="zh-CN" sz="2400" b="0">
                <a:solidFill>
                  <a:schemeClr val="bg1"/>
                </a:solidFill>
                <a:latin typeface="幼圆" pitchFamily="49" charset="-122"/>
              </a:rPr>
              <a:t>/</a:t>
            </a:r>
            <a:r>
              <a:rPr lang="zh-CN" altLang="en-US" sz="2400" b="0">
                <a:solidFill>
                  <a:schemeClr val="bg1"/>
                </a:solidFill>
                <a:latin typeface="幼圆" pitchFamily="49" charset="-122"/>
              </a:rPr>
              <a:t>概念模型</a:t>
            </a:r>
          </a:p>
          <a:p>
            <a:pPr eaLnBrk="1" hangingPunct="1">
              <a:spcBef>
                <a:spcPct val="50000"/>
              </a:spcBef>
            </a:pPr>
            <a:r>
              <a:rPr lang="zh-CN" altLang="en-US" sz="2400" b="0">
                <a:solidFill>
                  <a:schemeClr val="bg1"/>
                </a:solidFill>
                <a:latin typeface="幼圆" pitchFamily="49" charset="-122"/>
              </a:rPr>
              <a:t>    （</a:t>
            </a:r>
            <a:r>
              <a:rPr lang="en-US" altLang="zh-CN" sz="2400" b="0">
                <a:solidFill>
                  <a:schemeClr val="bg1"/>
                </a:solidFill>
                <a:latin typeface="幼圆" pitchFamily="49" charset="-122"/>
              </a:rPr>
              <a:t>2</a:t>
            </a:r>
            <a:r>
              <a:rPr lang="zh-CN" altLang="en-US" sz="2400" b="0">
                <a:solidFill>
                  <a:schemeClr val="bg1"/>
                </a:solidFill>
                <a:latin typeface="幼圆" pitchFamily="49" charset="-122"/>
              </a:rPr>
              <a:t>）逻辑数据模型</a:t>
            </a:r>
            <a:r>
              <a:rPr lang="en-US" altLang="zh-CN" sz="2400" b="0">
                <a:solidFill>
                  <a:schemeClr val="bg1"/>
                </a:solidFill>
                <a:latin typeface="幼圆" pitchFamily="49" charset="-122"/>
              </a:rPr>
              <a:t>/</a:t>
            </a:r>
            <a:r>
              <a:rPr lang="zh-CN" altLang="en-US" sz="2400" b="0">
                <a:solidFill>
                  <a:schemeClr val="bg1"/>
                </a:solidFill>
                <a:latin typeface="幼圆" pitchFamily="49" charset="-122"/>
              </a:rPr>
              <a:t>数据模型</a:t>
            </a:r>
          </a:p>
          <a:p>
            <a:pPr eaLnBrk="1" hangingPunct="1">
              <a:spcBef>
                <a:spcPct val="50000"/>
              </a:spcBef>
            </a:pPr>
            <a:r>
              <a:rPr lang="zh-CN" altLang="en-US" sz="2400" b="0">
                <a:solidFill>
                  <a:schemeClr val="bg1"/>
                </a:solidFill>
                <a:latin typeface="幼圆" pitchFamily="49" charset="-122"/>
              </a:rPr>
              <a:t>    （</a:t>
            </a:r>
            <a:r>
              <a:rPr lang="en-US" altLang="zh-CN" sz="2400" b="0">
                <a:solidFill>
                  <a:schemeClr val="bg1"/>
                </a:solidFill>
                <a:latin typeface="幼圆" pitchFamily="49" charset="-122"/>
              </a:rPr>
              <a:t>3</a:t>
            </a:r>
            <a:r>
              <a:rPr lang="zh-CN" altLang="en-US" sz="2400" b="0">
                <a:solidFill>
                  <a:schemeClr val="bg1"/>
                </a:solidFill>
                <a:latin typeface="幼圆" pitchFamily="49" charset="-122"/>
              </a:rPr>
              <a:t>）物理数据模型</a:t>
            </a:r>
            <a:r>
              <a:rPr lang="en-US" altLang="zh-CN" sz="2400" b="0">
                <a:solidFill>
                  <a:schemeClr val="bg1"/>
                </a:solidFill>
                <a:latin typeface="幼圆" pitchFamily="49" charset="-122"/>
              </a:rPr>
              <a:t>/</a:t>
            </a:r>
            <a:r>
              <a:rPr lang="zh-CN" altLang="en-US" sz="2400" b="0">
                <a:solidFill>
                  <a:schemeClr val="bg1"/>
                </a:solidFill>
                <a:latin typeface="幼圆" pitchFamily="49" charset="-122"/>
              </a:rPr>
              <a:t>物理模型</a:t>
            </a:r>
          </a:p>
          <a:p>
            <a:pPr eaLnBrk="1" hangingPunct="1">
              <a:spcBef>
                <a:spcPct val="50000"/>
              </a:spcBef>
            </a:pPr>
            <a:endParaRPr lang="zh-CN" altLang="en-US" sz="2400" b="0">
              <a:solidFill>
                <a:schemeClr val="bg1"/>
              </a:solidFill>
              <a:latin typeface="幼圆" pitchFamily="49" charset="-122"/>
            </a:endParaRPr>
          </a:p>
          <a:p>
            <a:pPr eaLnBrk="1" hangingPunct="1">
              <a:spcBef>
                <a:spcPct val="50000"/>
              </a:spcBef>
            </a:pPr>
            <a:r>
              <a:rPr lang="en-US" altLang="zh-CN" sz="2400" b="0">
                <a:solidFill>
                  <a:schemeClr val="bg1"/>
                </a:solidFill>
                <a:latin typeface="幼圆" pitchFamily="49" charset="-122"/>
              </a:rPr>
              <a:t>2</a:t>
            </a:r>
            <a:r>
              <a:rPr lang="zh-CN" altLang="en-US" sz="2400" b="0">
                <a:solidFill>
                  <a:schemeClr val="bg1"/>
                </a:solidFill>
                <a:latin typeface="幼圆" pitchFamily="49" charset="-122"/>
              </a:rPr>
              <a:t>、典型的概念数据模型：</a:t>
            </a:r>
            <a:r>
              <a:rPr lang="en-US" altLang="zh-CN" sz="2400" b="0">
                <a:solidFill>
                  <a:schemeClr val="bg1"/>
                </a:solidFill>
                <a:latin typeface="幼圆" pitchFamily="49" charset="-122"/>
              </a:rPr>
              <a:t>E </a:t>
            </a:r>
            <a:r>
              <a:rPr lang="en-US" altLang="zh-CN" sz="2400" b="0">
                <a:solidFill>
                  <a:schemeClr val="bg1"/>
                </a:solidFill>
              </a:rPr>
              <a:t>–</a:t>
            </a:r>
            <a:r>
              <a:rPr lang="en-US" altLang="zh-CN" sz="2400" b="0">
                <a:solidFill>
                  <a:schemeClr val="bg1"/>
                </a:solidFill>
                <a:latin typeface="幼圆" pitchFamily="49" charset="-122"/>
              </a:rPr>
              <a:t> R</a:t>
            </a:r>
            <a:r>
              <a:rPr lang="zh-CN" altLang="en-US" sz="2400" b="0">
                <a:solidFill>
                  <a:schemeClr val="bg1"/>
                </a:solidFill>
                <a:latin typeface="幼圆" pitchFamily="49" charset="-122"/>
              </a:rPr>
              <a:t>模型（实体 </a:t>
            </a:r>
            <a:r>
              <a:rPr lang="en-US" altLang="zh-CN" sz="2400" b="0">
                <a:solidFill>
                  <a:schemeClr val="bg1"/>
                </a:solidFill>
                <a:latin typeface="幼圆" pitchFamily="49" charset="-122"/>
              </a:rPr>
              <a:t>- </a:t>
            </a:r>
            <a:r>
              <a:rPr lang="zh-CN" altLang="en-US" sz="2400" b="0">
                <a:solidFill>
                  <a:schemeClr val="bg1"/>
                </a:solidFill>
                <a:latin typeface="幼圆" pitchFamily="49" charset="-122"/>
              </a:rPr>
              <a:t>联系模型）</a:t>
            </a:r>
          </a:p>
          <a:p>
            <a:pPr eaLnBrk="1" hangingPunct="1">
              <a:spcBef>
                <a:spcPct val="50000"/>
              </a:spcBef>
            </a:pPr>
            <a:r>
              <a:rPr lang="zh-CN" altLang="en-US" sz="2400" b="0">
                <a:solidFill>
                  <a:schemeClr val="bg1"/>
                </a:solidFill>
                <a:latin typeface="幼圆" pitchFamily="49" charset="-122"/>
              </a:rPr>
              <a:t>    （</a:t>
            </a:r>
            <a:r>
              <a:rPr lang="en-US" altLang="zh-CN" sz="2400" b="0">
                <a:solidFill>
                  <a:schemeClr val="bg1"/>
                </a:solidFill>
                <a:latin typeface="幼圆" pitchFamily="49" charset="-122"/>
              </a:rPr>
              <a:t>1</a:t>
            </a:r>
            <a:r>
              <a:rPr lang="zh-CN" altLang="en-US" sz="2400" b="0">
                <a:solidFill>
                  <a:schemeClr val="bg1"/>
                </a:solidFill>
                <a:latin typeface="幼圆" pitchFamily="49" charset="-122"/>
              </a:rPr>
              <a:t>）实体：现实生活中的事物。</a:t>
            </a:r>
          </a:p>
          <a:p>
            <a:pPr eaLnBrk="1" hangingPunct="1">
              <a:spcBef>
                <a:spcPct val="50000"/>
              </a:spcBef>
            </a:pPr>
            <a:r>
              <a:rPr lang="zh-CN" altLang="en-US" sz="2400" b="0">
                <a:solidFill>
                  <a:schemeClr val="bg1"/>
                </a:solidFill>
                <a:latin typeface="幼圆" pitchFamily="49" charset="-122"/>
              </a:rPr>
              <a:t>    （</a:t>
            </a:r>
            <a:r>
              <a:rPr lang="en-US" altLang="zh-CN" sz="2400" b="0">
                <a:solidFill>
                  <a:schemeClr val="bg1"/>
                </a:solidFill>
                <a:latin typeface="幼圆" pitchFamily="49" charset="-122"/>
              </a:rPr>
              <a:t>2</a:t>
            </a:r>
            <a:r>
              <a:rPr lang="zh-CN" altLang="en-US" sz="2400" b="0">
                <a:solidFill>
                  <a:schemeClr val="bg1"/>
                </a:solidFill>
                <a:latin typeface="幼圆" pitchFamily="49" charset="-122"/>
              </a:rPr>
              <a:t>）属性：表示实体的一些特征。</a:t>
            </a:r>
          </a:p>
          <a:p>
            <a:pPr eaLnBrk="1" hangingPunct="1">
              <a:spcBef>
                <a:spcPct val="50000"/>
              </a:spcBef>
            </a:pPr>
            <a:r>
              <a:rPr lang="zh-CN" altLang="en-US" sz="2400" b="0">
                <a:solidFill>
                  <a:schemeClr val="bg1"/>
                </a:solidFill>
                <a:latin typeface="幼圆" pitchFamily="49" charset="-122"/>
              </a:rPr>
              <a:t>    （</a:t>
            </a:r>
            <a:r>
              <a:rPr lang="en-US" altLang="zh-CN" sz="2400" b="0">
                <a:solidFill>
                  <a:schemeClr val="bg1"/>
                </a:solidFill>
                <a:latin typeface="幼圆" pitchFamily="49" charset="-122"/>
              </a:rPr>
              <a:t>3</a:t>
            </a:r>
            <a:r>
              <a:rPr lang="zh-CN" altLang="en-US" sz="2400" b="0">
                <a:solidFill>
                  <a:schemeClr val="bg1"/>
                </a:solidFill>
                <a:latin typeface="幼圆" pitchFamily="49" charset="-122"/>
              </a:rPr>
              <a:t>）联系：实体之间的关联。</a:t>
            </a:r>
          </a:p>
        </p:txBody>
      </p:sp>
    </p:spTree>
  </p:cSld>
  <p:clrMapOvr>
    <a:masterClrMapping/>
  </p:clrMapOvr>
  <p:transition spd="slow">
    <p:push dir="u"/>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5" name="页脚占位符 2"/>
          <p:cNvSpPr>
            <a:spLocks noGrp="1"/>
          </p:cNvSpPr>
          <p:nvPr>
            <p:ph type="ftr" sz="quarter" idx="11"/>
          </p:nvPr>
        </p:nvSpPr>
        <p:spPr/>
        <p:txBody>
          <a:bodyPr/>
          <a:lstStyle/>
          <a:p>
            <a:pPr>
              <a:defRPr/>
            </a:pPr>
            <a:r>
              <a:rPr lang="en-US" altLang="zh-CN"/>
              <a:t>二级公共基础知识</a:t>
            </a:r>
          </a:p>
        </p:txBody>
      </p:sp>
      <p:sp>
        <p:nvSpPr>
          <p:cNvPr id="6" name="灯片编号占位符 3"/>
          <p:cNvSpPr>
            <a:spLocks noGrp="1"/>
          </p:cNvSpPr>
          <p:nvPr>
            <p:ph type="sldNum" sz="quarter" idx="12"/>
          </p:nvPr>
        </p:nvSpPr>
        <p:spPr/>
        <p:txBody>
          <a:bodyPr/>
          <a:lstStyle/>
          <a:p>
            <a:pPr>
              <a:defRPr/>
            </a:pPr>
            <a:fld id="{1EB0421E-2FA4-4D83-8B19-605662878FBC}" type="slidenum">
              <a:rPr lang="en-US" altLang="zh-CN"/>
              <a:pPr>
                <a:defRPr/>
              </a:pPr>
              <a:t>92</a:t>
            </a:fld>
            <a:endParaRPr lang="en-US" altLang="zh-CN"/>
          </a:p>
        </p:txBody>
      </p:sp>
      <p:sp>
        <p:nvSpPr>
          <p:cNvPr id="88069" name="Text Box 2"/>
          <p:cNvSpPr txBox="1">
            <a:spLocks noChangeArrowheads="1"/>
          </p:cNvSpPr>
          <p:nvPr/>
        </p:nvSpPr>
        <p:spPr bwMode="auto">
          <a:xfrm>
            <a:off x="452438" y="1090613"/>
            <a:ext cx="8220075"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400" b="0">
                <a:solidFill>
                  <a:schemeClr val="bg1"/>
                </a:solidFill>
                <a:latin typeface="幼圆" pitchFamily="49" charset="-122"/>
              </a:rPr>
              <a:t>3</a:t>
            </a:r>
            <a:r>
              <a:rPr lang="zh-CN" altLang="en-US" sz="2400" b="0">
                <a:solidFill>
                  <a:schemeClr val="bg1"/>
                </a:solidFill>
                <a:latin typeface="幼圆" pitchFamily="49" charset="-122"/>
              </a:rPr>
              <a:t>、实体间联系：</a:t>
            </a:r>
          </a:p>
          <a:p>
            <a:pPr eaLnBrk="1" hangingPunct="1">
              <a:spcBef>
                <a:spcPct val="50000"/>
              </a:spcBef>
            </a:pPr>
            <a:r>
              <a:rPr lang="zh-CN" altLang="en-US" sz="2400" b="0">
                <a:solidFill>
                  <a:schemeClr val="bg1"/>
                </a:solidFill>
                <a:latin typeface="幼圆" pitchFamily="49" charset="-122"/>
              </a:rPr>
              <a:t>  （</a:t>
            </a:r>
            <a:r>
              <a:rPr lang="en-US" altLang="zh-CN" sz="2400" b="0">
                <a:solidFill>
                  <a:schemeClr val="bg1"/>
                </a:solidFill>
                <a:latin typeface="幼圆" pitchFamily="49" charset="-122"/>
              </a:rPr>
              <a:t>1</a:t>
            </a:r>
            <a:r>
              <a:rPr lang="zh-CN" altLang="en-US" sz="2400" b="0">
                <a:solidFill>
                  <a:schemeClr val="bg1"/>
                </a:solidFill>
                <a:latin typeface="幼圆" pitchFamily="49" charset="-122"/>
              </a:rPr>
              <a:t>）一对一（</a:t>
            </a:r>
            <a:r>
              <a:rPr lang="en-US" altLang="zh-CN" sz="2400" b="0">
                <a:solidFill>
                  <a:schemeClr val="bg1"/>
                </a:solidFill>
                <a:latin typeface="幼圆" pitchFamily="49" charset="-122"/>
              </a:rPr>
              <a:t>1:1</a:t>
            </a:r>
            <a:r>
              <a:rPr lang="zh-CN" altLang="en-US" sz="2400" b="0">
                <a:solidFill>
                  <a:schemeClr val="bg1"/>
                </a:solidFill>
                <a:latin typeface="幼圆" pitchFamily="49" charset="-122"/>
              </a:rPr>
              <a:t>）     学校 </a:t>
            </a:r>
            <a:r>
              <a:rPr lang="en-US" altLang="zh-CN" sz="2400" b="0">
                <a:solidFill>
                  <a:schemeClr val="bg1"/>
                </a:solidFill>
                <a:latin typeface="幼圆" pitchFamily="49" charset="-122"/>
              </a:rPr>
              <a:t>-- </a:t>
            </a:r>
            <a:r>
              <a:rPr lang="zh-CN" altLang="en-US" sz="2400" b="0">
                <a:solidFill>
                  <a:schemeClr val="bg1"/>
                </a:solidFill>
                <a:latin typeface="幼圆" pitchFamily="49" charset="-122"/>
              </a:rPr>
              <a:t>校长</a:t>
            </a:r>
          </a:p>
          <a:p>
            <a:pPr algn="r" eaLnBrk="1" hangingPunct="1">
              <a:spcBef>
                <a:spcPct val="50000"/>
              </a:spcBef>
            </a:pPr>
            <a:r>
              <a:rPr lang="en-US" altLang="zh-CN" sz="2400" b="0">
                <a:solidFill>
                  <a:schemeClr val="bg1"/>
                </a:solidFill>
                <a:latin typeface="幼圆" pitchFamily="49" charset="-122"/>
              </a:rPr>
              <a:t>【</a:t>
            </a:r>
            <a:r>
              <a:rPr lang="zh-CN" altLang="en-US" sz="2400" b="0">
                <a:solidFill>
                  <a:schemeClr val="bg1"/>
                </a:solidFill>
                <a:latin typeface="幼圆" pitchFamily="49" charset="-122"/>
              </a:rPr>
              <a:t>计算机不予处理</a:t>
            </a:r>
            <a:r>
              <a:rPr lang="en-US" altLang="zh-CN" sz="2400" b="0">
                <a:solidFill>
                  <a:schemeClr val="bg1"/>
                </a:solidFill>
                <a:latin typeface="幼圆" pitchFamily="49" charset="-122"/>
              </a:rPr>
              <a:t>】    </a:t>
            </a:r>
          </a:p>
          <a:p>
            <a:pPr eaLnBrk="1" hangingPunct="1">
              <a:spcBef>
                <a:spcPct val="50000"/>
              </a:spcBef>
            </a:pPr>
            <a:r>
              <a:rPr lang="en-US" altLang="zh-CN" sz="2400" b="0">
                <a:solidFill>
                  <a:schemeClr val="bg1"/>
                </a:solidFill>
                <a:latin typeface="幼圆" pitchFamily="49" charset="-122"/>
              </a:rPr>
              <a:t>  </a:t>
            </a:r>
            <a:r>
              <a:rPr lang="zh-CN" altLang="en-US" sz="2400" b="0">
                <a:solidFill>
                  <a:schemeClr val="bg1"/>
                </a:solidFill>
                <a:latin typeface="幼圆" pitchFamily="49" charset="-122"/>
              </a:rPr>
              <a:t>（</a:t>
            </a:r>
            <a:r>
              <a:rPr lang="en-US" altLang="zh-CN" sz="2400" b="0">
                <a:solidFill>
                  <a:schemeClr val="bg1"/>
                </a:solidFill>
                <a:latin typeface="幼圆" pitchFamily="49" charset="-122"/>
              </a:rPr>
              <a:t>2</a:t>
            </a:r>
            <a:r>
              <a:rPr lang="zh-CN" altLang="en-US" sz="2400" b="0">
                <a:solidFill>
                  <a:schemeClr val="bg1"/>
                </a:solidFill>
                <a:latin typeface="幼圆" pitchFamily="49" charset="-122"/>
              </a:rPr>
              <a:t>）一对多（</a:t>
            </a:r>
            <a:r>
              <a:rPr lang="en-US" altLang="zh-CN" sz="2400" b="0">
                <a:solidFill>
                  <a:schemeClr val="bg1"/>
                </a:solidFill>
                <a:latin typeface="幼圆" pitchFamily="49" charset="-122"/>
              </a:rPr>
              <a:t>1:m</a:t>
            </a:r>
            <a:r>
              <a:rPr lang="zh-CN" altLang="en-US" sz="2400" b="0">
                <a:solidFill>
                  <a:schemeClr val="bg1"/>
                </a:solidFill>
                <a:latin typeface="幼圆" pitchFamily="49" charset="-122"/>
              </a:rPr>
              <a:t>）    学生 </a:t>
            </a:r>
            <a:r>
              <a:rPr lang="en-US" altLang="zh-CN" sz="2400" b="0">
                <a:solidFill>
                  <a:schemeClr val="bg1"/>
                </a:solidFill>
              </a:rPr>
              <a:t>–</a:t>
            </a:r>
            <a:r>
              <a:rPr lang="en-US" altLang="zh-CN" sz="2400" b="0">
                <a:solidFill>
                  <a:schemeClr val="bg1"/>
                </a:solidFill>
                <a:latin typeface="幼圆" pitchFamily="49" charset="-122"/>
              </a:rPr>
              <a:t> </a:t>
            </a:r>
            <a:r>
              <a:rPr lang="zh-CN" altLang="en-US" sz="2400" b="0">
                <a:solidFill>
                  <a:schemeClr val="bg1"/>
                </a:solidFill>
                <a:latin typeface="幼圆" pitchFamily="49" charset="-122"/>
              </a:rPr>
              <a:t>班级</a:t>
            </a:r>
          </a:p>
          <a:p>
            <a:pPr algn="r" eaLnBrk="1" hangingPunct="1">
              <a:spcBef>
                <a:spcPct val="50000"/>
              </a:spcBef>
            </a:pPr>
            <a:r>
              <a:rPr lang="en-US" altLang="zh-CN" sz="2400" b="0">
                <a:solidFill>
                  <a:schemeClr val="bg1"/>
                </a:solidFill>
                <a:latin typeface="幼圆" pitchFamily="49" charset="-122"/>
              </a:rPr>
              <a:t>【</a:t>
            </a:r>
            <a:r>
              <a:rPr lang="zh-CN" altLang="en-US" sz="2400" b="0">
                <a:solidFill>
                  <a:schemeClr val="bg1"/>
                </a:solidFill>
                <a:latin typeface="幼圆" pitchFamily="49" charset="-122"/>
              </a:rPr>
              <a:t>计算机可以直接处理</a:t>
            </a:r>
            <a:r>
              <a:rPr lang="en-US" altLang="zh-CN" sz="2400" b="0">
                <a:solidFill>
                  <a:schemeClr val="bg1"/>
                </a:solidFill>
                <a:latin typeface="幼圆" pitchFamily="49" charset="-122"/>
              </a:rPr>
              <a:t>】</a:t>
            </a:r>
          </a:p>
          <a:p>
            <a:pPr eaLnBrk="1" hangingPunct="1">
              <a:spcBef>
                <a:spcPct val="50000"/>
              </a:spcBef>
            </a:pPr>
            <a:r>
              <a:rPr lang="en-US" altLang="zh-CN" sz="2400" b="0">
                <a:solidFill>
                  <a:schemeClr val="bg1"/>
                </a:solidFill>
                <a:latin typeface="幼圆" pitchFamily="49" charset="-122"/>
              </a:rPr>
              <a:t>  </a:t>
            </a:r>
            <a:r>
              <a:rPr lang="zh-CN" altLang="en-US" sz="2400" b="0">
                <a:solidFill>
                  <a:schemeClr val="bg1"/>
                </a:solidFill>
                <a:latin typeface="幼圆" pitchFamily="49" charset="-122"/>
              </a:rPr>
              <a:t>（</a:t>
            </a:r>
            <a:r>
              <a:rPr lang="en-US" altLang="zh-CN" sz="2400" b="0">
                <a:solidFill>
                  <a:schemeClr val="bg1"/>
                </a:solidFill>
                <a:latin typeface="幼圆" pitchFamily="49" charset="-122"/>
              </a:rPr>
              <a:t>3</a:t>
            </a:r>
            <a:r>
              <a:rPr lang="zh-CN" altLang="en-US" sz="2400" b="0">
                <a:solidFill>
                  <a:schemeClr val="bg1"/>
                </a:solidFill>
                <a:latin typeface="幼圆" pitchFamily="49" charset="-122"/>
              </a:rPr>
              <a:t>）多对多（</a:t>
            </a:r>
            <a:r>
              <a:rPr lang="en-US" altLang="zh-CN" sz="2400" b="0">
                <a:solidFill>
                  <a:schemeClr val="bg1"/>
                </a:solidFill>
                <a:latin typeface="幼圆" pitchFamily="49" charset="-122"/>
              </a:rPr>
              <a:t>m:n</a:t>
            </a:r>
            <a:r>
              <a:rPr lang="zh-CN" altLang="en-US" sz="2400" b="0">
                <a:solidFill>
                  <a:schemeClr val="bg1"/>
                </a:solidFill>
                <a:latin typeface="幼圆" pitchFamily="49" charset="-122"/>
              </a:rPr>
              <a:t>）    学生 </a:t>
            </a:r>
            <a:r>
              <a:rPr lang="en-US" altLang="zh-CN" sz="2400" b="0">
                <a:solidFill>
                  <a:schemeClr val="bg1"/>
                </a:solidFill>
              </a:rPr>
              <a:t>–</a:t>
            </a:r>
            <a:r>
              <a:rPr lang="en-US" altLang="zh-CN" sz="2400" b="0">
                <a:solidFill>
                  <a:schemeClr val="bg1"/>
                </a:solidFill>
                <a:latin typeface="幼圆" pitchFamily="49" charset="-122"/>
              </a:rPr>
              <a:t> </a:t>
            </a:r>
            <a:r>
              <a:rPr lang="zh-CN" altLang="en-US" sz="2400" b="0">
                <a:solidFill>
                  <a:schemeClr val="bg1"/>
                </a:solidFill>
                <a:latin typeface="幼圆" pitchFamily="49" charset="-122"/>
              </a:rPr>
              <a:t>课程</a:t>
            </a:r>
          </a:p>
          <a:p>
            <a:pPr algn="r" eaLnBrk="1" hangingPunct="1">
              <a:spcBef>
                <a:spcPct val="50000"/>
              </a:spcBef>
            </a:pPr>
            <a:r>
              <a:rPr lang="en-US" altLang="zh-CN" sz="2400" b="0">
                <a:solidFill>
                  <a:schemeClr val="bg1"/>
                </a:solidFill>
                <a:latin typeface="幼圆" pitchFamily="49" charset="-122"/>
              </a:rPr>
              <a:t>【</a:t>
            </a:r>
            <a:r>
              <a:rPr lang="zh-CN" altLang="en-US" sz="2400" b="0">
                <a:solidFill>
                  <a:schemeClr val="bg1"/>
                </a:solidFill>
                <a:latin typeface="幼圆" pitchFamily="49" charset="-122"/>
              </a:rPr>
              <a:t>转换为两个一对多联系再处理</a:t>
            </a:r>
            <a:r>
              <a:rPr lang="en-US" altLang="zh-CN" sz="2400" b="0">
                <a:solidFill>
                  <a:schemeClr val="bg1"/>
                </a:solidFill>
                <a:latin typeface="幼圆" pitchFamily="49" charset="-122"/>
              </a:rPr>
              <a:t>】</a:t>
            </a:r>
          </a:p>
        </p:txBody>
      </p:sp>
      <p:sp>
        <p:nvSpPr>
          <p:cNvPr id="114691" name="Rectangle 3"/>
          <p:cNvSpPr>
            <a:spLocks noChangeArrowheads="1"/>
          </p:cNvSpPr>
          <p:nvPr/>
        </p:nvSpPr>
        <p:spPr bwMode="auto">
          <a:xfrm>
            <a:off x="406400" y="5156200"/>
            <a:ext cx="8280400" cy="863600"/>
          </a:xfrm>
          <a:prstGeom prst="rect">
            <a:avLst/>
          </a:prstGeom>
          <a:solidFill>
            <a:schemeClr val="accent1">
              <a:alpha val="53000"/>
            </a:schemeClr>
          </a:solidFill>
          <a:ln w="12700" cap="sq">
            <a:solidFill>
              <a:srgbClr val="C0C0C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r>
              <a:rPr lang="zh-CN" altLang="en-US" sz="2400">
                <a:solidFill>
                  <a:srgbClr val="FFFF99"/>
                </a:solidFill>
                <a:effectLst>
                  <a:outerShdw blurRad="38100" dist="38100" dir="2700000" algn="tl">
                    <a:srgbClr val="000000"/>
                  </a:outerShdw>
                </a:effectLst>
                <a:ea typeface="宋体" pitchFamily="2" charset="-122"/>
              </a:rPr>
              <a:t>历史上出现过的数据模型：网状模型、层次模型、</a:t>
            </a:r>
            <a:r>
              <a:rPr lang="zh-CN" altLang="en-US" sz="2400">
                <a:solidFill>
                  <a:srgbClr val="CC3300"/>
                </a:solidFill>
                <a:effectLst>
                  <a:outerShdw blurRad="38100" dist="38100" dir="2700000" algn="tl">
                    <a:srgbClr val="000000"/>
                  </a:outerShdw>
                </a:effectLst>
                <a:ea typeface="宋体" pitchFamily="2" charset="-122"/>
              </a:rPr>
              <a:t>关系模型</a:t>
            </a:r>
            <a:endParaRPr lang="zh-CN" altLang="en-US" sz="2400">
              <a:solidFill>
                <a:srgbClr val="FFFF99"/>
              </a:solidFill>
              <a:effectLst>
                <a:outerShdw blurRad="38100" dist="38100" dir="2700000" algn="tl">
                  <a:srgbClr val="000000"/>
                </a:outerShdw>
              </a:effectLst>
              <a:ea typeface="宋体" pitchFamily="2" charset="-122"/>
            </a:endParaRPr>
          </a:p>
        </p:txBody>
      </p:sp>
      <p:sp>
        <p:nvSpPr>
          <p:cNvPr id="2" name="矩形 1"/>
          <p:cNvSpPr/>
          <p:nvPr/>
        </p:nvSpPr>
        <p:spPr>
          <a:xfrm>
            <a:off x="228600" y="381000"/>
            <a:ext cx="2678113" cy="430213"/>
          </a:xfrm>
          <a:prstGeom prst="rect">
            <a:avLst/>
          </a:prstGeom>
        </p:spPr>
        <p:txBody>
          <a:bodyPr>
            <a:spAutoFit/>
          </a:bodyPr>
          <a:lstStyle/>
          <a:p>
            <a:pPr>
              <a:defRPr/>
            </a:pPr>
            <a:r>
              <a:rPr lang="zh-CN" altLang="en-US" sz="2200" b="0" dirty="0">
                <a:solidFill>
                  <a:srgbClr val="FFFF99"/>
                </a:solidFill>
                <a:effectLst>
                  <a:outerShdw blurRad="38100" dist="38100" dir="2700000" algn="tl">
                    <a:srgbClr val="000000"/>
                  </a:outerShdw>
                </a:effectLst>
              </a:rPr>
              <a:t>四、数据模型：</a:t>
            </a:r>
          </a:p>
        </p:txBody>
      </p:sp>
    </p:spTree>
  </p:cSld>
  <p:clrMapOvr>
    <a:masterClrMapping/>
  </p:clrMapOvr>
  <p:transition spd="slow">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10" name="页脚占位符 2"/>
          <p:cNvSpPr>
            <a:spLocks noGrp="1"/>
          </p:cNvSpPr>
          <p:nvPr>
            <p:ph type="ftr" sz="quarter" idx="11"/>
          </p:nvPr>
        </p:nvSpPr>
        <p:spPr/>
        <p:txBody>
          <a:bodyPr/>
          <a:lstStyle/>
          <a:p>
            <a:pPr>
              <a:defRPr/>
            </a:pPr>
            <a:r>
              <a:rPr lang="en-US" altLang="zh-CN"/>
              <a:t>二级公共基础知识</a:t>
            </a:r>
          </a:p>
        </p:txBody>
      </p:sp>
      <p:sp>
        <p:nvSpPr>
          <p:cNvPr id="11" name="灯片编号占位符 3"/>
          <p:cNvSpPr>
            <a:spLocks noGrp="1"/>
          </p:cNvSpPr>
          <p:nvPr>
            <p:ph type="sldNum" sz="quarter" idx="12"/>
          </p:nvPr>
        </p:nvSpPr>
        <p:spPr/>
        <p:txBody>
          <a:bodyPr/>
          <a:lstStyle/>
          <a:p>
            <a:pPr>
              <a:defRPr/>
            </a:pPr>
            <a:fld id="{3390D26B-AA52-49E1-BF8F-2AEEA03B9AE4}" type="slidenum">
              <a:rPr lang="en-US" altLang="zh-CN"/>
              <a:pPr>
                <a:defRPr/>
              </a:pPr>
              <a:t>93</a:t>
            </a:fld>
            <a:endParaRPr lang="en-US" altLang="zh-CN"/>
          </a:p>
        </p:txBody>
      </p:sp>
      <p:sp>
        <p:nvSpPr>
          <p:cNvPr id="89093" name="Rectangle 2"/>
          <p:cNvSpPr>
            <a:spLocks noChangeArrowheads="1"/>
          </p:cNvSpPr>
          <p:nvPr/>
        </p:nvSpPr>
        <p:spPr bwMode="auto">
          <a:xfrm>
            <a:off x="501650" y="1066800"/>
            <a:ext cx="3841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0">
                <a:solidFill>
                  <a:schemeClr val="bg1"/>
                </a:solidFill>
                <a:latin typeface="幼圆" pitchFamily="49" charset="-122"/>
              </a:rPr>
              <a:t>4</a:t>
            </a:r>
            <a:r>
              <a:rPr lang="zh-CN" altLang="en-US" sz="2400" b="0">
                <a:solidFill>
                  <a:schemeClr val="bg1"/>
                </a:solidFill>
                <a:latin typeface="幼圆" pitchFamily="49" charset="-122"/>
              </a:rPr>
              <a:t>、</a:t>
            </a:r>
            <a:r>
              <a:rPr lang="en-US" altLang="zh-CN" sz="2400" b="0">
                <a:solidFill>
                  <a:schemeClr val="bg1"/>
                </a:solidFill>
                <a:latin typeface="幼圆" pitchFamily="49" charset="-122"/>
              </a:rPr>
              <a:t>E-R</a:t>
            </a:r>
            <a:r>
              <a:rPr lang="zh-CN" altLang="en-US" sz="2400" b="0">
                <a:solidFill>
                  <a:schemeClr val="bg1"/>
                </a:solidFill>
                <a:latin typeface="幼圆" pitchFamily="49" charset="-122"/>
              </a:rPr>
              <a:t>模型的图示表示法：</a:t>
            </a:r>
          </a:p>
        </p:txBody>
      </p:sp>
      <p:sp>
        <p:nvSpPr>
          <p:cNvPr id="89094" name="Rectangle 3"/>
          <p:cNvSpPr>
            <a:spLocks noChangeArrowheads="1"/>
          </p:cNvSpPr>
          <p:nvPr/>
        </p:nvSpPr>
        <p:spPr bwMode="auto">
          <a:xfrm>
            <a:off x="1430338" y="2298700"/>
            <a:ext cx="1512887" cy="647700"/>
          </a:xfrm>
          <a:prstGeom prst="rect">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9095" name="Oval 4"/>
          <p:cNvSpPr>
            <a:spLocks noChangeArrowheads="1"/>
          </p:cNvSpPr>
          <p:nvPr/>
        </p:nvSpPr>
        <p:spPr bwMode="auto">
          <a:xfrm>
            <a:off x="1285875" y="3344863"/>
            <a:ext cx="1800225" cy="719137"/>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9096" name="AutoShape 5"/>
          <p:cNvSpPr>
            <a:spLocks noChangeArrowheads="1"/>
          </p:cNvSpPr>
          <p:nvPr/>
        </p:nvSpPr>
        <p:spPr bwMode="auto">
          <a:xfrm>
            <a:off x="1143000" y="4546600"/>
            <a:ext cx="2087563" cy="863600"/>
          </a:xfrm>
          <a:prstGeom prst="flowChartDecision">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9097" name="Text Box 6"/>
          <p:cNvSpPr txBox="1">
            <a:spLocks noChangeArrowheads="1"/>
          </p:cNvSpPr>
          <p:nvPr/>
        </p:nvSpPr>
        <p:spPr bwMode="auto">
          <a:xfrm>
            <a:off x="3733800" y="2371725"/>
            <a:ext cx="79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rPr>
              <a:t>实体</a:t>
            </a:r>
          </a:p>
        </p:txBody>
      </p:sp>
      <p:sp>
        <p:nvSpPr>
          <p:cNvPr id="89098" name="Text Box 7"/>
          <p:cNvSpPr txBox="1">
            <a:spLocks noChangeArrowheads="1"/>
          </p:cNvSpPr>
          <p:nvPr/>
        </p:nvSpPr>
        <p:spPr bwMode="auto">
          <a:xfrm>
            <a:off x="3733800" y="4762500"/>
            <a:ext cx="79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rPr>
              <a:t>联系</a:t>
            </a:r>
          </a:p>
        </p:txBody>
      </p:sp>
      <p:sp>
        <p:nvSpPr>
          <p:cNvPr id="89099" name="Text Box 8"/>
          <p:cNvSpPr txBox="1">
            <a:spLocks noChangeArrowheads="1"/>
          </p:cNvSpPr>
          <p:nvPr/>
        </p:nvSpPr>
        <p:spPr bwMode="auto">
          <a:xfrm>
            <a:off x="3733800" y="3463925"/>
            <a:ext cx="170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400" b="0">
                <a:solidFill>
                  <a:schemeClr val="bg1"/>
                </a:solidFill>
              </a:rPr>
              <a:t>实体的属性</a:t>
            </a:r>
          </a:p>
        </p:txBody>
      </p:sp>
      <p:sp>
        <p:nvSpPr>
          <p:cNvPr id="2" name="矩形 1"/>
          <p:cNvSpPr/>
          <p:nvPr/>
        </p:nvSpPr>
        <p:spPr>
          <a:xfrm>
            <a:off x="304800" y="381000"/>
            <a:ext cx="2159000" cy="430213"/>
          </a:xfrm>
          <a:prstGeom prst="rect">
            <a:avLst/>
          </a:prstGeom>
        </p:spPr>
        <p:txBody>
          <a:bodyPr wrap="none">
            <a:spAutoFit/>
          </a:bodyPr>
          <a:lstStyle/>
          <a:p>
            <a:pPr>
              <a:defRPr/>
            </a:pPr>
            <a:r>
              <a:rPr lang="zh-CN" altLang="en-US" sz="2200" b="0" dirty="0">
                <a:solidFill>
                  <a:srgbClr val="FFFF99"/>
                </a:solidFill>
                <a:effectLst>
                  <a:outerShdw blurRad="38100" dist="38100" dir="2700000" algn="tl">
                    <a:srgbClr val="000000"/>
                  </a:outerShdw>
                </a:effectLst>
              </a:rPr>
              <a:t>四、数据模型：</a:t>
            </a:r>
          </a:p>
        </p:txBody>
      </p:sp>
    </p:spTree>
  </p:cSld>
  <p:clrMapOvr>
    <a:masterClrMapping/>
  </p:clrMapOvr>
  <p:transition spd="slow">
    <p:push dir="u"/>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3" name="页脚占位符 2"/>
          <p:cNvSpPr>
            <a:spLocks noGrp="1"/>
          </p:cNvSpPr>
          <p:nvPr>
            <p:ph type="ftr" sz="quarter" idx="11"/>
          </p:nvPr>
        </p:nvSpPr>
        <p:spPr/>
        <p:txBody>
          <a:bodyPr/>
          <a:lstStyle/>
          <a:p>
            <a:pPr>
              <a:defRPr/>
            </a:pPr>
            <a:r>
              <a:rPr lang="en-US" altLang="zh-CN"/>
              <a:t>二级公共基础知识</a:t>
            </a:r>
          </a:p>
        </p:txBody>
      </p:sp>
      <p:sp>
        <p:nvSpPr>
          <p:cNvPr id="44" name="灯片编号占位符 3"/>
          <p:cNvSpPr>
            <a:spLocks noGrp="1"/>
          </p:cNvSpPr>
          <p:nvPr>
            <p:ph type="sldNum" sz="quarter" idx="12"/>
          </p:nvPr>
        </p:nvSpPr>
        <p:spPr/>
        <p:txBody>
          <a:bodyPr/>
          <a:lstStyle/>
          <a:p>
            <a:pPr>
              <a:defRPr/>
            </a:pPr>
            <a:fld id="{7890C282-B7CD-4021-AA1E-77C1AFDF5513}" type="slidenum">
              <a:rPr lang="en-US" altLang="zh-CN"/>
              <a:pPr>
                <a:defRPr/>
              </a:pPr>
              <a:t>94</a:t>
            </a:fld>
            <a:endParaRPr lang="en-US" altLang="zh-CN"/>
          </a:p>
        </p:txBody>
      </p:sp>
      <p:sp>
        <p:nvSpPr>
          <p:cNvPr id="116738" name="Text Box 2"/>
          <p:cNvSpPr txBox="1">
            <a:spLocks noChangeArrowheads="1"/>
          </p:cNvSpPr>
          <p:nvPr/>
        </p:nvSpPr>
        <p:spPr bwMode="auto">
          <a:xfrm>
            <a:off x="222250" y="392113"/>
            <a:ext cx="215106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200">
                <a:solidFill>
                  <a:srgbClr val="FFFF99"/>
                </a:solidFill>
                <a:effectLst>
                  <a:outerShdw blurRad="38100" dist="38100" dir="2700000" algn="tl">
                    <a:srgbClr val="000000"/>
                  </a:outerShdw>
                </a:effectLst>
                <a:latin typeface="幼圆" pitchFamily="49" charset="-122"/>
              </a:rPr>
              <a:t>五、关系模型：</a:t>
            </a:r>
          </a:p>
        </p:txBody>
      </p:sp>
      <p:sp>
        <p:nvSpPr>
          <p:cNvPr id="116739" name="Text Box 3"/>
          <p:cNvSpPr txBox="1">
            <a:spLocks noChangeArrowheads="1"/>
          </p:cNvSpPr>
          <p:nvPr/>
        </p:nvSpPr>
        <p:spPr bwMode="auto">
          <a:xfrm>
            <a:off x="2133600" y="381000"/>
            <a:ext cx="2328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rgbClr val="C0C0C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400">
                <a:effectLst>
                  <a:outerShdw blurRad="38100" dist="38100" dir="2700000" algn="tl">
                    <a:srgbClr val="FFFFFF"/>
                  </a:outerShdw>
                </a:effectLst>
                <a:ea typeface="宋体" pitchFamily="2" charset="-122"/>
              </a:rPr>
              <a:t>关系的数据结构</a:t>
            </a:r>
          </a:p>
        </p:txBody>
      </p:sp>
      <p:graphicFrame>
        <p:nvGraphicFramePr>
          <p:cNvPr id="116783" name="Group 47"/>
          <p:cNvGraphicFramePr>
            <a:graphicFrameLocks noGrp="1"/>
          </p:cNvGraphicFramePr>
          <p:nvPr/>
        </p:nvGraphicFramePr>
        <p:xfrm>
          <a:off x="2286000" y="4287838"/>
          <a:ext cx="6096000" cy="1735137"/>
        </p:xfrm>
        <a:graphic>
          <a:graphicData uri="http://schemas.openxmlformats.org/drawingml/2006/table">
            <a:tbl>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42687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chemeClr val="tx1"/>
                          </a:solidFill>
                          <a:effectLst/>
                          <a:latin typeface="幼圆" pitchFamily="49" charset="-122"/>
                          <a:ea typeface="幼圆" pitchFamily="49" charset="-122"/>
                        </a:rPr>
                        <a:t>学号</a:t>
                      </a:r>
                    </a:p>
                  </a:txBody>
                  <a:tcPr marT="45737" marB="457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chemeClr val="tx1"/>
                          </a:solidFill>
                          <a:effectLst/>
                          <a:latin typeface="幼圆" pitchFamily="49" charset="-122"/>
                          <a:ea typeface="幼圆" pitchFamily="49" charset="-122"/>
                        </a:rPr>
                        <a:t>姓名</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chemeClr val="tx1"/>
                          </a:solidFill>
                          <a:effectLst/>
                          <a:latin typeface="幼圆" pitchFamily="49" charset="-122"/>
                          <a:ea typeface="幼圆" pitchFamily="49" charset="-122"/>
                        </a:rPr>
                        <a:t>性别</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chemeClr val="tx1"/>
                          </a:solidFill>
                          <a:effectLst/>
                          <a:latin typeface="幼圆" pitchFamily="49" charset="-122"/>
                          <a:ea typeface="幼圆" pitchFamily="49" charset="-122"/>
                        </a:rPr>
                        <a:t>年龄</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chemeClr val="tx1"/>
                          </a:solidFill>
                          <a:effectLst/>
                          <a:latin typeface="幼圆" pitchFamily="49" charset="-122"/>
                          <a:ea typeface="幼圆" pitchFamily="49" charset="-122"/>
                        </a:rPr>
                        <a:t>籍贯</a:t>
                      </a:r>
                    </a:p>
                  </a:txBody>
                  <a:tcPr marT="45737" marB="457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extLst>
                  <a:ext uri="{0D108BD9-81ED-4DB2-BD59-A6C34878D82A}">
                    <a16:rowId xmlns:a16="http://schemas.microsoft.com/office/drawing/2014/main" val="10000"/>
                  </a:ext>
                </a:extLst>
              </a:tr>
              <a:tr h="44466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a:ln>
                            <a:noFill/>
                          </a:ln>
                          <a:solidFill>
                            <a:schemeClr val="tx1"/>
                          </a:solidFill>
                          <a:effectLst/>
                          <a:latin typeface="幼圆" pitchFamily="49" charset="-122"/>
                          <a:ea typeface="幼圆" pitchFamily="49" charset="-122"/>
                        </a:rPr>
                        <a:t>01</a:t>
                      </a:r>
                    </a:p>
                  </a:txBody>
                  <a:tcPr marT="45737" marB="457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a:ln>
                            <a:noFill/>
                          </a:ln>
                          <a:solidFill>
                            <a:schemeClr val="tx1"/>
                          </a:solidFill>
                          <a:effectLst/>
                          <a:latin typeface="幼圆" pitchFamily="49" charset="-122"/>
                          <a:ea typeface="幼圆" pitchFamily="49" charset="-122"/>
                        </a:rPr>
                        <a:t>张三</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a:ln>
                            <a:noFill/>
                          </a:ln>
                          <a:solidFill>
                            <a:schemeClr val="tx1"/>
                          </a:solidFill>
                          <a:effectLst/>
                          <a:latin typeface="幼圆" pitchFamily="49" charset="-122"/>
                          <a:ea typeface="幼圆" pitchFamily="49" charset="-122"/>
                        </a:rPr>
                        <a:t>男</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a:ln>
                            <a:noFill/>
                          </a:ln>
                          <a:solidFill>
                            <a:schemeClr val="tx1"/>
                          </a:solidFill>
                          <a:effectLst/>
                          <a:latin typeface="幼圆" pitchFamily="49" charset="-122"/>
                          <a:ea typeface="幼圆" pitchFamily="49" charset="-122"/>
                        </a:rPr>
                        <a:t>21</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a:ln>
                            <a:noFill/>
                          </a:ln>
                          <a:solidFill>
                            <a:schemeClr val="tx1"/>
                          </a:solidFill>
                          <a:effectLst/>
                          <a:latin typeface="幼圆" pitchFamily="49" charset="-122"/>
                          <a:ea typeface="幼圆" pitchFamily="49" charset="-122"/>
                        </a:rPr>
                        <a:t>河北</a:t>
                      </a:r>
                    </a:p>
                  </a:txBody>
                  <a:tcPr marT="45737" marB="457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42687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a:ln>
                            <a:noFill/>
                          </a:ln>
                          <a:solidFill>
                            <a:schemeClr val="tx1"/>
                          </a:solidFill>
                          <a:effectLst/>
                          <a:latin typeface="幼圆" pitchFamily="49" charset="-122"/>
                          <a:ea typeface="幼圆" pitchFamily="49" charset="-122"/>
                        </a:rPr>
                        <a:t>02</a:t>
                      </a:r>
                    </a:p>
                  </a:txBody>
                  <a:tcPr marT="45737" marB="457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a:ln>
                            <a:noFill/>
                          </a:ln>
                          <a:solidFill>
                            <a:schemeClr val="tx1"/>
                          </a:solidFill>
                          <a:effectLst/>
                          <a:latin typeface="幼圆" pitchFamily="49" charset="-122"/>
                          <a:ea typeface="幼圆" pitchFamily="49" charset="-122"/>
                        </a:rPr>
                        <a:t>李四</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a:ln>
                            <a:noFill/>
                          </a:ln>
                          <a:solidFill>
                            <a:schemeClr val="tx1"/>
                          </a:solidFill>
                          <a:effectLst/>
                          <a:latin typeface="幼圆" pitchFamily="49" charset="-122"/>
                          <a:ea typeface="幼圆" pitchFamily="49" charset="-122"/>
                        </a:rPr>
                        <a:t>女</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a:ln>
                            <a:noFill/>
                          </a:ln>
                          <a:solidFill>
                            <a:schemeClr val="tx1"/>
                          </a:solidFill>
                          <a:effectLst/>
                          <a:latin typeface="幼圆" pitchFamily="49" charset="-122"/>
                          <a:ea typeface="幼圆" pitchFamily="49" charset="-122"/>
                        </a:rPr>
                        <a:t>24</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a:ln>
                            <a:noFill/>
                          </a:ln>
                          <a:solidFill>
                            <a:schemeClr val="tx1"/>
                          </a:solidFill>
                          <a:effectLst/>
                          <a:latin typeface="幼圆" pitchFamily="49" charset="-122"/>
                          <a:ea typeface="幼圆" pitchFamily="49" charset="-122"/>
                        </a:rPr>
                        <a:t>山东</a:t>
                      </a:r>
                    </a:p>
                  </a:txBody>
                  <a:tcPr marT="45737" marB="457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43672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a:ln>
                            <a:noFill/>
                          </a:ln>
                          <a:solidFill>
                            <a:schemeClr val="tx1"/>
                          </a:solidFill>
                          <a:effectLst/>
                          <a:latin typeface="幼圆" pitchFamily="49" charset="-122"/>
                          <a:ea typeface="幼圆" pitchFamily="49" charset="-122"/>
                        </a:rPr>
                        <a:t>03</a:t>
                      </a:r>
                    </a:p>
                  </a:txBody>
                  <a:tcPr marT="45737" marB="457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a:ln>
                            <a:noFill/>
                          </a:ln>
                          <a:solidFill>
                            <a:schemeClr val="tx1"/>
                          </a:solidFill>
                          <a:effectLst/>
                          <a:latin typeface="幼圆" pitchFamily="49" charset="-122"/>
                          <a:ea typeface="幼圆" pitchFamily="49" charset="-122"/>
                        </a:rPr>
                        <a:t>王武</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a:ln>
                            <a:noFill/>
                          </a:ln>
                          <a:solidFill>
                            <a:schemeClr val="tx1"/>
                          </a:solidFill>
                          <a:effectLst/>
                          <a:latin typeface="幼圆" pitchFamily="49" charset="-122"/>
                          <a:ea typeface="幼圆" pitchFamily="49" charset="-122"/>
                        </a:rPr>
                        <a:t>男</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a:ln>
                            <a:noFill/>
                          </a:ln>
                          <a:solidFill>
                            <a:schemeClr val="tx1"/>
                          </a:solidFill>
                          <a:effectLst/>
                          <a:latin typeface="幼圆" pitchFamily="49" charset="-122"/>
                          <a:ea typeface="幼圆" pitchFamily="49" charset="-122"/>
                        </a:rPr>
                        <a:t>28</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a:ln>
                            <a:noFill/>
                          </a:ln>
                          <a:solidFill>
                            <a:schemeClr val="tx1"/>
                          </a:solidFill>
                          <a:effectLst/>
                          <a:latin typeface="幼圆" pitchFamily="49" charset="-122"/>
                          <a:ea typeface="幼圆" pitchFamily="49" charset="-122"/>
                        </a:rPr>
                        <a:t>陕西</a:t>
                      </a:r>
                    </a:p>
                  </a:txBody>
                  <a:tcPr marT="45737" marB="457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3"/>
                  </a:ext>
                </a:extLst>
              </a:tr>
            </a:tbl>
          </a:graphicData>
        </a:graphic>
      </p:graphicFrame>
      <p:sp>
        <p:nvSpPr>
          <p:cNvPr id="90151" name="Text Box 36"/>
          <p:cNvSpPr txBox="1">
            <a:spLocks noChangeArrowheads="1"/>
          </p:cNvSpPr>
          <p:nvPr/>
        </p:nvSpPr>
        <p:spPr bwMode="auto">
          <a:xfrm>
            <a:off x="457200" y="3611563"/>
            <a:ext cx="187007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200">
                <a:solidFill>
                  <a:schemeClr val="bg1"/>
                </a:solidFill>
                <a:latin typeface="幼圆" pitchFamily="49" charset="-122"/>
              </a:rPr>
              <a:t>例：学生关系</a:t>
            </a:r>
          </a:p>
        </p:txBody>
      </p:sp>
      <p:sp>
        <p:nvSpPr>
          <p:cNvPr id="90152" name="Text Box 38"/>
          <p:cNvSpPr txBox="1">
            <a:spLocks noChangeArrowheads="1"/>
          </p:cNvSpPr>
          <p:nvPr/>
        </p:nvSpPr>
        <p:spPr bwMode="auto">
          <a:xfrm>
            <a:off x="1544638" y="4241800"/>
            <a:ext cx="74612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200">
                <a:solidFill>
                  <a:srgbClr val="00FF00"/>
                </a:solidFill>
                <a:latin typeface="幼圆" pitchFamily="49" charset="-122"/>
              </a:rPr>
              <a:t>属性</a:t>
            </a:r>
          </a:p>
        </p:txBody>
      </p:sp>
      <p:sp>
        <p:nvSpPr>
          <p:cNvPr id="90153" name="Text Box 39"/>
          <p:cNvSpPr txBox="1">
            <a:spLocks noChangeArrowheads="1"/>
          </p:cNvSpPr>
          <p:nvPr/>
        </p:nvSpPr>
        <p:spPr bwMode="auto">
          <a:xfrm>
            <a:off x="750888" y="5080000"/>
            <a:ext cx="1449387"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200">
                <a:solidFill>
                  <a:srgbClr val="00FF00"/>
                </a:solidFill>
                <a:latin typeface="幼圆" pitchFamily="49" charset="-122"/>
              </a:rPr>
              <a:t>元组</a:t>
            </a:r>
            <a:r>
              <a:rPr lang="en-US" altLang="zh-CN" sz="2200">
                <a:solidFill>
                  <a:srgbClr val="00FF00"/>
                </a:solidFill>
                <a:latin typeface="幼圆" pitchFamily="49" charset="-122"/>
              </a:rPr>
              <a:t>/</a:t>
            </a:r>
            <a:r>
              <a:rPr lang="zh-CN" altLang="en-US" sz="2200">
                <a:solidFill>
                  <a:srgbClr val="00FF00"/>
                </a:solidFill>
                <a:latin typeface="幼圆" pitchFamily="49" charset="-122"/>
              </a:rPr>
              <a:t>记录</a:t>
            </a:r>
          </a:p>
        </p:txBody>
      </p:sp>
      <p:sp>
        <p:nvSpPr>
          <p:cNvPr id="90154" name="Text Box 41"/>
          <p:cNvSpPr txBox="1">
            <a:spLocks noChangeArrowheads="1"/>
          </p:cNvSpPr>
          <p:nvPr/>
        </p:nvSpPr>
        <p:spPr bwMode="auto">
          <a:xfrm>
            <a:off x="2501900" y="3817938"/>
            <a:ext cx="7461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200">
                <a:solidFill>
                  <a:srgbClr val="00FF00"/>
                </a:solidFill>
                <a:latin typeface="幼圆" pitchFamily="49" charset="-122"/>
              </a:rPr>
              <a:t>主键</a:t>
            </a:r>
          </a:p>
        </p:txBody>
      </p:sp>
      <p:sp>
        <p:nvSpPr>
          <p:cNvPr id="90155" name="Text Box 42"/>
          <p:cNvSpPr txBox="1">
            <a:spLocks noChangeArrowheads="1"/>
          </p:cNvSpPr>
          <p:nvPr/>
        </p:nvSpPr>
        <p:spPr bwMode="auto">
          <a:xfrm>
            <a:off x="781050" y="942975"/>
            <a:ext cx="24193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2200" b="0">
                <a:solidFill>
                  <a:schemeClr val="bg1"/>
                </a:solidFill>
              </a:rPr>
              <a:t>关系就是二维表。</a:t>
            </a:r>
          </a:p>
        </p:txBody>
      </p:sp>
      <p:sp>
        <p:nvSpPr>
          <p:cNvPr id="90156" name="Text Box 44"/>
          <p:cNvSpPr txBox="1">
            <a:spLocks noChangeArrowheads="1"/>
          </p:cNvSpPr>
          <p:nvPr/>
        </p:nvSpPr>
        <p:spPr bwMode="auto">
          <a:xfrm>
            <a:off x="1066800" y="1433513"/>
            <a:ext cx="3397250" cy="176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200" b="0">
                <a:solidFill>
                  <a:srgbClr val="FFFF99"/>
                </a:solidFill>
                <a:latin typeface="幼圆" pitchFamily="49" charset="-122"/>
              </a:rPr>
              <a:t>1</a:t>
            </a:r>
            <a:r>
              <a:rPr lang="zh-CN" altLang="en-US" sz="2200" b="0">
                <a:solidFill>
                  <a:srgbClr val="FFFF99"/>
                </a:solidFill>
                <a:latin typeface="幼圆" pitchFamily="49" charset="-122"/>
              </a:rPr>
              <a:t>、元组是有限的。</a:t>
            </a:r>
          </a:p>
          <a:p>
            <a:pPr eaLnBrk="1" hangingPunct="1"/>
            <a:r>
              <a:rPr lang="en-US" altLang="zh-CN" sz="2200" b="0">
                <a:solidFill>
                  <a:srgbClr val="FFFF99"/>
                </a:solidFill>
                <a:latin typeface="幼圆" pitchFamily="49" charset="-122"/>
              </a:rPr>
              <a:t>2</a:t>
            </a:r>
            <a:r>
              <a:rPr lang="zh-CN" altLang="en-US" sz="2200" b="0">
                <a:solidFill>
                  <a:srgbClr val="FFFF99"/>
                </a:solidFill>
                <a:latin typeface="幼圆" pitchFamily="49" charset="-122"/>
              </a:rPr>
              <a:t>、元组不能重复。</a:t>
            </a:r>
          </a:p>
          <a:p>
            <a:pPr eaLnBrk="1" hangingPunct="1"/>
            <a:r>
              <a:rPr lang="en-US" altLang="zh-CN" sz="2200" b="0">
                <a:solidFill>
                  <a:srgbClr val="FFFF99"/>
                </a:solidFill>
                <a:latin typeface="幼圆" pitchFamily="49" charset="-122"/>
              </a:rPr>
              <a:t>3</a:t>
            </a:r>
            <a:r>
              <a:rPr lang="zh-CN" altLang="en-US" sz="2200" b="0">
                <a:solidFill>
                  <a:srgbClr val="FFFF99"/>
                </a:solidFill>
                <a:latin typeface="幼圆" pitchFamily="49" charset="-122"/>
              </a:rPr>
              <a:t>、属性不能重复。</a:t>
            </a:r>
          </a:p>
          <a:p>
            <a:pPr eaLnBrk="1" hangingPunct="1"/>
            <a:r>
              <a:rPr lang="en-US" altLang="zh-CN" sz="2200" b="0">
                <a:solidFill>
                  <a:srgbClr val="FFFF99"/>
                </a:solidFill>
                <a:latin typeface="幼圆" pitchFamily="49" charset="-122"/>
              </a:rPr>
              <a:t>4</a:t>
            </a:r>
            <a:r>
              <a:rPr lang="zh-CN" altLang="en-US" sz="2200" b="0">
                <a:solidFill>
                  <a:srgbClr val="FFFF99"/>
                </a:solidFill>
                <a:latin typeface="幼圆" pitchFamily="49" charset="-122"/>
              </a:rPr>
              <a:t>、元素的顺序是无关的。</a:t>
            </a:r>
          </a:p>
          <a:p>
            <a:pPr eaLnBrk="1" hangingPunct="1"/>
            <a:r>
              <a:rPr lang="en-US" altLang="zh-CN" sz="2200" b="0">
                <a:solidFill>
                  <a:srgbClr val="FFFF99"/>
                </a:solidFill>
                <a:latin typeface="幼圆" pitchFamily="49" charset="-122"/>
              </a:rPr>
              <a:t>5</a:t>
            </a:r>
            <a:r>
              <a:rPr lang="zh-CN" altLang="en-US" sz="2200" b="0">
                <a:solidFill>
                  <a:srgbClr val="FFFF99"/>
                </a:solidFill>
                <a:latin typeface="幼圆" pitchFamily="49" charset="-122"/>
              </a:rPr>
              <a:t>、属性的顺序是无关的。</a:t>
            </a:r>
          </a:p>
        </p:txBody>
      </p:sp>
    </p:spTree>
  </p:cSld>
  <p:clrMapOvr>
    <a:masterClrMapping/>
  </p:clrMapOvr>
  <p:transition spd="slow">
    <p:push dir="u"/>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5" name="页脚占位符 2"/>
          <p:cNvSpPr>
            <a:spLocks noGrp="1"/>
          </p:cNvSpPr>
          <p:nvPr>
            <p:ph type="ftr" sz="quarter" idx="11"/>
          </p:nvPr>
        </p:nvSpPr>
        <p:spPr/>
        <p:txBody>
          <a:bodyPr/>
          <a:lstStyle/>
          <a:p>
            <a:pPr>
              <a:defRPr/>
            </a:pPr>
            <a:r>
              <a:rPr lang="en-US" altLang="zh-CN"/>
              <a:t>二级公共基础知识</a:t>
            </a:r>
          </a:p>
        </p:txBody>
      </p:sp>
      <p:sp>
        <p:nvSpPr>
          <p:cNvPr id="6" name="灯片编号占位符 3"/>
          <p:cNvSpPr>
            <a:spLocks noGrp="1"/>
          </p:cNvSpPr>
          <p:nvPr>
            <p:ph type="sldNum" sz="quarter" idx="12"/>
          </p:nvPr>
        </p:nvSpPr>
        <p:spPr/>
        <p:txBody>
          <a:bodyPr/>
          <a:lstStyle/>
          <a:p>
            <a:pPr>
              <a:defRPr/>
            </a:pPr>
            <a:fld id="{8813A4B2-4FF0-4CC7-B37B-A5CDAFDAB043}" type="slidenum">
              <a:rPr lang="en-US" altLang="zh-CN"/>
              <a:pPr>
                <a:defRPr/>
              </a:pPr>
              <a:t>95</a:t>
            </a:fld>
            <a:endParaRPr lang="en-US" altLang="zh-CN"/>
          </a:p>
        </p:txBody>
      </p:sp>
      <p:sp>
        <p:nvSpPr>
          <p:cNvPr id="117762" name="Text Box 2"/>
          <p:cNvSpPr txBox="1">
            <a:spLocks noChangeArrowheads="1"/>
          </p:cNvSpPr>
          <p:nvPr/>
        </p:nvSpPr>
        <p:spPr bwMode="auto">
          <a:xfrm>
            <a:off x="304800" y="388938"/>
            <a:ext cx="215106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rgbClr val="C0C0C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200">
                <a:effectLst>
                  <a:outerShdw blurRad="38100" dist="38100" dir="2700000" algn="tl">
                    <a:srgbClr val="FFFFFF"/>
                  </a:outerShdw>
                </a:effectLst>
                <a:ea typeface="宋体" pitchFamily="2" charset="-122"/>
              </a:rPr>
              <a:t>关系的数据约束</a:t>
            </a:r>
          </a:p>
        </p:txBody>
      </p:sp>
      <p:sp>
        <p:nvSpPr>
          <p:cNvPr id="91142" name="Text Box 3"/>
          <p:cNvSpPr txBox="1">
            <a:spLocks noChangeArrowheads="1"/>
          </p:cNvSpPr>
          <p:nvPr/>
        </p:nvSpPr>
        <p:spPr bwMode="auto">
          <a:xfrm>
            <a:off x="781050" y="1389063"/>
            <a:ext cx="5353050" cy="310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200" dirty="0">
                <a:solidFill>
                  <a:srgbClr val="FFFF00"/>
                </a:solidFill>
                <a:latin typeface="幼圆" pitchFamily="49" charset="-122"/>
              </a:rPr>
              <a:t>A .</a:t>
            </a:r>
            <a:r>
              <a:rPr lang="zh-CN" altLang="en-US" sz="2200" dirty="0">
                <a:solidFill>
                  <a:srgbClr val="FFFF00"/>
                </a:solidFill>
                <a:latin typeface="幼圆" pitchFamily="49" charset="-122"/>
              </a:rPr>
              <a:t>实体完整性约束</a:t>
            </a:r>
          </a:p>
          <a:p>
            <a:pPr eaLnBrk="1" hangingPunct="1"/>
            <a:r>
              <a:rPr lang="zh-CN" altLang="en-US" sz="2200" b="0" dirty="0">
                <a:solidFill>
                  <a:schemeClr val="bg1"/>
                </a:solidFill>
                <a:latin typeface="幼圆" pitchFamily="49" charset="-122"/>
              </a:rPr>
              <a:t>   主键取值不能为空，不能取重复值。</a:t>
            </a:r>
          </a:p>
          <a:p>
            <a:pPr eaLnBrk="1" hangingPunct="1"/>
            <a:r>
              <a:rPr lang="zh-CN" altLang="en-US" sz="2200" b="0" dirty="0">
                <a:solidFill>
                  <a:schemeClr val="bg1"/>
                </a:solidFill>
                <a:latin typeface="幼圆" pitchFamily="49" charset="-122"/>
              </a:rPr>
              <a:t>   主键取值不同，就是两个不同的元组。</a:t>
            </a:r>
          </a:p>
          <a:p>
            <a:pPr eaLnBrk="1" hangingPunct="1"/>
            <a:endParaRPr lang="zh-CN" altLang="en-US" sz="2200" b="0" dirty="0">
              <a:solidFill>
                <a:schemeClr val="bg1"/>
              </a:solidFill>
              <a:latin typeface="幼圆" pitchFamily="49" charset="-122"/>
            </a:endParaRPr>
          </a:p>
          <a:p>
            <a:pPr eaLnBrk="1" hangingPunct="1"/>
            <a:r>
              <a:rPr lang="en-US" altLang="zh-CN" sz="2200" dirty="0">
                <a:solidFill>
                  <a:srgbClr val="FFFF00"/>
                </a:solidFill>
                <a:latin typeface="幼圆" pitchFamily="49" charset="-122"/>
              </a:rPr>
              <a:t>B .</a:t>
            </a:r>
            <a:r>
              <a:rPr lang="zh-CN" altLang="en-US" sz="2200" dirty="0">
                <a:solidFill>
                  <a:srgbClr val="FFFF00"/>
                </a:solidFill>
                <a:latin typeface="幼圆" pitchFamily="49" charset="-122"/>
              </a:rPr>
              <a:t>参照完整性约束</a:t>
            </a:r>
          </a:p>
          <a:p>
            <a:pPr eaLnBrk="1" hangingPunct="1"/>
            <a:r>
              <a:rPr lang="zh-CN" altLang="en-US" sz="2200" b="0" dirty="0">
                <a:solidFill>
                  <a:schemeClr val="bg1"/>
                </a:solidFill>
                <a:latin typeface="幼圆" pitchFamily="49" charset="-122"/>
              </a:rPr>
              <a:t>   不允许引用不存在的元组。</a:t>
            </a:r>
          </a:p>
          <a:p>
            <a:pPr eaLnBrk="1" hangingPunct="1"/>
            <a:r>
              <a:rPr lang="zh-CN" altLang="en-US" sz="2200" b="0" dirty="0">
                <a:solidFill>
                  <a:schemeClr val="bg1"/>
                </a:solidFill>
                <a:latin typeface="幼圆" pitchFamily="49" charset="-122"/>
              </a:rPr>
              <a:t>   约束了关系之间相关联的情况。</a:t>
            </a:r>
          </a:p>
          <a:p>
            <a:pPr eaLnBrk="1" hangingPunct="1"/>
            <a:endParaRPr lang="zh-CN" altLang="en-US" sz="2200" b="0" dirty="0">
              <a:solidFill>
                <a:schemeClr val="bg1"/>
              </a:solidFill>
              <a:latin typeface="幼圆" pitchFamily="49" charset="-122"/>
            </a:endParaRPr>
          </a:p>
          <a:p>
            <a:pPr eaLnBrk="1" hangingPunct="1"/>
            <a:r>
              <a:rPr lang="en-US" altLang="zh-CN" sz="2200" dirty="0">
                <a:solidFill>
                  <a:srgbClr val="FFFF00"/>
                </a:solidFill>
                <a:latin typeface="幼圆" pitchFamily="49" charset="-122"/>
              </a:rPr>
              <a:t>C .</a:t>
            </a:r>
            <a:r>
              <a:rPr lang="zh-CN" altLang="en-US" sz="2200" dirty="0">
                <a:solidFill>
                  <a:srgbClr val="FFFF00"/>
                </a:solidFill>
                <a:latin typeface="幼圆" pitchFamily="49" charset="-122"/>
              </a:rPr>
              <a:t>用户自定义完整性约束</a:t>
            </a:r>
          </a:p>
        </p:txBody>
      </p:sp>
    </p:spTree>
  </p:cSld>
  <p:clrMapOvr>
    <a:masterClrMapping/>
  </p:clrMapOvr>
  <p:transition spd="slow">
    <p:push dir="u"/>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6" name="页脚占位符 2"/>
          <p:cNvSpPr>
            <a:spLocks noGrp="1"/>
          </p:cNvSpPr>
          <p:nvPr>
            <p:ph type="ftr" sz="quarter" idx="11"/>
          </p:nvPr>
        </p:nvSpPr>
        <p:spPr/>
        <p:txBody>
          <a:bodyPr/>
          <a:lstStyle/>
          <a:p>
            <a:pPr>
              <a:defRPr/>
            </a:pPr>
            <a:r>
              <a:rPr lang="en-US" altLang="zh-CN"/>
              <a:t>二级公共基础知识</a:t>
            </a:r>
          </a:p>
        </p:txBody>
      </p:sp>
      <p:sp>
        <p:nvSpPr>
          <p:cNvPr id="7" name="灯片编号占位符 3"/>
          <p:cNvSpPr>
            <a:spLocks noGrp="1"/>
          </p:cNvSpPr>
          <p:nvPr>
            <p:ph type="sldNum" sz="quarter" idx="12"/>
          </p:nvPr>
        </p:nvSpPr>
        <p:spPr/>
        <p:txBody>
          <a:bodyPr/>
          <a:lstStyle/>
          <a:p>
            <a:pPr>
              <a:defRPr/>
            </a:pPr>
            <a:fld id="{AD88ADE5-6AE8-42E2-A97D-896995344508}" type="slidenum">
              <a:rPr lang="en-US" altLang="zh-CN"/>
              <a:pPr>
                <a:defRPr/>
              </a:pPr>
              <a:t>96</a:t>
            </a:fld>
            <a:endParaRPr lang="en-US" altLang="zh-CN"/>
          </a:p>
        </p:txBody>
      </p:sp>
      <p:sp>
        <p:nvSpPr>
          <p:cNvPr id="118786" name="Text Box 2"/>
          <p:cNvSpPr txBox="1">
            <a:spLocks noChangeArrowheads="1"/>
          </p:cNvSpPr>
          <p:nvPr/>
        </p:nvSpPr>
        <p:spPr bwMode="auto">
          <a:xfrm>
            <a:off x="234950" y="392113"/>
            <a:ext cx="5505450"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200" dirty="0">
                <a:solidFill>
                  <a:srgbClr val="FFFF99"/>
                </a:solidFill>
                <a:effectLst>
                  <a:outerShdw blurRad="38100" dist="38100" dir="2700000" algn="tl">
                    <a:srgbClr val="000000"/>
                  </a:outerShdw>
                </a:effectLst>
              </a:rPr>
              <a:t>六、关系代数：</a:t>
            </a:r>
          </a:p>
          <a:p>
            <a:pPr>
              <a:defRPr/>
            </a:pPr>
            <a:endParaRPr lang="zh-CN" altLang="en-US" sz="2200" dirty="0">
              <a:solidFill>
                <a:srgbClr val="FFFF99"/>
              </a:solidFill>
              <a:effectLst>
                <a:outerShdw blurRad="38100" dist="38100" dir="2700000" algn="tl">
                  <a:srgbClr val="000000"/>
                </a:outerShdw>
              </a:effectLst>
            </a:endParaRPr>
          </a:p>
          <a:p>
            <a:pPr>
              <a:defRPr/>
            </a:pPr>
            <a:r>
              <a:rPr lang="zh-CN" altLang="en-US" sz="2200" dirty="0">
                <a:solidFill>
                  <a:srgbClr val="FFFF99"/>
                </a:solidFill>
                <a:effectLst>
                  <a:outerShdw blurRad="38100" dist="38100" dir="2700000" algn="tl">
                    <a:srgbClr val="000000"/>
                  </a:outerShdw>
                </a:effectLst>
              </a:rPr>
              <a:t>       参与运算的数据都是关系（二维表）。</a:t>
            </a:r>
          </a:p>
        </p:txBody>
      </p:sp>
      <p:sp>
        <p:nvSpPr>
          <p:cNvPr id="118787" name="Text Box 3"/>
          <p:cNvSpPr txBox="1">
            <a:spLocks noChangeArrowheads="1"/>
          </p:cNvSpPr>
          <p:nvPr/>
        </p:nvSpPr>
        <p:spPr bwMode="auto">
          <a:xfrm>
            <a:off x="347663" y="2209800"/>
            <a:ext cx="2292350" cy="427038"/>
          </a:xfrm>
          <a:prstGeom prst="rect">
            <a:avLst/>
          </a:prstGeom>
          <a:noFill/>
          <a:ln>
            <a:noFill/>
          </a:ln>
          <a:effectLst/>
          <a:extLst>
            <a:ext uri="{909E8E84-426E-40DD-AFC4-6F175D3DCCD1}">
              <a14:hiddenFill xmlns:a14="http://schemas.microsoft.com/office/drawing/2010/main">
                <a:solidFill>
                  <a:srgbClr val="CCFFFF">
                    <a:alpha val="28000"/>
                  </a:srgbClr>
                </a:solidFill>
              </a14:hiddenFill>
            </a:ext>
            <a:ext uri="{91240B29-F687-4F45-9708-019B960494DF}">
              <a14:hiddenLine xmlns:a14="http://schemas.microsoft.com/office/drawing/2010/main" w="12700" cap="sq">
                <a:solidFill>
                  <a:srgbClr val="C0C0C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CN" sz="2200">
                <a:solidFill>
                  <a:schemeClr val="bg1"/>
                </a:solidFill>
                <a:effectLst>
                  <a:outerShdw blurRad="38100" dist="38100" dir="2700000" algn="tl">
                    <a:srgbClr val="000000"/>
                  </a:outerShdw>
                </a:effectLst>
                <a:latin typeface="幼圆" pitchFamily="49" charset="-122"/>
              </a:rPr>
              <a:t>1</a:t>
            </a:r>
            <a:r>
              <a:rPr lang="zh-CN" altLang="en-US" sz="2200">
                <a:solidFill>
                  <a:schemeClr val="bg1"/>
                </a:solidFill>
                <a:effectLst>
                  <a:outerShdw blurRad="38100" dist="38100" dir="2700000" algn="tl">
                    <a:srgbClr val="000000"/>
                  </a:outerShdw>
                </a:effectLst>
                <a:latin typeface="幼圆" pitchFamily="49" charset="-122"/>
              </a:rPr>
              <a:t>、基本关系代数</a:t>
            </a:r>
          </a:p>
        </p:txBody>
      </p:sp>
      <p:sp>
        <p:nvSpPr>
          <p:cNvPr id="118789" name="Text Box 5"/>
          <p:cNvSpPr txBox="1">
            <a:spLocks noChangeArrowheads="1"/>
          </p:cNvSpPr>
          <p:nvPr/>
        </p:nvSpPr>
        <p:spPr bwMode="auto">
          <a:xfrm>
            <a:off x="709613" y="2998788"/>
            <a:ext cx="4756150" cy="162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40000"/>
              </a:lnSpc>
              <a:defRPr/>
            </a:pPr>
            <a:r>
              <a:rPr lang="zh-CN"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1</a:t>
            </a:r>
            <a:r>
              <a:rPr lang="zh-CN" altLang="en-US" sz="2400" b="0">
                <a:solidFill>
                  <a:schemeClr val="bg1"/>
                </a:solidFill>
                <a:effectLst>
                  <a:outerShdw blurRad="38100" dist="38100" dir="2700000" algn="tl">
                    <a:srgbClr val="000000"/>
                  </a:outerShdw>
                </a:effectLst>
                <a:latin typeface="幼圆" pitchFamily="49" charset="-122"/>
              </a:rPr>
              <a:t>）交：</a:t>
            </a:r>
            <a:r>
              <a:rPr lang="en-US" altLang="zh-CN" sz="2400" b="0">
                <a:solidFill>
                  <a:schemeClr val="bg1"/>
                </a:solidFill>
                <a:effectLst>
                  <a:outerShdw blurRad="38100" dist="38100" dir="2700000" algn="tl">
                    <a:srgbClr val="000000"/>
                  </a:outerShdw>
                </a:effectLst>
                <a:latin typeface="幼圆" pitchFamily="49" charset="-122"/>
              </a:rPr>
              <a:t>R∩S=</a:t>
            </a:r>
            <a:r>
              <a:rPr lang="zh-CN"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t|t</a:t>
            </a:r>
            <a:r>
              <a:rPr lang="en-US"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R</a:t>
            </a:r>
            <a:r>
              <a:rPr lang="zh-CN" altLang="en-US" sz="2400" b="0">
                <a:solidFill>
                  <a:schemeClr val="bg1"/>
                </a:solidFill>
                <a:effectLst>
                  <a:outerShdw blurRad="38100" dist="38100" dir="2700000" algn="tl">
                    <a:srgbClr val="000000"/>
                  </a:outerShdw>
                </a:effectLst>
                <a:latin typeface="幼圆" pitchFamily="49" charset="-122"/>
              </a:rPr>
              <a:t>且</a:t>
            </a:r>
            <a:r>
              <a:rPr lang="en-US" altLang="zh-CN" sz="2400" b="0">
                <a:solidFill>
                  <a:schemeClr val="bg1"/>
                </a:solidFill>
                <a:effectLst>
                  <a:outerShdw blurRad="38100" dist="38100" dir="2700000" algn="tl">
                    <a:srgbClr val="000000"/>
                  </a:outerShdw>
                </a:effectLst>
                <a:latin typeface="幼圆" pitchFamily="49" charset="-122"/>
              </a:rPr>
              <a:t>t</a:t>
            </a:r>
            <a:r>
              <a:rPr lang="en-US"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S</a:t>
            </a:r>
            <a:r>
              <a:rPr lang="zh-CN" altLang="en-US" sz="2400" b="0">
                <a:solidFill>
                  <a:schemeClr val="bg1"/>
                </a:solidFill>
                <a:effectLst>
                  <a:outerShdw blurRad="38100" dist="38100" dir="2700000" algn="tl">
                    <a:srgbClr val="000000"/>
                  </a:outerShdw>
                </a:effectLst>
                <a:latin typeface="幼圆" pitchFamily="49" charset="-122"/>
              </a:rPr>
              <a:t>｝</a:t>
            </a:r>
          </a:p>
          <a:p>
            <a:pPr>
              <a:lnSpc>
                <a:spcPct val="140000"/>
              </a:lnSpc>
              <a:defRPr/>
            </a:pPr>
            <a:r>
              <a:rPr lang="zh-CN"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2</a:t>
            </a:r>
            <a:r>
              <a:rPr lang="zh-CN" altLang="en-US" sz="2400" b="0">
                <a:solidFill>
                  <a:schemeClr val="bg1"/>
                </a:solidFill>
                <a:effectLst>
                  <a:outerShdw blurRad="38100" dist="38100" dir="2700000" algn="tl">
                    <a:srgbClr val="000000"/>
                  </a:outerShdw>
                </a:effectLst>
                <a:latin typeface="幼圆" pitchFamily="49" charset="-122"/>
              </a:rPr>
              <a:t>）并：</a:t>
            </a:r>
            <a:r>
              <a:rPr lang="en-US" altLang="zh-CN" sz="2400" b="0">
                <a:solidFill>
                  <a:schemeClr val="bg1"/>
                </a:solidFill>
                <a:effectLst>
                  <a:outerShdw blurRad="38100" dist="38100" dir="2700000" algn="tl">
                    <a:srgbClr val="000000"/>
                  </a:outerShdw>
                </a:effectLst>
                <a:latin typeface="幼圆" pitchFamily="49" charset="-122"/>
              </a:rPr>
              <a:t>R∪S=</a:t>
            </a:r>
            <a:r>
              <a:rPr lang="zh-CN"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t|t</a:t>
            </a:r>
            <a:r>
              <a:rPr lang="en-US"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R</a:t>
            </a:r>
            <a:r>
              <a:rPr lang="zh-CN" altLang="en-US" sz="2400" b="0">
                <a:solidFill>
                  <a:schemeClr val="bg1"/>
                </a:solidFill>
                <a:effectLst>
                  <a:outerShdw blurRad="38100" dist="38100" dir="2700000" algn="tl">
                    <a:srgbClr val="000000"/>
                  </a:outerShdw>
                </a:effectLst>
                <a:latin typeface="幼圆" pitchFamily="49" charset="-122"/>
              </a:rPr>
              <a:t>或</a:t>
            </a:r>
            <a:r>
              <a:rPr lang="en-US" altLang="zh-CN" sz="2400" b="0">
                <a:solidFill>
                  <a:schemeClr val="bg1"/>
                </a:solidFill>
                <a:effectLst>
                  <a:outerShdw blurRad="38100" dist="38100" dir="2700000" algn="tl">
                    <a:srgbClr val="000000"/>
                  </a:outerShdw>
                </a:effectLst>
                <a:latin typeface="幼圆" pitchFamily="49" charset="-122"/>
              </a:rPr>
              <a:t>t</a:t>
            </a:r>
            <a:r>
              <a:rPr lang="en-US"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S</a:t>
            </a:r>
            <a:r>
              <a:rPr lang="zh-CN" altLang="en-US" sz="2400" b="0">
                <a:solidFill>
                  <a:schemeClr val="bg1"/>
                </a:solidFill>
                <a:effectLst>
                  <a:outerShdw blurRad="38100" dist="38100" dir="2700000" algn="tl">
                    <a:srgbClr val="000000"/>
                  </a:outerShdw>
                </a:effectLst>
                <a:latin typeface="幼圆" pitchFamily="49" charset="-122"/>
              </a:rPr>
              <a:t>｝</a:t>
            </a:r>
          </a:p>
          <a:p>
            <a:pPr>
              <a:lnSpc>
                <a:spcPct val="140000"/>
              </a:lnSpc>
              <a:defRPr/>
            </a:pPr>
            <a:r>
              <a:rPr lang="zh-CN"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3</a:t>
            </a:r>
            <a:r>
              <a:rPr lang="zh-CN" altLang="en-US" sz="2400" b="0">
                <a:solidFill>
                  <a:schemeClr val="bg1"/>
                </a:solidFill>
                <a:effectLst>
                  <a:outerShdw blurRad="38100" dist="38100" dir="2700000" algn="tl">
                    <a:srgbClr val="000000"/>
                  </a:outerShdw>
                </a:effectLst>
                <a:latin typeface="幼圆" pitchFamily="49" charset="-122"/>
              </a:rPr>
              <a:t>）差：</a:t>
            </a:r>
            <a:r>
              <a:rPr lang="en-US" altLang="zh-CN" sz="2400" b="0">
                <a:solidFill>
                  <a:schemeClr val="bg1"/>
                </a:solidFill>
                <a:effectLst>
                  <a:outerShdw blurRad="38100" dist="38100" dir="2700000" algn="tl">
                    <a:srgbClr val="000000"/>
                  </a:outerShdw>
                </a:effectLst>
                <a:latin typeface="幼圆" pitchFamily="49" charset="-122"/>
              </a:rPr>
              <a:t>R-S=</a:t>
            </a:r>
            <a:r>
              <a:rPr lang="zh-CN"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t|t</a:t>
            </a:r>
            <a:r>
              <a:rPr lang="en-US"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R</a:t>
            </a:r>
            <a:r>
              <a:rPr lang="zh-CN" altLang="en-US" sz="2400" b="0">
                <a:solidFill>
                  <a:schemeClr val="bg1"/>
                </a:solidFill>
                <a:effectLst>
                  <a:outerShdw blurRad="38100" dist="38100" dir="2700000" algn="tl">
                    <a:srgbClr val="000000"/>
                  </a:outerShdw>
                </a:effectLst>
                <a:latin typeface="幼圆" pitchFamily="49" charset="-122"/>
              </a:rPr>
              <a:t>且</a:t>
            </a:r>
            <a:r>
              <a:rPr lang="en-US" altLang="zh-CN" sz="2400" b="0">
                <a:solidFill>
                  <a:schemeClr val="bg1"/>
                </a:solidFill>
                <a:effectLst>
                  <a:outerShdw blurRad="38100" dist="38100" dir="2700000" algn="tl">
                    <a:srgbClr val="000000"/>
                  </a:outerShdw>
                </a:effectLst>
                <a:latin typeface="幼圆" pitchFamily="49" charset="-122"/>
              </a:rPr>
              <a:t>t</a:t>
            </a:r>
            <a:r>
              <a:rPr lang="en-US"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S</a:t>
            </a:r>
            <a:r>
              <a:rPr lang="zh-CN" altLang="en-US" sz="2400" b="0">
                <a:solidFill>
                  <a:schemeClr val="bg1"/>
                </a:solidFill>
                <a:effectLst>
                  <a:outerShdw blurRad="38100" dist="38100" dir="2700000" algn="tl">
                    <a:srgbClr val="000000"/>
                  </a:outerShdw>
                </a:effectLst>
                <a:latin typeface="幼圆" pitchFamily="49" charset="-122"/>
              </a:rPr>
              <a:t>｝</a:t>
            </a:r>
          </a:p>
        </p:txBody>
      </p:sp>
    </p:spTree>
  </p:cSld>
  <p:clrMapOvr>
    <a:masterClrMapping/>
  </p:clrMapOvr>
  <p:transition spd="slow">
    <p:push dir="u"/>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20" name="页脚占位符 2"/>
          <p:cNvSpPr>
            <a:spLocks noGrp="1"/>
          </p:cNvSpPr>
          <p:nvPr>
            <p:ph type="ftr" sz="quarter" idx="11"/>
          </p:nvPr>
        </p:nvSpPr>
        <p:spPr/>
        <p:txBody>
          <a:bodyPr/>
          <a:lstStyle/>
          <a:p>
            <a:pPr>
              <a:defRPr/>
            </a:pPr>
            <a:r>
              <a:rPr lang="en-US" altLang="zh-CN"/>
              <a:t>二级公共基础知识</a:t>
            </a:r>
          </a:p>
        </p:txBody>
      </p:sp>
      <p:sp>
        <p:nvSpPr>
          <p:cNvPr id="21" name="灯片编号占位符 3"/>
          <p:cNvSpPr>
            <a:spLocks noGrp="1"/>
          </p:cNvSpPr>
          <p:nvPr>
            <p:ph type="sldNum" sz="quarter" idx="12"/>
          </p:nvPr>
        </p:nvSpPr>
        <p:spPr/>
        <p:txBody>
          <a:bodyPr/>
          <a:lstStyle/>
          <a:p>
            <a:pPr>
              <a:defRPr/>
            </a:pPr>
            <a:fld id="{803A9D71-315A-464E-B331-E45C72602DEE}" type="slidenum">
              <a:rPr lang="en-US" altLang="zh-CN"/>
              <a:pPr>
                <a:defRPr/>
              </a:pPr>
              <a:t>97</a:t>
            </a:fld>
            <a:endParaRPr lang="en-US" altLang="zh-CN"/>
          </a:p>
        </p:txBody>
      </p:sp>
      <p:sp>
        <p:nvSpPr>
          <p:cNvPr id="93189" name="Line 4"/>
          <p:cNvSpPr>
            <a:spLocks noChangeShapeType="1"/>
          </p:cNvSpPr>
          <p:nvPr/>
        </p:nvSpPr>
        <p:spPr bwMode="auto">
          <a:xfrm>
            <a:off x="447675" y="1646238"/>
            <a:ext cx="2447925"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190" name="Line 5"/>
          <p:cNvSpPr>
            <a:spLocks noChangeShapeType="1"/>
          </p:cNvSpPr>
          <p:nvPr/>
        </p:nvSpPr>
        <p:spPr bwMode="auto">
          <a:xfrm>
            <a:off x="808038" y="1143000"/>
            <a:ext cx="0" cy="28956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191" name="Text Box 6"/>
          <p:cNvSpPr txBox="1">
            <a:spLocks noChangeArrowheads="1"/>
          </p:cNvSpPr>
          <p:nvPr/>
        </p:nvSpPr>
        <p:spPr bwMode="auto">
          <a:xfrm>
            <a:off x="423863" y="1143000"/>
            <a:ext cx="3238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200">
                <a:solidFill>
                  <a:srgbClr val="FFFF00"/>
                </a:solidFill>
                <a:latin typeface="幼圆" pitchFamily="49" charset="-122"/>
              </a:rPr>
              <a:t>R</a:t>
            </a:r>
          </a:p>
        </p:txBody>
      </p:sp>
      <p:sp>
        <p:nvSpPr>
          <p:cNvPr id="93192" name="Text Box 7"/>
          <p:cNvSpPr txBox="1">
            <a:spLocks noChangeArrowheads="1"/>
          </p:cNvSpPr>
          <p:nvPr/>
        </p:nvSpPr>
        <p:spPr bwMode="auto">
          <a:xfrm>
            <a:off x="892175" y="1165225"/>
            <a:ext cx="24320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200" b="0">
                <a:solidFill>
                  <a:srgbClr val="FFFF00"/>
                </a:solidFill>
                <a:latin typeface="幼圆" pitchFamily="49" charset="-122"/>
              </a:rPr>
              <a:t>A    B    C</a:t>
            </a:r>
          </a:p>
        </p:txBody>
      </p:sp>
      <p:sp>
        <p:nvSpPr>
          <p:cNvPr id="93193" name="Text Box 8"/>
          <p:cNvSpPr txBox="1">
            <a:spLocks noChangeArrowheads="1"/>
          </p:cNvSpPr>
          <p:nvPr/>
        </p:nvSpPr>
        <p:spPr bwMode="auto">
          <a:xfrm>
            <a:off x="920750" y="1752600"/>
            <a:ext cx="2051050" cy="210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en-US" altLang="zh-CN" sz="2200" b="0">
                <a:solidFill>
                  <a:srgbClr val="FFFF00"/>
                </a:solidFill>
                <a:latin typeface="幼圆" pitchFamily="49" charset="-122"/>
              </a:rPr>
              <a:t>1    2    5</a:t>
            </a:r>
          </a:p>
          <a:p>
            <a:pPr eaLnBrk="1" hangingPunct="1">
              <a:lnSpc>
                <a:spcPct val="120000"/>
              </a:lnSpc>
            </a:pPr>
            <a:r>
              <a:rPr lang="en-US" altLang="zh-CN" sz="2200" b="0">
                <a:solidFill>
                  <a:srgbClr val="FFFF00"/>
                </a:solidFill>
                <a:latin typeface="幼圆" pitchFamily="49" charset="-122"/>
              </a:rPr>
              <a:t>1    4    9</a:t>
            </a:r>
          </a:p>
          <a:p>
            <a:pPr eaLnBrk="1" hangingPunct="1">
              <a:lnSpc>
                <a:spcPct val="120000"/>
              </a:lnSpc>
            </a:pPr>
            <a:r>
              <a:rPr lang="en-US" altLang="zh-CN" sz="2200" b="0">
                <a:solidFill>
                  <a:srgbClr val="FFFF00"/>
                </a:solidFill>
                <a:latin typeface="幼圆" pitchFamily="49" charset="-122"/>
              </a:rPr>
              <a:t>2    8    4</a:t>
            </a:r>
          </a:p>
          <a:p>
            <a:pPr eaLnBrk="1" hangingPunct="1">
              <a:lnSpc>
                <a:spcPct val="120000"/>
              </a:lnSpc>
            </a:pPr>
            <a:r>
              <a:rPr lang="en-US" altLang="zh-CN" sz="2200" b="0">
                <a:solidFill>
                  <a:srgbClr val="FFFF00"/>
                </a:solidFill>
                <a:latin typeface="幼圆" pitchFamily="49" charset="-122"/>
              </a:rPr>
              <a:t>5    6    0</a:t>
            </a:r>
          </a:p>
          <a:p>
            <a:pPr eaLnBrk="1" hangingPunct="1">
              <a:lnSpc>
                <a:spcPct val="120000"/>
              </a:lnSpc>
            </a:pPr>
            <a:r>
              <a:rPr lang="en-US" altLang="zh-CN" sz="2200" b="0">
                <a:solidFill>
                  <a:srgbClr val="FFFF00"/>
                </a:solidFill>
                <a:latin typeface="幼圆" pitchFamily="49" charset="-122"/>
              </a:rPr>
              <a:t>9    2    4</a:t>
            </a:r>
          </a:p>
        </p:txBody>
      </p:sp>
      <p:sp>
        <p:nvSpPr>
          <p:cNvPr id="93194" name="Line 13"/>
          <p:cNvSpPr>
            <a:spLocks noChangeShapeType="1"/>
          </p:cNvSpPr>
          <p:nvPr/>
        </p:nvSpPr>
        <p:spPr bwMode="auto">
          <a:xfrm>
            <a:off x="3267075" y="1646238"/>
            <a:ext cx="2447925"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195" name="Line 14"/>
          <p:cNvSpPr>
            <a:spLocks noChangeShapeType="1"/>
          </p:cNvSpPr>
          <p:nvPr/>
        </p:nvSpPr>
        <p:spPr bwMode="auto">
          <a:xfrm>
            <a:off x="3643313" y="1143000"/>
            <a:ext cx="0" cy="28956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196" name="Text Box 15"/>
          <p:cNvSpPr txBox="1">
            <a:spLocks noChangeArrowheads="1"/>
          </p:cNvSpPr>
          <p:nvPr/>
        </p:nvSpPr>
        <p:spPr bwMode="auto">
          <a:xfrm>
            <a:off x="3257550" y="1143000"/>
            <a:ext cx="3238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200">
                <a:solidFill>
                  <a:srgbClr val="FFFF00"/>
                </a:solidFill>
                <a:latin typeface="幼圆" pitchFamily="49" charset="-122"/>
              </a:rPr>
              <a:t>S</a:t>
            </a:r>
          </a:p>
        </p:txBody>
      </p:sp>
      <p:sp>
        <p:nvSpPr>
          <p:cNvPr id="93197" name="Text Box 16"/>
          <p:cNvSpPr txBox="1">
            <a:spLocks noChangeArrowheads="1"/>
          </p:cNvSpPr>
          <p:nvPr/>
        </p:nvSpPr>
        <p:spPr bwMode="auto">
          <a:xfrm>
            <a:off x="3729038" y="1143000"/>
            <a:ext cx="1985962"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200" b="0">
                <a:solidFill>
                  <a:srgbClr val="FFFF00"/>
                </a:solidFill>
                <a:latin typeface="幼圆" pitchFamily="49" charset="-122"/>
              </a:rPr>
              <a:t>A    B    C</a:t>
            </a:r>
          </a:p>
        </p:txBody>
      </p:sp>
      <p:sp>
        <p:nvSpPr>
          <p:cNvPr id="93198" name="Text Box 17"/>
          <p:cNvSpPr txBox="1">
            <a:spLocks noChangeArrowheads="1"/>
          </p:cNvSpPr>
          <p:nvPr/>
        </p:nvSpPr>
        <p:spPr bwMode="auto">
          <a:xfrm>
            <a:off x="3729038" y="1785938"/>
            <a:ext cx="2519362" cy="210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en-US" altLang="zh-CN" sz="2200" b="0">
                <a:solidFill>
                  <a:srgbClr val="FFFF00"/>
                </a:solidFill>
                <a:latin typeface="幼圆" pitchFamily="49" charset="-122"/>
              </a:rPr>
              <a:t>1    2    5</a:t>
            </a:r>
          </a:p>
          <a:p>
            <a:pPr eaLnBrk="1" hangingPunct="1">
              <a:lnSpc>
                <a:spcPct val="120000"/>
              </a:lnSpc>
            </a:pPr>
            <a:r>
              <a:rPr lang="en-US" altLang="zh-CN" sz="2200" b="0">
                <a:solidFill>
                  <a:srgbClr val="FFFF00"/>
                </a:solidFill>
                <a:latin typeface="幼圆" pitchFamily="49" charset="-122"/>
              </a:rPr>
              <a:t>3    4    9</a:t>
            </a:r>
          </a:p>
          <a:p>
            <a:pPr eaLnBrk="1" hangingPunct="1">
              <a:lnSpc>
                <a:spcPct val="120000"/>
              </a:lnSpc>
            </a:pPr>
            <a:r>
              <a:rPr lang="en-US" altLang="zh-CN" sz="2200" b="0">
                <a:solidFill>
                  <a:srgbClr val="FFFF00"/>
                </a:solidFill>
                <a:latin typeface="幼圆" pitchFamily="49" charset="-122"/>
              </a:rPr>
              <a:t>2    6    4</a:t>
            </a:r>
          </a:p>
          <a:p>
            <a:pPr eaLnBrk="1" hangingPunct="1">
              <a:lnSpc>
                <a:spcPct val="120000"/>
              </a:lnSpc>
            </a:pPr>
            <a:r>
              <a:rPr lang="en-US" altLang="zh-CN" sz="2200" b="0">
                <a:solidFill>
                  <a:srgbClr val="FFFF00"/>
                </a:solidFill>
                <a:latin typeface="幼圆" pitchFamily="49" charset="-122"/>
              </a:rPr>
              <a:t>5    6    0</a:t>
            </a:r>
          </a:p>
          <a:p>
            <a:pPr eaLnBrk="1" hangingPunct="1">
              <a:lnSpc>
                <a:spcPct val="120000"/>
              </a:lnSpc>
            </a:pPr>
            <a:r>
              <a:rPr lang="en-US" altLang="zh-CN" sz="2200" b="0">
                <a:solidFill>
                  <a:srgbClr val="FFFF00"/>
                </a:solidFill>
                <a:latin typeface="幼圆" pitchFamily="49" charset="-122"/>
              </a:rPr>
              <a:t>3    3    3</a:t>
            </a:r>
          </a:p>
        </p:txBody>
      </p:sp>
      <p:grpSp>
        <p:nvGrpSpPr>
          <p:cNvPr id="93199" name="Group 29"/>
          <p:cNvGrpSpPr>
            <a:grpSpLocks/>
          </p:cNvGrpSpPr>
          <p:nvPr/>
        </p:nvGrpSpPr>
        <p:grpSpPr bwMode="auto">
          <a:xfrm>
            <a:off x="5638800" y="3597275"/>
            <a:ext cx="3062288" cy="1584325"/>
            <a:chOff x="3615" y="1056"/>
            <a:chExt cx="1929" cy="998"/>
          </a:xfrm>
        </p:grpSpPr>
        <p:sp>
          <p:nvSpPr>
            <p:cNvPr id="93202" name="Text Box 22"/>
            <p:cNvSpPr txBox="1">
              <a:spLocks noChangeArrowheads="1"/>
            </p:cNvSpPr>
            <p:nvPr/>
          </p:nvSpPr>
          <p:spPr bwMode="auto">
            <a:xfrm>
              <a:off x="3615" y="1151"/>
              <a:ext cx="471"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200">
                  <a:solidFill>
                    <a:srgbClr val="FFFF00"/>
                  </a:solidFill>
                  <a:latin typeface="幼圆" pitchFamily="49" charset="-122"/>
                </a:rPr>
                <a:t>R</a:t>
              </a:r>
              <a:r>
                <a:rPr lang="zh-CN" altLang="zh-CN" sz="2200">
                  <a:solidFill>
                    <a:srgbClr val="FFFF00"/>
                  </a:solidFill>
                  <a:latin typeface="幼圆" pitchFamily="49" charset="-122"/>
                </a:rPr>
                <a:t>∩</a:t>
              </a:r>
              <a:r>
                <a:rPr lang="en-US" altLang="zh-CN" sz="2200">
                  <a:solidFill>
                    <a:srgbClr val="FFFF00"/>
                  </a:solidFill>
                  <a:latin typeface="幼圆" pitchFamily="49" charset="-122"/>
                </a:rPr>
                <a:t>S</a:t>
              </a:r>
            </a:p>
          </p:txBody>
        </p:sp>
        <p:sp>
          <p:nvSpPr>
            <p:cNvPr id="93203" name="Line 23"/>
            <p:cNvSpPr>
              <a:spLocks noChangeShapeType="1"/>
            </p:cNvSpPr>
            <p:nvPr/>
          </p:nvSpPr>
          <p:spPr bwMode="auto">
            <a:xfrm>
              <a:off x="3651" y="1464"/>
              <a:ext cx="1859"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04" name="Line 24"/>
            <p:cNvSpPr>
              <a:spLocks noChangeShapeType="1"/>
            </p:cNvSpPr>
            <p:nvPr/>
          </p:nvSpPr>
          <p:spPr bwMode="auto">
            <a:xfrm>
              <a:off x="4104" y="1056"/>
              <a:ext cx="0" cy="998"/>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05" name="Text Box 25"/>
            <p:cNvSpPr txBox="1">
              <a:spLocks noChangeArrowheads="1"/>
            </p:cNvSpPr>
            <p:nvPr/>
          </p:nvSpPr>
          <p:spPr bwMode="auto">
            <a:xfrm>
              <a:off x="4168" y="1165"/>
              <a:ext cx="1232"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sz="2200" b="0">
                  <a:solidFill>
                    <a:srgbClr val="FFFF00"/>
                  </a:solidFill>
                  <a:latin typeface="幼圆" pitchFamily="49" charset="-122"/>
                </a:rPr>
                <a:t>A    B    C</a:t>
              </a:r>
            </a:p>
          </p:txBody>
        </p:sp>
        <p:sp>
          <p:nvSpPr>
            <p:cNvPr id="93206" name="Text Box 26"/>
            <p:cNvSpPr txBox="1">
              <a:spLocks noChangeArrowheads="1"/>
            </p:cNvSpPr>
            <p:nvPr/>
          </p:nvSpPr>
          <p:spPr bwMode="auto">
            <a:xfrm>
              <a:off x="4168" y="1467"/>
              <a:ext cx="1376" cy="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20000"/>
                </a:lnSpc>
              </a:pPr>
              <a:r>
                <a:rPr lang="en-US" altLang="zh-CN" sz="2200" b="0">
                  <a:solidFill>
                    <a:srgbClr val="FFFF00"/>
                  </a:solidFill>
                  <a:latin typeface="幼圆" pitchFamily="49" charset="-122"/>
                </a:rPr>
                <a:t>1    2    5</a:t>
              </a:r>
            </a:p>
            <a:p>
              <a:pPr eaLnBrk="1" hangingPunct="1">
                <a:lnSpc>
                  <a:spcPct val="120000"/>
                </a:lnSpc>
              </a:pPr>
              <a:r>
                <a:rPr lang="en-US" altLang="zh-CN" sz="2200" b="0">
                  <a:solidFill>
                    <a:srgbClr val="FFFF00"/>
                  </a:solidFill>
                  <a:latin typeface="幼圆" pitchFamily="49" charset="-122"/>
                </a:rPr>
                <a:t>5    6    0</a:t>
              </a:r>
            </a:p>
          </p:txBody>
        </p:sp>
      </p:grpSp>
      <p:sp>
        <p:nvSpPr>
          <p:cNvPr id="125980" name="Text Box 28"/>
          <p:cNvSpPr txBox="1">
            <a:spLocks noChangeArrowheads="1"/>
          </p:cNvSpPr>
          <p:nvPr/>
        </p:nvSpPr>
        <p:spPr bwMode="auto">
          <a:xfrm>
            <a:off x="609600" y="5580063"/>
            <a:ext cx="7924800" cy="439737"/>
          </a:xfrm>
          <a:prstGeom prst="rect">
            <a:avLst/>
          </a:prstGeom>
          <a:solidFill>
            <a:srgbClr val="FF0000">
              <a:alpha val="44000"/>
            </a:srgbClr>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zh-CN" altLang="en-US" sz="2200" b="0">
                <a:solidFill>
                  <a:srgbClr val="FFFF00"/>
                </a:solidFill>
                <a:effectLst>
                  <a:outerShdw blurRad="38100" dist="38100" dir="2700000" algn="tl">
                    <a:srgbClr val="000000"/>
                  </a:outerShdw>
                </a:effectLst>
                <a:latin typeface="幼圆" pitchFamily="49" charset="-122"/>
              </a:rPr>
              <a:t>结论：并交差三个操作都不能更改关系的属性个数。</a:t>
            </a:r>
          </a:p>
        </p:txBody>
      </p:sp>
      <p:sp>
        <p:nvSpPr>
          <p:cNvPr id="2" name="矩形 1"/>
          <p:cNvSpPr/>
          <p:nvPr/>
        </p:nvSpPr>
        <p:spPr>
          <a:xfrm>
            <a:off x="304800" y="381000"/>
            <a:ext cx="3468688" cy="430213"/>
          </a:xfrm>
          <a:prstGeom prst="rect">
            <a:avLst/>
          </a:prstGeom>
        </p:spPr>
        <p:txBody>
          <a:bodyPr>
            <a:spAutoFit/>
          </a:bodyPr>
          <a:lstStyle/>
          <a:p>
            <a:pPr>
              <a:defRPr/>
            </a:pPr>
            <a:r>
              <a:rPr lang="zh-CN" altLang="en-US" sz="2200" dirty="0">
                <a:solidFill>
                  <a:srgbClr val="FFFF99"/>
                </a:solidFill>
                <a:effectLst>
                  <a:outerShdw blurRad="38100" dist="38100" dir="2700000" algn="tl">
                    <a:srgbClr val="000000"/>
                  </a:outerShdw>
                </a:effectLst>
              </a:rPr>
              <a:t>六、关系代数：</a:t>
            </a:r>
          </a:p>
        </p:txBody>
      </p:sp>
    </p:spTree>
  </p:cSld>
  <p:clrMapOvr>
    <a:masterClrMapping/>
  </p:clrMapOvr>
  <p:transition spd="slow">
    <p:push dir="u"/>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日期占位符 3"/>
          <p:cNvSpPr>
            <a:spLocks noGrp="1"/>
          </p:cNvSpPr>
          <p:nvPr>
            <p:ph type="dt" sz="quarter" idx="10"/>
          </p:nvPr>
        </p:nvSpPr>
        <p:spPr/>
        <p:txBody>
          <a:bodyPr/>
          <a:lstStyle/>
          <a:p>
            <a:pPr>
              <a:defRPr/>
            </a:pPr>
            <a:r>
              <a:rPr lang="zh-CN" altLang="en-US"/>
              <a:t>全国计算机等级考试</a:t>
            </a:r>
            <a:endParaRPr lang="en-US" altLang="zh-CN"/>
          </a:p>
        </p:txBody>
      </p:sp>
      <p:sp>
        <p:nvSpPr>
          <p:cNvPr id="24" name="页脚占位符 4"/>
          <p:cNvSpPr>
            <a:spLocks noGrp="1"/>
          </p:cNvSpPr>
          <p:nvPr>
            <p:ph type="ftr" sz="quarter" idx="11"/>
          </p:nvPr>
        </p:nvSpPr>
        <p:spPr/>
        <p:txBody>
          <a:bodyPr/>
          <a:lstStyle/>
          <a:p>
            <a:pPr>
              <a:defRPr/>
            </a:pPr>
            <a:r>
              <a:rPr lang="en-US" altLang="zh-CN"/>
              <a:t>二级公共基础知识</a:t>
            </a:r>
          </a:p>
        </p:txBody>
      </p:sp>
      <p:sp>
        <p:nvSpPr>
          <p:cNvPr id="25" name="灯片编号占位符 5"/>
          <p:cNvSpPr>
            <a:spLocks noGrp="1"/>
          </p:cNvSpPr>
          <p:nvPr>
            <p:ph type="sldNum" sz="quarter" idx="12"/>
          </p:nvPr>
        </p:nvSpPr>
        <p:spPr/>
        <p:txBody>
          <a:bodyPr/>
          <a:lstStyle/>
          <a:p>
            <a:pPr>
              <a:defRPr/>
            </a:pPr>
            <a:fld id="{CBC3973B-EDE3-49B5-ADE9-1E54F5B9C528}" type="slidenum">
              <a:rPr lang="en-US" altLang="zh-CN"/>
              <a:pPr>
                <a:defRPr/>
              </a:pPr>
              <a:t>98</a:t>
            </a:fld>
            <a:endParaRPr lang="en-US" altLang="zh-CN"/>
          </a:p>
        </p:txBody>
      </p:sp>
      <p:sp>
        <p:nvSpPr>
          <p:cNvPr id="94213" name="Line 3"/>
          <p:cNvSpPr>
            <a:spLocks noChangeShapeType="1"/>
          </p:cNvSpPr>
          <p:nvPr/>
        </p:nvSpPr>
        <p:spPr bwMode="auto">
          <a:xfrm>
            <a:off x="1093788" y="1660525"/>
            <a:ext cx="2447925"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4214" name="Line 4"/>
          <p:cNvSpPr>
            <a:spLocks noChangeShapeType="1"/>
          </p:cNvSpPr>
          <p:nvPr/>
        </p:nvSpPr>
        <p:spPr bwMode="auto">
          <a:xfrm>
            <a:off x="1454150" y="1157288"/>
            <a:ext cx="0" cy="1757362"/>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4215" name="Text Box 5"/>
          <p:cNvSpPr txBox="1">
            <a:spLocks noChangeArrowheads="1"/>
          </p:cNvSpPr>
          <p:nvPr/>
        </p:nvSpPr>
        <p:spPr bwMode="auto">
          <a:xfrm>
            <a:off x="1000125" y="1208088"/>
            <a:ext cx="349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00"/>
                </a:solidFill>
                <a:ea typeface="宋体" pitchFamily="2" charset="-122"/>
              </a:rPr>
              <a:t>R</a:t>
            </a:r>
          </a:p>
        </p:txBody>
      </p:sp>
      <p:sp>
        <p:nvSpPr>
          <p:cNvPr id="94216" name="Text Box 6"/>
          <p:cNvSpPr txBox="1">
            <a:spLocks noChangeArrowheads="1"/>
          </p:cNvSpPr>
          <p:nvPr/>
        </p:nvSpPr>
        <p:spPr bwMode="auto">
          <a:xfrm>
            <a:off x="1741488" y="1301750"/>
            <a:ext cx="16557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A      B       C</a:t>
            </a:r>
          </a:p>
        </p:txBody>
      </p:sp>
      <p:sp>
        <p:nvSpPr>
          <p:cNvPr id="94217" name="Text Box 7"/>
          <p:cNvSpPr txBox="1">
            <a:spLocks noChangeArrowheads="1"/>
          </p:cNvSpPr>
          <p:nvPr/>
        </p:nvSpPr>
        <p:spPr bwMode="auto">
          <a:xfrm>
            <a:off x="1741488" y="1804988"/>
            <a:ext cx="16557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1      2       5</a:t>
            </a:r>
          </a:p>
        </p:txBody>
      </p:sp>
      <p:sp>
        <p:nvSpPr>
          <p:cNvPr id="94218" name="Text Box 8"/>
          <p:cNvSpPr txBox="1">
            <a:spLocks noChangeArrowheads="1"/>
          </p:cNvSpPr>
          <p:nvPr/>
        </p:nvSpPr>
        <p:spPr bwMode="auto">
          <a:xfrm>
            <a:off x="1741488" y="2165350"/>
            <a:ext cx="16557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1      4       9</a:t>
            </a:r>
          </a:p>
        </p:txBody>
      </p:sp>
      <p:sp>
        <p:nvSpPr>
          <p:cNvPr id="94219" name="Text Box 9"/>
          <p:cNvSpPr txBox="1">
            <a:spLocks noChangeArrowheads="1"/>
          </p:cNvSpPr>
          <p:nvPr/>
        </p:nvSpPr>
        <p:spPr bwMode="auto">
          <a:xfrm>
            <a:off x="1741488" y="2547938"/>
            <a:ext cx="16557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5      6       0</a:t>
            </a:r>
          </a:p>
        </p:txBody>
      </p:sp>
      <p:sp>
        <p:nvSpPr>
          <p:cNvPr id="94220" name="Line 10"/>
          <p:cNvSpPr>
            <a:spLocks noChangeShapeType="1"/>
          </p:cNvSpPr>
          <p:nvPr/>
        </p:nvSpPr>
        <p:spPr bwMode="auto">
          <a:xfrm>
            <a:off x="3902075" y="1660525"/>
            <a:ext cx="2447925"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4221" name="Line 11"/>
          <p:cNvSpPr>
            <a:spLocks noChangeShapeType="1"/>
          </p:cNvSpPr>
          <p:nvPr/>
        </p:nvSpPr>
        <p:spPr bwMode="auto">
          <a:xfrm>
            <a:off x="4262438" y="1157288"/>
            <a:ext cx="0" cy="1685925"/>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4222" name="Text Box 12"/>
          <p:cNvSpPr txBox="1">
            <a:spLocks noChangeArrowheads="1"/>
          </p:cNvSpPr>
          <p:nvPr/>
        </p:nvSpPr>
        <p:spPr bwMode="auto">
          <a:xfrm>
            <a:off x="3808413" y="1208088"/>
            <a:ext cx="336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00"/>
                </a:solidFill>
                <a:ea typeface="宋体" pitchFamily="2" charset="-122"/>
              </a:rPr>
              <a:t>S</a:t>
            </a:r>
          </a:p>
        </p:txBody>
      </p:sp>
      <p:sp>
        <p:nvSpPr>
          <p:cNvPr id="94223" name="Text Box 13"/>
          <p:cNvSpPr txBox="1">
            <a:spLocks noChangeArrowheads="1"/>
          </p:cNvSpPr>
          <p:nvPr/>
        </p:nvSpPr>
        <p:spPr bwMode="auto">
          <a:xfrm>
            <a:off x="4549775" y="1301750"/>
            <a:ext cx="1655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A      B       C</a:t>
            </a:r>
          </a:p>
        </p:txBody>
      </p:sp>
      <p:sp>
        <p:nvSpPr>
          <p:cNvPr id="94224" name="Text Box 14"/>
          <p:cNvSpPr txBox="1">
            <a:spLocks noChangeArrowheads="1"/>
          </p:cNvSpPr>
          <p:nvPr/>
        </p:nvSpPr>
        <p:spPr bwMode="auto">
          <a:xfrm>
            <a:off x="4549775" y="1804988"/>
            <a:ext cx="16557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1      2       5</a:t>
            </a:r>
          </a:p>
        </p:txBody>
      </p:sp>
      <p:sp>
        <p:nvSpPr>
          <p:cNvPr id="94225" name="Text Box 15"/>
          <p:cNvSpPr txBox="1">
            <a:spLocks noChangeArrowheads="1"/>
          </p:cNvSpPr>
          <p:nvPr/>
        </p:nvSpPr>
        <p:spPr bwMode="auto">
          <a:xfrm>
            <a:off x="4549775" y="2165350"/>
            <a:ext cx="1655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3      4       9</a:t>
            </a:r>
          </a:p>
        </p:txBody>
      </p:sp>
      <p:sp>
        <p:nvSpPr>
          <p:cNvPr id="94226" name="Line 16"/>
          <p:cNvSpPr>
            <a:spLocks noChangeShapeType="1"/>
          </p:cNvSpPr>
          <p:nvPr/>
        </p:nvSpPr>
        <p:spPr bwMode="auto">
          <a:xfrm>
            <a:off x="611188" y="3913188"/>
            <a:ext cx="56896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4227" name="Line 17"/>
          <p:cNvSpPr>
            <a:spLocks noChangeShapeType="1"/>
          </p:cNvSpPr>
          <p:nvPr/>
        </p:nvSpPr>
        <p:spPr bwMode="auto">
          <a:xfrm>
            <a:off x="1462088" y="3409950"/>
            <a:ext cx="0" cy="283845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4228" name="Text Box 18"/>
          <p:cNvSpPr txBox="1">
            <a:spLocks noChangeArrowheads="1"/>
          </p:cNvSpPr>
          <p:nvPr/>
        </p:nvSpPr>
        <p:spPr bwMode="auto">
          <a:xfrm>
            <a:off x="684213" y="3546475"/>
            <a:ext cx="730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00"/>
                </a:solidFill>
                <a:ea typeface="宋体" pitchFamily="2" charset="-122"/>
              </a:rPr>
              <a:t>R×S</a:t>
            </a:r>
          </a:p>
        </p:txBody>
      </p:sp>
      <p:sp>
        <p:nvSpPr>
          <p:cNvPr id="94229" name="Text Box 19"/>
          <p:cNvSpPr txBox="1">
            <a:spLocks noChangeArrowheads="1"/>
          </p:cNvSpPr>
          <p:nvPr/>
        </p:nvSpPr>
        <p:spPr bwMode="auto">
          <a:xfrm>
            <a:off x="1749425" y="3554413"/>
            <a:ext cx="54149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R.A     R.B      R.C      S.A       S.B       S.C</a:t>
            </a:r>
          </a:p>
        </p:txBody>
      </p:sp>
      <p:sp>
        <p:nvSpPr>
          <p:cNvPr id="94230" name="Text Box 20"/>
          <p:cNvSpPr txBox="1">
            <a:spLocks noChangeArrowheads="1"/>
          </p:cNvSpPr>
          <p:nvPr/>
        </p:nvSpPr>
        <p:spPr bwMode="auto">
          <a:xfrm>
            <a:off x="1908175" y="4057650"/>
            <a:ext cx="5111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1        2          5          1            2           5</a:t>
            </a:r>
          </a:p>
        </p:txBody>
      </p:sp>
      <p:sp>
        <p:nvSpPr>
          <p:cNvPr id="94231" name="Text Box 21"/>
          <p:cNvSpPr txBox="1">
            <a:spLocks noChangeArrowheads="1"/>
          </p:cNvSpPr>
          <p:nvPr/>
        </p:nvSpPr>
        <p:spPr bwMode="auto">
          <a:xfrm>
            <a:off x="1908175" y="4624388"/>
            <a:ext cx="4319588" cy="1357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20000"/>
              </a:spcBef>
            </a:pPr>
            <a:r>
              <a:rPr lang="en-US" altLang="zh-CN" b="0">
                <a:solidFill>
                  <a:srgbClr val="FFFF00"/>
                </a:solidFill>
                <a:ea typeface="宋体" pitchFamily="2" charset="-122"/>
              </a:rPr>
              <a:t>1        4          9          1            2           5</a:t>
            </a:r>
          </a:p>
          <a:p>
            <a:pPr eaLnBrk="1" hangingPunct="1">
              <a:spcBef>
                <a:spcPct val="20000"/>
              </a:spcBef>
            </a:pPr>
            <a:r>
              <a:rPr lang="en-US" altLang="zh-CN" b="0">
                <a:solidFill>
                  <a:srgbClr val="FFFF00"/>
                </a:solidFill>
                <a:ea typeface="宋体" pitchFamily="2" charset="-122"/>
              </a:rPr>
              <a:t>1        4          9          3            4           9</a:t>
            </a:r>
          </a:p>
          <a:p>
            <a:pPr eaLnBrk="1" hangingPunct="1">
              <a:spcBef>
                <a:spcPct val="20000"/>
              </a:spcBef>
            </a:pPr>
            <a:r>
              <a:rPr lang="en-US" altLang="zh-CN" b="0">
                <a:solidFill>
                  <a:srgbClr val="FFFF00"/>
                </a:solidFill>
                <a:ea typeface="宋体" pitchFamily="2" charset="-122"/>
              </a:rPr>
              <a:t>5        6          0          1            2           5</a:t>
            </a:r>
          </a:p>
          <a:p>
            <a:pPr eaLnBrk="1" hangingPunct="1">
              <a:spcBef>
                <a:spcPct val="20000"/>
              </a:spcBef>
            </a:pPr>
            <a:r>
              <a:rPr lang="en-US" altLang="zh-CN" b="0">
                <a:solidFill>
                  <a:srgbClr val="FFFF00"/>
                </a:solidFill>
                <a:ea typeface="宋体" pitchFamily="2" charset="-122"/>
              </a:rPr>
              <a:t>5        6          0          3            4           9  </a:t>
            </a:r>
          </a:p>
        </p:txBody>
      </p:sp>
      <p:sp>
        <p:nvSpPr>
          <p:cNvPr id="94232" name="Text Box 22"/>
          <p:cNvSpPr txBox="1">
            <a:spLocks noChangeArrowheads="1"/>
          </p:cNvSpPr>
          <p:nvPr/>
        </p:nvSpPr>
        <p:spPr bwMode="auto">
          <a:xfrm>
            <a:off x="1908175" y="4348163"/>
            <a:ext cx="5111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1        2          5          3            4           9</a:t>
            </a:r>
          </a:p>
        </p:txBody>
      </p:sp>
      <p:sp>
        <p:nvSpPr>
          <p:cNvPr id="119831" name="Text Box 23"/>
          <p:cNvSpPr txBox="1">
            <a:spLocks noChangeArrowheads="1"/>
          </p:cNvSpPr>
          <p:nvPr/>
        </p:nvSpPr>
        <p:spPr bwMode="auto">
          <a:xfrm>
            <a:off x="381000" y="398463"/>
            <a:ext cx="3135313" cy="427037"/>
          </a:xfrm>
          <a:prstGeom prst="rect">
            <a:avLst/>
          </a:prstGeom>
          <a:noFill/>
          <a:ln>
            <a:noFill/>
          </a:ln>
          <a:effectLst/>
          <a:extLst>
            <a:ext uri="{909E8E84-426E-40DD-AFC4-6F175D3DCCD1}">
              <a14:hiddenFill xmlns:a14="http://schemas.microsoft.com/office/drawing/2010/main">
                <a:solidFill>
                  <a:srgbClr val="CCFFFF">
                    <a:alpha val="28000"/>
                  </a:srgbClr>
                </a:solidFill>
              </a14:hiddenFill>
            </a:ext>
            <a:ext uri="{91240B29-F687-4F45-9708-019B960494DF}">
              <a14:hiddenLine xmlns:a14="http://schemas.microsoft.com/office/drawing/2010/main" w="12700" cap="sq">
                <a:solidFill>
                  <a:srgbClr val="C0C0C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CN" sz="2200">
                <a:solidFill>
                  <a:schemeClr val="bg1"/>
                </a:solidFill>
                <a:effectLst>
                  <a:outerShdw blurRad="38100" dist="38100" dir="2700000" algn="tl">
                    <a:srgbClr val="000000"/>
                  </a:outerShdw>
                </a:effectLst>
                <a:latin typeface="幼圆" pitchFamily="49" charset="-122"/>
              </a:rPr>
              <a:t>2</a:t>
            </a:r>
            <a:r>
              <a:rPr lang="zh-CN" altLang="en-US" sz="2200">
                <a:solidFill>
                  <a:schemeClr val="bg1"/>
                </a:solidFill>
                <a:effectLst>
                  <a:outerShdw blurRad="38100" dist="38100" dir="2700000" algn="tl">
                    <a:srgbClr val="000000"/>
                  </a:outerShdw>
                </a:effectLst>
                <a:latin typeface="幼圆" pitchFamily="49" charset="-122"/>
              </a:rPr>
              <a:t>、关系积（笛卡尔积）</a:t>
            </a:r>
          </a:p>
        </p:txBody>
      </p:sp>
    </p:spTree>
  </p:cSld>
  <p:clrMapOvr>
    <a:masterClrMapping/>
  </p:clrMapOvr>
  <p:transition spd="slow">
    <p:push dir="u"/>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31" name="页脚占位符 2"/>
          <p:cNvSpPr>
            <a:spLocks noGrp="1"/>
          </p:cNvSpPr>
          <p:nvPr>
            <p:ph type="ftr" sz="quarter" idx="11"/>
          </p:nvPr>
        </p:nvSpPr>
        <p:spPr/>
        <p:txBody>
          <a:bodyPr/>
          <a:lstStyle/>
          <a:p>
            <a:pPr>
              <a:defRPr/>
            </a:pPr>
            <a:r>
              <a:rPr lang="en-US" altLang="zh-CN"/>
              <a:t>二级公共基础知识</a:t>
            </a:r>
          </a:p>
        </p:txBody>
      </p:sp>
      <p:sp>
        <p:nvSpPr>
          <p:cNvPr id="32" name="灯片编号占位符 3"/>
          <p:cNvSpPr>
            <a:spLocks noGrp="1"/>
          </p:cNvSpPr>
          <p:nvPr>
            <p:ph type="sldNum" sz="quarter" idx="12"/>
          </p:nvPr>
        </p:nvSpPr>
        <p:spPr/>
        <p:txBody>
          <a:bodyPr/>
          <a:lstStyle/>
          <a:p>
            <a:pPr>
              <a:defRPr/>
            </a:pPr>
            <a:fld id="{7218743B-F01B-472A-884D-B84A566DA60C}" type="slidenum">
              <a:rPr lang="en-US" altLang="zh-CN"/>
              <a:pPr>
                <a:defRPr/>
              </a:pPr>
              <a:t>99</a:t>
            </a:fld>
            <a:endParaRPr lang="en-US" altLang="zh-CN"/>
          </a:p>
        </p:txBody>
      </p:sp>
      <p:sp>
        <p:nvSpPr>
          <p:cNvPr id="120834" name="Text Box 2"/>
          <p:cNvSpPr txBox="1">
            <a:spLocks noChangeArrowheads="1"/>
          </p:cNvSpPr>
          <p:nvPr/>
        </p:nvSpPr>
        <p:spPr bwMode="auto">
          <a:xfrm>
            <a:off x="304800" y="381000"/>
            <a:ext cx="2573338"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rgbClr val="C0C0C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CN" sz="2200">
                <a:solidFill>
                  <a:schemeClr val="bg1"/>
                </a:solidFill>
                <a:effectLst>
                  <a:outerShdw blurRad="38100" dist="38100" dir="2700000" algn="tl">
                    <a:srgbClr val="000000"/>
                  </a:outerShdw>
                </a:effectLst>
                <a:latin typeface="幼圆" pitchFamily="49" charset="-122"/>
              </a:rPr>
              <a:t>3</a:t>
            </a:r>
            <a:r>
              <a:rPr lang="zh-CN" altLang="en-US" sz="2200">
                <a:solidFill>
                  <a:schemeClr val="bg1"/>
                </a:solidFill>
                <a:effectLst>
                  <a:outerShdw blurRad="38100" dist="38100" dir="2700000" algn="tl">
                    <a:srgbClr val="000000"/>
                  </a:outerShdw>
                </a:effectLst>
                <a:latin typeface="幼圆" pitchFamily="49" charset="-122"/>
              </a:rPr>
              <a:t>、扩展关系代数：</a:t>
            </a:r>
          </a:p>
        </p:txBody>
      </p:sp>
      <p:sp>
        <p:nvSpPr>
          <p:cNvPr id="120835" name="Text Box 3"/>
          <p:cNvSpPr txBox="1">
            <a:spLocks noChangeArrowheads="1"/>
          </p:cNvSpPr>
          <p:nvPr/>
        </p:nvSpPr>
        <p:spPr bwMode="auto">
          <a:xfrm>
            <a:off x="684213" y="1143000"/>
            <a:ext cx="65849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1</a:t>
            </a:r>
            <a:r>
              <a:rPr lang="zh-CN" altLang="en-US" sz="2400" b="0">
                <a:solidFill>
                  <a:schemeClr val="bg1"/>
                </a:solidFill>
                <a:effectLst>
                  <a:outerShdw blurRad="38100" dist="38100" dir="2700000" algn="tl">
                    <a:srgbClr val="000000"/>
                  </a:outerShdw>
                </a:effectLst>
                <a:latin typeface="幼圆" pitchFamily="49" charset="-122"/>
              </a:rPr>
              <a:t>）选择：</a:t>
            </a:r>
            <a:r>
              <a:rPr lang="en-US" altLang="en-US" sz="2400" b="0">
                <a:solidFill>
                  <a:schemeClr val="bg1"/>
                </a:solidFill>
                <a:effectLst>
                  <a:outerShdw blurRad="38100" dist="38100" dir="2700000" algn="tl">
                    <a:srgbClr val="000000"/>
                  </a:outerShdw>
                </a:effectLst>
                <a:latin typeface="幼圆" pitchFamily="49" charset="-122"/>
              </a:rPr>
              <a:t>σ</a:t>
            </a:r>
            <a:r>
              <a:rPr lang="en-US" altLang="en-US" sz="2400" b="0" baseline="-25000">
                <a:solidFill>
                  <a:schemeClr val="bg1"/>
                </a:solidFill>
                <a:effectLst>
                  <a:outerShdw blurRad="38100" dist="38100" dir="2700000" algn="tl">
                    <a:srgbClr val="000000"/>
                  </a:outerShdw>
                </a:effectLst>
                <a:latin typeface="幼圆" pitchFamily="49" charset="-122"/>
              </a:rPr>
              <a:t>A&gt;C</a:t>
            </a:r>
            <a:r>
              <a:rPr lang="en-US" altLang="en-US" sz="2400" b="0">
                <a:solidFill>
                  <a:schemeClr val="bg1"/>
                </a:solidFill>
                <a:effectLst>
                  <a:outerShdw blurRad="38100" dist="38100" dir="2700000" algn="tl">
                    <a:srgbClr val="000000"/>
                  </a:outerShdw>
                </a:effectLst>
                <a:latin typeface="幼圆" pitchFamily="49" charset="-122"/>
              </a:rPr>
              <a:t>(R)</a:t>
            </a:r>
            <a:r>
              <a:rPr lang="en-US" altLang="zh-CN" sz="2400" b="0">
                <a:solidFill>
                  <a:schemeClr val="bg1"/>
                </a:solidFill>
                <a:effectLst>
                  <a:outerShdw blurRad="38100" dist="38100" dir="2700000" algn="tl">
                    <a:srgbClr val="000000"/>
                  </a:outerShdw>
                </a:effectLst>
                <a:latin typeface="幼圆" pitchFamily="49" charset="-122"/>
              </a:rPr>
              <a:t>    【</a:t>
            </a:r>
            <a:r>
              <a:rPr lang="zh-CN" altLang="en-US" sz="2400" b="0">
                <a:solidFill>
                  <a:schemeClr val="bg1"/>
                </a:solidFill>
                <a:effectLst>
                  <a:outerShdw blurRad="38100" dist="38100" dir="2700000" algn="tl">
                    <a:srgbClr val="000000"/>
                  </a:outerShdw>
                </a:effectLst>
                <a:latin typeface="幼圆" pitchFamily="49" charset="-122"/>
              </a:rPr>
              <a:t>对关系的横向分解</a:t>
            </a:r>
            <a:r>
              <a:rPr lang="en-US" altLang="zh-CN" sz="2400" b="0">
                <a:solidFill>
                  <a:schemeClr val="bg1"/>
                </a:solidFill>
                <a:effectLst>
                  <a:outerShdw blurRad="38100" dist="38100" dir="2700000" algn="tl">
                    <a:srgbClr val="000000"/>
                  </a:outerShdw>
                </a:effectLst>
                <a:latin typeface="幼圆" pitchFamily="49" charset="-122"/>
              </a:rPr>
              <a:t>】</a:t>
            </a:r>
          </a:p>
          <a:p>
            <a:pPr>
              <a:defRPr/>
            </a:pPr>
            <a:r>
              <a:rPr lang="zh-CN" altLang="en-US" sz="2400" b="0">
                <a:solidFill>
                  <a:schemeClr val="bg1"/>
                </a:solidFill>
                <a:effectLst>
                  <a:outerShdw blurRad="38100" dist="38100" dir="2700000" algn="tl">
                    <a:srgbClr val="000000"/>
                  </a:outerShdw>
                </a:effectLst>
                <a:latin typeface="幼圆" pitchFamily="49" charset="-122"/>
              </a:rPr>
              <a:t>（</a:t>
            </a:r>
            <a:r>
              <a:rPr lang="en-US" altLang="zh-CN" sz="2400" b="0">
                <a:solidFill>
                  <a:schemeClr val="bg1"/>
                </a:solidFill>
                <a:effectLst>
                  <a:outerShdw blurRad="38100" dist="38100" dir="2700000" algn="tl">
                    <a:srgbClr val="000000"/>
                  </a:outerShdw>
                </a:effectLst>
                <a:latin typeface="幼圆" pitchFamily="49" charset="-122"/>
              </a:rPr>
              <a:t>2</a:t>
            </a:r>
            <a:r>
              <a:rPr lang="zh-CN" altLang="en-US" sz="2400" b="0">
                <a:solidFill>
                  <a:schemeClr val="bg1"/>
                </a:solidFill>
                <a:effectLst>
                  <a:outerShdw blurRad="38100" dist="38100" dir="2700000" algn="tl">
                    <a:srgbClr val="000000"/>
                  </a:outerShdw>
                </a:effectLst>
                <a:latin typeface="幼圆" pitchFamily="49" charset="-122"/>
              </a:rPr>
              <a:t>）投影：</a:t>
            </a:r>
            <a:r>
              <a:rPr lang="en-US" altLang="zh-CN" sz="2400" b="0">
                <a:solidFill>
                  <a:schemeClr val="bg1"/>
                </a:solidFill>
                <a:effectLst>
                  <a:outerShdw blurRad="38100" dist="38100" dir="2700000" algn="tl">
                    <a:srgbClr val="000000"/>
                  </a:outerShdw>
                </a:effectLst>
                <a:latin typeface="幼圆" pitchFamily="49" charset="-122"/>
              </a:rPr>
              <a:t>π</a:t>
            </a:r>
            <a:r>
              <a:rPr lang="en-US" altLang="zh-CN" sz="2400" b="0" baseline="-25000">
                <a:solidFill>
                  <a:schemeClr val="bg1"/>
                </a:solidFill>
                <a:effectLst>
                  <a:outerShdw blurRad="38100" dist="38100" dir="2700000" algn="tl">
                    <a:srgbClr val="000000"/>
                  </a:outerShdw>
                </a:effectLst>
                <a:latin typeface="幼圆" pitchFamily="49" charset="-122"/>
              </a:rPr>
              <a:t>A,C</a:t>
            </a:r>
            <a:r>
              <a:rPr lang="en-US" altLang="zh-CN" sz="2400" b="0">
                <a:solidFill>
                  <a:schemeClr val="bg1"/>
                </a:solidFill>
                <a:effectLst>
                  <a:outerShdw blurRad="38100" dist="38100" dir="2700000" algn="tl">
                    <a:srgbClr val="000000"/>
                  </a:outerShdw>
                </a:effectLst>
                <a:latin typeface="幼圆" pitchFamily="49" charset="-122"/>
              </a:rPr>
              <a:t>(R)    【</a:t>
            </a:r>
            <a:r>
              <a:rPr lang="zh-CN" altLang="en-US" sz="2400" b="0">
                <a:solidFill>
                  <a:schemeClr val="bg1"/>
                </a:solidFill>
                <a:effectLst>
                  <a:outerShdw blurRad="38100" dist="38100" dir="2700000" algn="tl">
                    <a:srgbClr val="000000"/>
                  </a:outerShdw>
                </a:effectLst>
                <a:latin typeface="幼圆" pitchFamily="49" charset="-122"/>
              </a:rPr>
              <a:t>对关系的纵向分解</a:t>
            </a:r>
            <a:r>
              <a:rPr lang="en-US" altLang="zh-CN" sz="2400" b="0">
                <a:solidFill>
                  <a:schemeClr val="bg1"/>
                </a:solidFill>
                <a:effectLst>
                  <a:outerShdw blurRad="38100" dist="38100" dir="2700000" algn="tl">
                    <a:srgbClr val="000000"/>
                  </a:outerShdw>
                </a:effectLst>
                <a:latin typeface="幼圆" pitchFamily="49" charset="-122"/>
              </a:rPr>
              <a:t>】</a:t>
            </a:r>
          </a:p>
        </p:txBody>
      </p:sp>
      <p:grpSp>
        <p:nvGrpSpPr>
          <p:cNvPr id="95239" name="Group 4"/>
          <p:cNvGrpSpPr>
            <a:grpSpLocks/>
          </p:cNvGrpSpPr>
          <p:nvPr/>
        </p:nvGrpSpPr>
        <p:grpSpPr bwMode="auto">
          <a:xfrm>
            <a:off x="4537075" y="2354263"/>
            <a:ext cx="3022600" cy="1184275"/>
            <a:chOff x="2435" y="1554"/>
            <a:chExt cx="1904" cy="746"/>
          </a:xfrm>
        </p:grpSpPr>
        <p:sp>
          <p:nvSpPr>
            <p:cNvPr id="95259" name="Text Box 5"/>
            <p:cNvSpPr txBox="1">
              <a:spLocks noChangeArrowheads="1"/>
            </p:cNvSpPr>
            <p:nvPr/>
          </p:nvSpPr>
          <p:spPr bwMode="auto">
            <a:xfrm>
              <a:off x="2435" y="1554"/>
              <a:ext cx="70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l-GR" altLang="zh-CN" sz="2000" b="0">
                  <a:solidFill>
                    <a:srgbClr val="FFFF00"/>
                  </a:solidFill>
                  <a:ea typeface="宋体" pitchFamily="2" charset="-122"/>
                  <a:cs typeface="Arial" charset="0"/>
                </a:rPr>
                <a:t>σ</a:t>
              </a:r>
              <a:r>
                <a:rPr lang="en-US" altLang="zh-CN" sz="2000" b="0" baseline="-25000">
                  <a:solidFill>
                    <a:srgbClr val="FFFF00"/>
                  </a:solidFill>
                  <a:ea typeface="宋体" pitchFamily="2" charset="-122"/>
                  <a:cs typeface="Arial" charset="0"/>
                </a:rPr>
                <a:t>A&gt;C</a:t>
              </a:r>
              <a:r>
                <a:rPr lang="en-US" altLang="zh-CN" sz="2000" b="0">
                  <a:solidFill>
                    <a:srgbClr val="FFFF00"/>
                  </a:solidFill>
                  <a:ea typeface="宋体" pitchFamily="2" charset="-122"/>
                  <a:cs typeface="Arial" charset="0"/>
                </a:rPr>
                <a:t>(R)</a:t>
              </a:r>
            </a:p>
          </p:txBody>
        </p:sp>
        <p:sp>
          <p:nvSpPr>
            <p:cNvPr id="95260" name="Line 6"/>
            <p:cNvSpPr>
              <a:spLocks noChangeShapeType="1"/>
            </p:cNvSpPr>
            <p:nvPr/>
          </p:nvSpPr>
          <p:spPr bwMode="auto">
            <a:xfrm>
              <a:off x="2472" y="1842"/>
              <a:ext cx="1859"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5261" name="Line 7"/>
            <p:cNvSpPr>
              <a:spLocks noChangeShapeType="1"/>
            </p:cNvSpPr>
            <p:nvPr/>
          </p:nvSpPr>
          <p:spPr bwMode="auto">
            <a:xfrm>
              <a:off x="3152" y="1570"/>
              <a:ext cx="0" cy="726"/>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5262" name="Text Box 8"/>
            <p:cNvSpPr txBox="1">
              <a:spLocks noChangeArrowheads="1"/>
            </p:cNvSpPr>
            <p:nvPr/>
          </p:nvSpPr>
          <p:spPr bwMode="auto">
            <a:xfrm>
              <a:off x="3288" y="1570"/>
              <a:ext cx="104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A      B       C</a:t>
              </a:r>
            </a:p>
          </p:txBody>
        </p:sp>
        <p:sp>
          <p:nvSpPr>
            <p:cNvPr id="95263" name="Text Box 9"/>
            <p:cNvSpPr txBox="1">
              <a:spLocks noChangeArrowheads="1"/>
            </p:cNvSpPr>
            <p:nvPr/>
          </p:nvSpPr>
          <p:spPr bwMode="auto">
            <a:xfrm>
              <a:off x="3288" y="1842"/>
              <a:ext cx="104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5      6       0</a:t>
              </a:r>
            </a:p>
          </p:txBody>
        </p:sp>
        <p:sp>
          <p:nvSpPr>
            <p:cNvPr id="95264" name="Text Box 10"/>
            <p:cNvSpPr txBox="1">
              <a:spLocks noChangeArrowheads="1"/>
            </p:cNvSpPr>
            <p:nvPr/>
          </p:nvSpPr>
          <p:spPr bwMode="auto">
            <a:xfrm>
              <a:off x="3296" y="2069"/>
              <a:ext cx="104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9      2       4</a:t>
              </a:r>
            </a:p>
          </p:txBody>
        </p:sp>
      </p:grpSp>
      <p:sp>
        <p:nvSpPr>
          <p:cNvPr id="95240" name="Text Box 11"/>
          <p:cNvSpPr txBox="1">
            <a:spLocks noChangeArrowheads="1"/>
          </p:cNvSpPr>
          <p:nvPr/>
        </p:nvSpPr>
        <p:spPr bwMode="auto">
          <a:xfrm>
            <a:off x="4667250" y="4010025"/>
            <a:ext cx="9842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l-GR" altLang="zh-CN" sz="2000" b="0">
                <a:solidFill>
                  <a:srgbClr val="FFFF00"/>
                </a:solidFill>
                <a:ea typeface="宋体" pitchFamily="2" charset="-122"/>
                <a:cs typeface="Arial" charset="0"/>
              </a:rPr>
              <a:t>π</a:t>
            </a:r>
            <a:r>
              <a:rPr lang="en-US" altLang="zh-CN" sz="2000" b="0" baseline="-25000">
                <a:solidFill>
                  <a:srgbClr val="FFFF00"/>
                </a:solidFill>
                <a:ea typeface="宋体" pitchFamily="2" charset="-122"/>
                <a:cs typeface="Arial" charset="0"/>
              </a:rPr>
              <a:t>A,C</a:t>
            </a:r>
            <a:r>
              <a:rPr lang="en-US" altLang="zh-CN" sz="2000" b="0">
                <a:solidFill>
                  <a:srgbClr val="FFFF00"/>
                </a:solidFill>
                <a:ea typeface="宋体" pitchFamily="2" charset="-122"/>
                <a:cs typeface="Arial" charset="0"/>
              </a:rPr>
              <a:t>(R)</a:t>
            </a:r>
          </a:p>
        </p:txBody>
      </p:sp>
      <p:sp>
        <p:nvSpPr>
          <p:cNvPr id="95241" name="Line 12"/>
          <p:cNvSpPr>
            <a:spLocks noChangeShapeType="1"/>
          </p:cNvSpPr>
          <p:nvPr/>
        </p:nvSpPr>
        <p:spPr bwMode="auto">
          <a:xfrm>
            <a:off x="4654550" y="4514850"/>
            <a:ext cx="2951163"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5242" name="Line 13"/>
          <p:cNvSpPr>
            <a:spLocks noChangeShapeType="1"/>
          </p:cNvSpPr>
          <p:nvPr/>
        </p:nvSpPr>
        <p:spPr bwMode="auto">
          <a:xfrm>
            <a:off x="5676900" y="4010025"/>
            <a:ext cx="0" cy="2016125"/>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5243" name="Text Box 14"/>
          <p:cNvSpPr txBox="1">
            <a:spLocks noChangeArrowheads="1"/>
          </p:cNvSpPr>
          <p:nvPr/>
        </p:nvSpPr>
        <p:spPr bwMode="auto">
          <a:xfrm>
            <a:off x="5892800" y="4010025"/>
            <a:ext cx="1655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A       C</a:t>
            </a:r>
          </a:p>
        </p:txBody>
      </p:sp>
      <p:sp>
        <p:nvSpPr>
          <p:cNvPr id="95244" name="Text Box 15"/>
          <p:cNvSpPr txBox="1">
            <a:spLocks noChangeArrowheads="1"/>
          </p:cNvSpPr>
          <p:nvPr/>
        </p:nvSpPr>
        <p:spPr bwMode="auto">
          <a:xfrm>
            <a:off x="5891213" y="4500563"/>
            <a:ext cx="16557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1        5</a:t>
            </a:r>
          </a:p>
        </p:txBody>
      </p:sp>
      <p:sp>
        <p:nvSpPr>
          <p:cNvPr id="95245" name="Text Box 16"/>
          <p:cNvSpPr txBox="1">
            <a:spLocks noChangeArrowheads="1"/>
          </p:cNvSpPr>
          <p:nvPr/>
        </p:nvSpPr>
        <p:spPr bwMode="auto">
          <a:xfrm>
            <a:off x="5892800" y="4791075"/>
            <a:ext cx="1655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1        9</a:t>
            </a:r>
          </a:p>
        </p:txBody>
      </p:sp>
      <p:sp>
        <p:nvSpPr>
          <p:cNvPr id="95246" name="Text Box 17"/>
          <p:cNvSpPr txBox="1">
            <a:spLocks noChangeArrowheads="1"/>
          </p:cNvSpPr>
          <p:nvPr/>
        </p:nvSpPr>
        <p:spPr bwMode="auto">
          <a:xfrm>
            <a:off x="5892800" y="5080000"/>
            <a:ext cx="1655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2        4</a:t>
            </a:r>
          </a:p>
        </p:txBody>
      </p:sp>
      <p:sp>
        <p:nvSpPr>
          <p:cNvPr id="95247" name="Text Box 18"/>
          <p:cNvSpPr txBox="1">
            <a:spLocks noChangeArrowheads="1"/>
          </p:cNvSpPr>
          <p:nvPr/>
        </p:nvSpPr>
        <p:spPr bwMode="auto">
          <a:xfrm>
            <a:off x="5892800" y="5370513"/>
            <a:ext cx="16557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5        0</a:t>
            </a:r>
          </a:p>
        </p:txBody>
      </p:sp>
      <p:sp>
        <p:nvSpPr>
          <p:cNvPr id="95248" name="Text Box 19"/>
          <p:cNvSpPr txBox="1">
            <a:spLocks noChangeArrowheads="1"/>
          </p:cNvSpPr>
          <p:nvPr/>
        </p:nvSpPr>
        <p:spPr bwMode="auto">
          <a:xfrm>
            <a:off x="5892800" y="5659438"/>
            <a:ext cx="16557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9        4</a:t>
            </a:r>
          </a:p>
        </p:txBody>
      </p:sp>
      <p:sp>
        <p:nvSpPr>
          <p:cNvPr id="95249" name="Line 20"/>
          <p:cNvSpPr>
            <a:spLocks noChangeShapeType="1"/>
          </p:cNvSpPr>
          <p:nvPr/>
        </p:nvSpPr>
        <p:spPr bwMode="auto">
          <a:xfrm>
            <a:off x="1160463" y="2857500"/>
            <a:ext cx="2447925"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5250" name="Line 21"/>
          <p:cNvSpPr>
            <a:spLocks noChangeShapeType="1"/>
          </p:cNvSpPr>
          <p:nvPr/>
        </p:nvSpPr>
        <p:spPr bwMode="auto">
          <a:xfrm>
            <a:off x="1520825" y="2354263"/>
            <a:ext cx="0" cy="2519362"/>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5251" name="Text Box 22"/>
          <p:cNvSpPr txBox="1">
            <a:spLocks noChangeArrowheads="1"/>
          </p:cNvSpPr>
          <p:nvPr/>
        </p:nvSpPr>
        <p:spPr bwMode="auto">
          <a:xfrm>
            <a:off x="1066800" y="2405063"/>
            <a:ext cx="349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b="0">
                <a:solidFill>
                  <a:srgbClr val="FFFF00"/>
                </a:solidFill>
                <a:ea typeface="宋体" pitchFamily="2" charset="-122"/>
              </a:rPr>
              <a:t>R</a:t>
            </a:r>
          </a:p>
        </p:txBody>
      </p:sp>
      <p:sp>
        <p:nvSpPr>
          <p:cNvPr id="95252" name="Text Box 23"/>
          <p:cNvSpPr txBox="1">
            <a:spLocks noChangeArrowheads="1"/>
          </p:cNvSpPr>
          <p:nvPr/>
        </p:nvSpPr>
        <p:spPr bwMode="auto">
          <a:xfrm>
            <a:off x="1808163" y="2498725"/>
            <a:ext cx="16557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A      B       C</a:t>
            </a:r>
          </a:p>
        </p:txBody>
      </p:sp>
      <p:sp>
        <p:nvSpPr>
          <p:cNvPr id="95253" name="Text Box 24"/>
          <p:cNvSpPr txBox="1">
            <a:spLocks noChangeArrowheads="1"/>
          </p:cNvSpPr>
          <p:nvPr/>
        </p:nvSpPr>
        <p:spPr bwMode="auto">
          <a:xfrm>
            <a:off x="1808163" y="3001963"/>
            <a:ext cx="16557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1      2       5</a:t>
            </a:r>
          </a:p>
        </p:txBody>
      </p:sp>
      <p:sp>
        <p:nvSpPr>
          <p:cNvPr id="95254" name="Text Box 25"/>
          <p:cNvSpPr txBox="1">
            <a:spLocks noChangeArrowheads="1"/>
          </p:cNvSpPr>
          <p:nvPr/>
        </p:nvSpPr>
        <p:spPr bwMode="auto">
          <a:xfrm>
            <a:off x="1808163" y="3362325"/>
            <a:ext cx="16557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1      4       9</a:t>
            </a:r>
          </a:p>
        </p:txBody>
      </p:sp>
      <p:sp>
        <p:nvSpPr>
          <p:cNvPr id="95255" name="Text Box 26"/>
          <p:cNvSpPr txBox="1">
            <a:spLocks noChangeArrowheads="1"/>
          </p:cNvSpPr>
          <p:nvPr/>
        </p:nvSpPr>
        <p:spPr bwMode="auto">
          <a:xfrm>
            <a:off x="1808163" y="3722688"/>
            <a:ext cx="16557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2      8       4</a:t>
            </a:r>
          </a:p>
        </p:txBody>
      </p:sp>
      <p:sp>
        <p:nvSpPr>
          <p:cNvPr id="95256" name="Text Box 27"/>
          <p:cNvSpPr txBox="1">
            <a:spLocks noChangeArrowheads="1"/>
          </p:cNvSpPr>
          <p:nvPr/>
        </p:nvSpPr>
        <p:spPr bwMode="auto">
          <a:xfrm>
            <a:off x="1808163" y="4081463"/>
            <a:ext cx="16557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5      6       0</a:t>
            </a:r>
          </a:p>
        </p:txBody>
      </p:sp>
      <p:sp>
        <p:nvSpPr>
          <p:cNvPr id="95257" name="Text Box 28"/>
          <p:cNvSpPr txBox="1">
            <a:spLocks noChangeArrowheads="1"/>
          </p:cNvSpPr>
          <p:nvPr/>
        </p:nvSpPr>
        <p:spPr bwMode="auto">
          <a:xfrm>
            <a:off x="1808163" y="4441825"/>
            <a:ext cx="16557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spcBef>
                <a:spcPct val="50000"/>
              </a:spcBef>
            </a:pPr>
            <a:r>
              <a:rPr lang="en-US" altLang="zh-CN" b="0">
                <a:solidFill>
                  <a:srgbClr val="FFFF00"/>
                </a:solidFill>
                <a:ea typeface="宋体" pitchFamily="2" charset="-122"/>
              </a:rPr>
              <a:t>9      2       4</a:t>
            </a:r>
          </a:p>
        </p:txBody>
      </p:sp>
      <p:sp>
        <p:nvSpPr>
          <p:cNvPr id="95258" name="Line 29"/>
          <p:cNvSpPr>
            <a:spLocks noChangeShapeType="1"/>
          </p:cNvSpPr>
          <p:nvPr/>
        </p:nvSpPr>
        <p:spPr bwMode="auto">
          <a:xfrm>
            <a:off x="4090988" y="2209800"/>
            <a:ext cx="0" cy="3960813"/>
          </a:xfrm>
          <a:prstGeom prst="line">
            <a:avLst/>
          </a:prstGeom>
          <a:noFill/>
          <a:ln w="12700">
            <a:solidFill>
              <a:srgbClr val="C0C0C0"/>
            </a:solidFill>
            <a:prstDash val="lg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Tree>
  </p:cSld>
  <p:clrMapOvr>
    <a:masterClrMapping/>
  </p:clrMapOvr>
  <p:transition spd="slow">
    <p:push dir="u"/>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21" name="页脚占位符 2"/>
          <p:cNvSpPr>
            <a:spLocks noGrp="1"/>
          </p:cNvSpPr>
          <p:nvPr>
            <p:ph type="ftr" sz="quarter" idx="11"/>
          </p:nvPr>
        </p:nvSpPr>
        <p:spPr/>
        <p:txBody>
          <a:bodyPr/>
          <a:lstStyle/>
          <a:p>
            <a:pPr>
              <a:defRPr/>
            </a:pPr>
            <a:r>
              <a:rPr lang="en-US" altLang="zh-CN"/>
              <a:t>二级公共基础知识</a:t>
            </a:r>
          </a:p>
        </p:txBody>
      </p:sp>
      <p:sp>
        <p:nvSpPr>
          <p:cNvPr id="22" name="灯片编号占位符 3"/>
          <p:cNvSpPr>
            <a:spLocks noGrp="1"/>
          </p:cNvSpPr>
          <p:nvPr>
            <p:ph type="sldNum" sz="quarter" idx="12"/>
          </p:nvPr>
        </p:nvSpPr>
        <p:spPr/>
        <p:txBody>
          <a:bodyPr/>
          <a:lstStyle/>
          <a:p>
            <a:pPr>
              <a:defRPr/>
            </a:pPr>
            <a:fld id="{C5CA506E-55AB-47BA-BFBB-247652E08DF3}" type="slidenum">
              <a:rPr lang="en-US" altLang="zh-CN"/>
              <a:pPr>
                <a:defRPr/>
              </a:pPr>
              <a:t>100</a:t>
            </a:fld>
            <a:endParaRPr lang="en-US" altLang="zh-CN"/>
          </a:p>
        </p:txBody>
      </p:sp>
      <p:sp>
        <p:nvSpPr>
          <p:cNvPr id="123906" name="Text Box 2"/>
          <p:cNvSpPr txBox="1">
            <a:spLocks noChangeArrowheads="1"/>
          </p:cNvSpPr>
          <p:nvPr/>
        </p:nvSpPr>
        <p:spPr bwMode="auto">
          <a:xfrm>
            <a:off x="247650" y="392113"/>
            <a:ext cx="327501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sz="2200" dirty="0">
                <a:solidFill>
                  <a:srgbClr val="FFFF99"/>
                </a:solidFill>
                <a:effectLst>
                  <a:outerShdw blurRad="38100" dist="38100" dir="2700000" algn="tl">
                    <a:srgbClr val="000000"/>
                  </a:outerShdw>
                </a:effectLst>
              </a:rPr>
              <a:t>七、数据库设计与管理：</a:t>
            </a:r>
          </a:p>
        </p:txBody>
      </p:sp>
      <p:sp>
        <p:nvSpPr>
          <p:cNvPr id="96262" name="Text Box 3"/>
          <p:cNvSpPr txBox="1">
            <a:spLocks noChangeArrowheads="1"/>
          </p:cNvSpPr>
          <p:nvPr/>
        </p:nvSpPr>
        <p:spPr bwMode="auto">
          <a:xfrm>
            <a:off x="438150" y="944563"/>
            <a:ext cx="36766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en-US" altLang="zh-CN" sz="2200" b="0">
                <a:solidFill>
                  <a:schemeClr val="bg1"/>
                </a:solidFill>
                <a:latin typeface="幼圆" pitchFamily="49" charset="-122"/>
              </a:rPr>
              <a:t>1</a:t>
            </a:r>
            <a:r>
              <a:rPr lang="zh-CN" altLang="en-US" sz="2200" b="0">
                <a:solidFill>
                  <a:schemeClr val="bg1"/>
                </a:solidFill>
                <a:latin typeface="幼圆" pitchFamily="49" charset="-122"/>
              </a:rPr>
              <a:t>、数据库设计的四个阶段：</a:t>
            </a:r>
          </a:p>
        </p:txBody>
      </p:sp>
      <p:grpSp>
        <p:nvGrpSpPr>
          <p:cNvPr id="96263" name="Group 4"/>
          <p:cNvGrpSpPr>
            <a:grpSpLocks/>
          </p:cNvGrpSpPr>
          <p:nvPr/>
        </p:nvGrpSpPr>
        <p:grpSpPr bwMode="auto">
          <a:xfrm>
            <a:off x="1150938" y="1447800"/>
            <a:ext cx="1223962" cy="4826000"/>
            <a:chOff x="703" y="1162"/>
            <a:chExt cx="771" cy="3040"/>
          </a:xfrm>
        </p:grpSpPr>
        <p:sp>
          <p:nvSpPr>
            <p:cNvPr id="96271" name="Rectangle 5"/>
            <p:cNvSpPr>
              <a:spLocks noChangeArrowheads="1"/>
            </p:cNvSpPr>
            <p:nvPr/>
          </p:nvSpPr>
          <p:spPr bwMode="auto">
            <a:xfrm>
              <a:off x="703" y="1162"/>
              <a:ext cx="771" cy="318"/>
            </a:xfrm>
            <a:prstGeom prst="rect">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需求分析</a:t>
              </a:r>
            </a:p>
          </p:txBody>
        </p:sp>
        <p:sp>
          <p:nvSpPr>
            <p:cNvPr id="96272" name="Rectangle 6"/>
            <p:cNvSpPr>
              <a:spLocks noChangeArrowheads="1"/>
            </p:cNvSpPr>
            <p:nvPr/>
          </p:nvSpPr>
          <p:spPr bwMode="auto">
            <a:xfrm>
              <a:off x="703" y="3884"/>
              <a:ext cx="771" cy="318"/>
            </a:xfrm>
            <a:prstGeom prst="rect">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运行与维护</a:t>
              </a:r>
            </a:p>
          </p:txBody>
        </p:sp>
        <p:sp>
          <p:nvSpPr>
            <p:cNvPr id="96273" name="Line 7"/>
            <p:cNvSpPr>
              <a:spLocks noChangeShapeType="1"/>
            </p:cNvSpPr>
            <p:nvPr/>
          </p:nvSpPr>
          <p:spPr bwMode="auto">
            <a:xfrm>
              <a:off x="1066" y="1480"/>
              <a:ext cx="0" cy="2404"/>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96274" name="Rectangle 8"/>
            <p:cNvSpPr>
              <a:spLocks noChangeArrowheads="1"/>
            </p:cNvSpPr>
            <p:nvPr/>
          </p:nvSpPr>
          <p:spPr bwMode="auto">
            <a:xfrm>
              <a:off x="703" y="1615"/>
              <a:ext cx="771" cy="318"/>
            </a:xfrm>
            <a:prstGeom prst="rect">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概念设计</a:t>
              </a:r>
            </a:p>
          </p:txBody>
        </p:sp>
        <p:sp>
          <p:nvSpPr>
            <p:cNvPr id="96275" name="Rectangle 9"/>
            <p:cNvSpPr>
              <a:spLocks noChangeArrowheads="1"/>
            </p:cNvSpPr>
            <p:nvPr/>
          </p:nvSpPr>
          <p:spPr bwMode="auto">
            <a:xfrm>
              <a:off x="703" y="2069"/>
              <a:ext cx="771" cy="318"/>
            </a:xfrm>
            <a:prstGeom prst="rect">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逻辑设计</a:t>
              </a:r>
            </a:p>
          </p:txBody>
        </p:sp>
        <p:sp>
          <p:nvSpPr>
            <p:cNvPr id="96276" name="Rectangle 10"/>
            <p:cNvSpPr>
              <a:spLocks noChangeArrowheads="1"/>
            </p:cNvSpPr>
            <p:nvPr/>
          </p:nvSpPr>
          <p:spPr bwMode="auto">
            <a:xfrm>
              <a:off x="703" y="2523"/>
              <a:ext cx="771" cy="318"/>
            </a:xfrm>
            <a:prstGeom prst="rect">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物理设计</a:t>
              </a:r>
            </a:p>
          </p:txBody>
        </p:sp>
        <p:sp>
          <p:nvSpPr>
            <p:cNvPr id="96277" name="Rectangle 11"/>
            <p:cNvSpPr>
              <a:spLocks noChangeArrowheads="1"/>
            </p:cNvSpPr>
            <p:nvPr/>
          </p:nvSpPr>
          <p:spPr bwMode="auto">
            <a:xfrm>
              <a:off x="703" y="2976"/>
              <a:ext cx="771" cy="318"/>
            </a:xfrm>
            <a:prstGeom prst="rect">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编码</a:t>
              </a:r>
            </a:p>
          </p:txBody>
        </p:sp>
        <p:sp>
          <p:nvSpPr>
            <p:cNvPr id="96278" name="Rectangle 12"/>
            <p:cNvSpPr>
              <a:spLocks noChangeArrowheads="1"/>
            </p:cNvSpPr>
            <p:nvPr/>
          </p:nvSpPr>
          <p:spPr bwMode="auto">
            <a:xfrm>
              <a:off x="703" y="3430"/>
              <a:ext cx="771" cy="318"/>
            </a:xfrm>
            <a:prstGeom prst="rect">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0"/>
                <a:t>测试</a:t>
              </a:r>
            </a:p>
          </p:txBody>
        </p:sp>
      </p:grpSp>
      <p:sp>
        <p:nvSpPr>
          <p:cNvPr id="96264" name="Text Box 13"/>
          <p:cNvSpPr txBox="1">
            <a:spLocks noChangeArrowheads="1"/>
          </p:cNvSpPr>
          <p:nvPr/>
        </p:nvSpPr>
        <p:spPr bwMode="auto">
          <a:xfrm>
            <a:off x="2519363" y="2219325"/>
            <a:ext cx="304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chemeClr val="bg1"/>
                </a:solidFill>
                <a:latin typeface="幼圆" pitchFamily="49" charset="-122"/>
              </a:rPr>
              <a:t>建立概念数据模型：</a:t>
            </a:r>
            <a:r>
              <a:rPr lang="en-US" altLang="zh-CN" b="0">
                <a:solidFill>
                  <a:schemeClr val="bg1"/>
                </a:solidFill>
                <a:latin typeface="幼圆" pitchFamily="49" charset="-122"/>
              </a:rPr>
              <a:t>E-R</a:t>
            </a:r>
            <a:r>
              <a:rPr lang="zh-CN" altLang="en-US" b="0">
                <a:solidFill>
                  <a:schemeClr val="bg1"/>
                </a:solidFill>
                <a:latin typeface="幼圆" pitchFamily="49" charset="-122"/>
              </a:rPr>
              <a:t>模型</a:t>
            </a:r>
          </a:p>
        </p:txBody>
      </p:sp>
      <p:sp>
        <p:nvSpPr>
          <p:cNvPr id="96265" name="Text Box 14"/>
          <p:cNvSpPr txBox="1">
            <a:spLocks noChangeArrowheads="1"/>
          </p:cNvSpPr>
          <p:nvPr/>
        </p:nvSpPr>
        <p:spPr bwMode="auto">
          <a:xfrm>
            <a:off x="2519363" y="2946400"/>
            <a:ext cx="5556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chemeClr val="bg1"/>
                </a:solidFill>
                <a:latin typeface="幼圆" pitchFamily="49" charset="-122"/>
              </a:rPr>
              <a:t>将</a:t>
            </a:r>
            <a:r>
              <a:rPr lang="en-US" altLang="zh-CN" b="0">
                <a:solidFill>
                  <a:schemeClr val="bg1"/>
                </a:solidFill>
                <a:latin typeface="幼圆" pitchFamily="49" charset="-122"/>
              </a:rPr>
              <a:t>E-R</a:t>
            </a:r>
            <a:r>
              <a:rPr lang="zh-CN" altLang="en-US" b="0">
                <a:solidFill>
                  <a:schemeClr val="bg1"/>
                </a:solidFill>
                <a:latin typeface="幼圆" pitchFamily="49" charset="-122"/>
              </a:rPr>
              <a:t>图转换为关系模式：实体和联系均转换为关系。</a:t>
            </a:r>
          </a:p>
        </p:txBody>
      </p:sp>
      <p:sp>
        <p:nvSpPr>
          <p:cNvPr id="96266" name="Text Box 15"/>
          <p:cNvSpPr txBox="1">
            <a:spLocks noChangeArrowheads="1"/>
          </p:cNvSpPr>
          <p:nvPr/>
        </p:nvSpPr>
        <p:spPr bwMode="auto">
          <a:xfrm>
            <a:off x="2519363" y="3671888"/>
            <a:ext cx="63960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b="0">
                <a:solidFill>
                  <a:schemeClr val="bg1"/>
                </a:solidFill>
                <a:latin typeface="幼圆" pitchFamily="49" charset="-122"/>
              </a:rPr>
              <a:t>对数据库内部物理结构作出调整并选择合理的存储路径</a:t>
            </a:r>
          </a:p>
        </p:txBody>
      </p:sp>
      <p:sp>
        <p:nvSpPr>
          <p:cNvPr id="123920" name="AutoShape 16"/>
          <p:cNvSpPr>
            <a:spLocks noChangeArrowheads="1"/>
          </p:cNvSpPr>
          <p:nvPr/>
        </p:nvSpPr>
        <p:spPr bwMode="auto">
          <a:xfrm>
            <a:off x="762000" y="1592263"/>
            <a:ext cx="215900" cy="204787"/>
          </a:xfrm>
          <a:prstGeom prst="star5">
            <a:avLst/>
          </a:prstGeom>
          <a:solidFill>
            <a:srgbClr val="FF3300"/>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p>
        </p:txBody>
      </p:sp>
      <p:sp>
        <p:nvSpPr>
          <p:cNvPr id="123921" name="AutoShape 17"/>
          <p:cNvSpPr>
            <a:spLocks noChangeArrowheads="1"/>
          </p:cNvSpPr>
          <p:nvPr/>
        </p:nvSpPr>
        <p:spPr bwMode="auto">
          <a:xfrm>
            <a:off x="762000" y="2311400"/>
            <a:ext cx="215900" cy="204788"/>
          </a:xfrm>
          <a:prstGeom prst="star5">
            <a:avLst/>
          </a:prstGeom>
          <a:solidFill>
            <a:srgbClr val="FF3300"/>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p>
        </p:txBody>
      </p:sp>
      <p:sp>
        <p:nvSpPr>
          <p:cNvPr id="123922" name="AutoShape 18"/>
          <p:cNvSpPr>
            <a:spLocks noChangeArrowheads="1"/>
          </p:cNvSpPr>
          <p:nvPr/>
        </p:nvSpPr>
        <p:spPr bwMode="auto">
          <a:xfrm>
            <a:off x="762000" y="3032125"/>
            <a:ext cx="215900" cy="204788"/>
          </a:xfrm>
          <a:prstGeom prst="star5">
            <a:avLst/>
          </a:prstGeom>
          <a:solidFill>
            <a:srgbClr val="FF3300"/>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p>
        </p:txBody>
      </p:sp>
      <p:sp>
        <p:nvSpPr>
          <p:cNvPr id="123923" name="AutoShape 19"/>
          <p:cNvSpPr>
            <a:spLocks noChangeArrowheads="1"/>
          </p:cNvSpPr>
          <p:nvPr/>
        </p:nvSpPr>
        <p:spPr bwMode="auto">
          <a:xfrm>
            <a:off x="762000" y="3752850"/>
            <a:ext cx="215900" cy="204788"/>
          </a:xfrm>
          <a:prstGeom prst="star5">
            <a:avLst/>
          </a:prstGeom>
          <a:solidFill>
            <a:srgbClr val="FF3300"/>
          </a:solidFill>
          <a:ln w="12700" cap="sq">
            <a:solidFill>
              <a:schemeClr val="bg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p>
        </p:txBody>
      </p:sp>
    </p:spTree>
  </p:cSld>
  <p:clrMapOvr>
    <a:masterClrMapping/>
  </p:clrMapOvr>
  <p:transition spd="slow">
    <p:push dir="u"/>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1"/>
          <p:cNvSpPr>
            <a:spLocks noGrp="1"/>
          </p:cNvSpPr>
          <p:nvPr>
            <p:ph type="dt" sz="quarter" idx="10"/>
          </p:nvPr>
        </p:nvSpPr>
        <p:spPr/>
        <p:txBody>
          <a:bodyPr/>
          <a:lstStyle/>
          <a:p>
            <a:pPr>
              <a:defRPr/>
            </a:pPr>
            <a:r>
              <a:rPr lang="zh-CN" altLang="en-US"/>
              <a:t>全国计算机等级考试</a:t>
            </a:r>
            <a:endParaRPr lang="en-US" altLang="zh-CN"/>
          </a:p>
        </p:txBody>
      </p:sp>
      <p:sp>
        <p:nvSpPr>
          <p:cNvPr id="4" name="页脚占位符 2"/>
          <p:cNvSpPr>
            <a:spLocks noGrp="1"/>
          </p:cNvSpPr>
          <p:nvPr>
            <p:ph type="ftr" sz="quarter" idx="11"/>
          </p:nvPr>
        </p:nvSpPr>
        <p:spPr/>
        <p:txBody>
          <a:bodyPr/>
          <a:lstStyle/>
          <a:p>
            <a:pPr>
              <a:defRPr/>
            </a:pPr>
            <a:r>
              <a:rPr lang="en-US" altLang="zh-CN"/>
              <a:t>二级公共基础知识</a:t>
            </a:r>
          </a:p>
        </p:txBody>
      </p:sp>
      <p:sp>
        <p:nvSpPr>
          <p:cNvPr id="5" name="灯片编号占位符 3"/>
          <p:cNvSpPr>
            <a:spLocks noGrp="1"/>
          </p:cNvSpPr>
          <p:nvPr>
            <p:ph type="sldNum" sz="quarter" idx="12"/>
          </p:nvPr>
        </p:nvSpPr>
        <p:spPr/>
        <p:txBody>
          <a:bodyPr/>
          <a:lstStyle/>
          <a:p>
            <a:pPr>
              <a:defRPr/>
            </a:pPr>
            <a:fld id="{8347D644-8738-41CA-84EA-3160FC6A8129}" type="slidenum">
              <a:rPr lang="en-US" altLang="zh-CN"/>
              <a:pPr>
                <a:defRPr/>
              </a:pPr>
              <a:t>101</a:t>
            </a:fld>
            <a:endParaRPr lang="en-US" altLang="zh-CN"/>
          </a:p>
        </p:txBody>
      </p:sp>
      <p:sp>
        <p:nvSpPr>
          <p:cNvPr id="97285" name="Text Box 2"/>
          <p:cNvSpPr txBox="1">
            <a:spLocks noChangeArrowheads="1"/>
          </p:cNvSpPr>
          <p:nvPr/>
        </p:nvSpPr>
        <p:spPr bwMode="auto">
          <a:xfrm>
            <a:off x="457200" y="946150"/>
            <a:ext cx="6051550" cy="400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lnSpc>
                <a:spcPct val="130000"/>
              </a:lnSpc>
            </a:pPr>
            <a:r>
              <a:rPr lang="en-US" altLang="zh-CN" sz="2200" b="0" dirty="0">
                <a:solidFill>
                  <a:schemeClr val="bg1"/>
                </a:solidFill>
                <a:latin typeface="幼圆" pitchFamily="49" charset="-122"/>
              </a:rPr>
              <a:t>2</a:t>
            </a:r>
            <a:r>
              <a:rPr lang="zh-CN" altLang="en-US" sz="2200" b="0" dirty="0">
                <a:solidFill>
                  <a:schemeClr val="bg1"/>
                </a:solidFill>
                <a:latin typeface="幼圆" pitchFamily="49" charset="-122"/>
              </a:rPr>
              <a:t>、数据库管理：</a:t>
            </a:r>
          </a:p>
          <a:p>
            <a:pPr eaLnBrk="1" hangingPunct="1">
              <a:lnSpc>
                <a:spcPct val="130000"/>
              </a:lnSpc>
            </a:pPr>
            <a:r>
              <a:rPr lang="zh-CN" altLang="en-US" sz="2200" b="0" dirty="0">
                <a:solidFill>
                  <a:schemeClr val="bg1"/>
                </a:solidFill>
                <a:latin typeface="幼圆" pitchFamily="49" charset="-122"/>
              </a:rPr>
              <a:t>   实施人：数据库管理员（</a:t>
            </a:r>
            <a:r>
              <a:rPr lang="en-US" altLang="zh-CN" sz="2200" b="0" dirty="0">
                <a:solidFill>
                  <a:schemeClr val="bg1"/>
                </a:solidFill>
                <a:latin typeface="幼圆" pitchFamily="49" charset="-122"/>
              </a:rPr>
              <a:t>DBA</a:t>
            </a:r>
            <a:r>
              <a:rPr lang="zh-CN" altLang="en-US" sz="2200" b="0" dirty="0">
                <a:solidFill>
                  <a:schemeClr val="bg1"/>
                </a:solidFill>
                <a:latin typeface="幼圆" pitchFamily="49" charset="-122"/>
              </a:rPr>
              <a:t>）</a:t>
            </a:r>
          </a:p>
          <a:p>
            <a:pPr eaLnBrk="1" hangingPunct="1">
              <a:lnSpc>
                <a:spcPct val="130000"/>
              </a:lnSpc>
            </a:pPr>
            <a:r>
              <a:rPr lang="zh-CN" altLang="en-US" sz="2200" b="0" dirty="0">
                <a:solidFill>
                  <a:schemeClr val="bg1"/>
                </a:solidFill>
                <a:latin typeface="幼圆" pitchFamily="49" charset="-122"/>
              </a:rPr>
              <a:t>   数据库管理的特点：实现数据共享</a:t>
            </a:r>
          </a:p>
          <a:p>
            <a:pPr eaLnBrk="1" hangingPunct="1">
              <a:lnSpc>
                <a:spcPct val="130000"/>
              </a:lnSpc>
            </a:pPr>
            <a:r>
              <a:rPr lang="zh-CN" altLang="en-US" sz="2200" b="0" dirty="0">
                <a:solidFill>
                  <a:schemeClr val="bg1"/>
                </a:solidFill>
                <a:latin typeface="幼圆" pitchFamily="49" charset="-122"/>
              </a:rPr>
              <a:t>   管理内容：（</a:t>
            </a:r>
            <a:r>
              <a:rPr lang="en-US" altLang="zh-CN" sz="2200" b="0" dirty="0">
                <a:solidFill>
                  <a:schemeClr val="bg1"/>
                </a:solidFill>
                <a:latin typeface="幼圆" pitchFamily="49" charset="-122"/>
              </a:rPr>
              <a:t>1</a:t>
            </a:r>
            <a:r>
              <a:rPr lang="zh-CN" altLang="en-US" sz="2200" b="0" dirty="0">
                <a:solidFill>
                  <a:schemeClr val="bg1"/>
                </a:solidFill>
                <a:latin typeface="幼圆" pitchFamily="49" charset="-122"/>
              </a:rPr>
              <a:t>）数据库的建立</a:t>
            </a:r>
          </a:p>
          <a:p>
            <a:pPr eaLnBrk="1" hangingPunct="1">
              <a:lnSpc>
                <a:spcPct val="130000"/>
              </a:lnSpc>
            </a:pPr>
            <a:r>
              <a:rPr lang="zh-CN" altLang="en-US" sz="2200" b="0" dirty="0">
                <a:solidFill>
                  <a:schemeClr val="bg1"/>
                </a:solidFill>
                <a:latin typeface="幼圆" pitchFamily="49" charset="-122"/>
              </a:rPr>
              <a:t>             （</a:t>
            </a:r>
            <a:r>
              <a:rPr lang="en-US" altLang="zh-CN" sz="2200" b="0" dirty="0">
                <a:solidFill>
                  <a:schemeClr val="bg1"/>
                </a:solidFill>
                <a:latin typeface="幼圆" pitchFamily="49" charset="-122"/>
              </a:rPr>
              <a:t>2</a:t>
            </a:r>
            <a:r>
              <a:rPr lang="zh-CN" altLang="en-US" sz="2200" b="0" dirty="0">
                <a:solidFill>
                  <a:schemeClr val="bg1"/>
                </a:solidFill>
                <a:latin typeface="幼圆" pitchFamily="49" charset="-122"/>
              </a:rPr>
              <a:t>）数据库的调整</a:t>
            </a:r>
          </a:p>
          <a:p>
            <a:pPr eaLnBrk="1" hangingPunct="1">
              <a:lnSpc>
                <a:spcPct val="130000"/>
              </a:lnSpc>
            </a:pPr>
            <a:r>
              <a:rPr lang="zh-CN" altLang="en-US" sz="2200" b="0" dirty="0">
                <a:solidFill>
                  <a:schemeClr val="bg1"/>
                </a:solidFill>
                <a:latin typeface="幼圆" pitchFamily="49" charset="-122"/>
              </a:rPr>
              <a:t>             （</a:t>
            </a:r>
            <a:r>
              <a:rPr lang="en-US" altLang="zh-CN" sz="2200" b="0" dirty="0">
                <a:solidFill>
                  <a:schemeClr val="bg1"/>
                </a:solidFill>
                <a:latin typeface="幼圆" pitchFamily="49" charset="-122"/>
              </a:rPr>
              <a:t>3</a:t>
            </a:r>
            <a:r>
              <a:rPr lang="zh-CN" altLang="en-US" sz="2200" b="0" dirty="0">
                <a:solidFill>
                  <a:schemeClr val="bg1"/>
                </a:solidFill>
                <a:latin typeface="幼圆" pitchFamily="49" charset="-122"/>
              </a:rPr>
              <a:t>）数据库的重组</a:t>
            </a:r>
          </a:p>
          <a:p>
            <a:pPr eaLnBrk="1" hangingPunct="1">
              <a:lnSpc>
                <a:spcPct val="130000"/>
              </a:lnSpc>
            </a:pPr>
            <a:r>
              <a:rPr lang="zh-CN" altLang="en-US" sz="2200" b="0" dirty="0">
                <a:solidFill>
                  <a:schemeClr val="bg1"/>
                </a:solidFill>
                <a:latin typeface="幼圆" pitchFamily="49" charset="-122"/>
              </a:rPr>
              <a:t>             （</a:t>
            </a:r>
            <a:r>
              <a:rPr lang="en-US" altLang="zh-CN" sz="2200" b="0" dirty="0">
                <a:solidFill>
                  <a:schemeClr val="bg1"/>
                </a:solidFill>
                <a:latin typeface="幼圆" pitchFamily="49" charset="-122"/>
              </a:rPr>
              <a:t>4</a:t>
            </a:r>
            <a:r>
              <a:rPr lang="zh-CN" altLang="en-US" sz="2200" b="0" dirty="0">
                <a:solidFill>
                  <a:schemeClr val="bg1"/>
                </a:solidFill>
                <a:latin typeface="幼圆" pitchFamily="49" charset="-122"/>
              </a:rPr>
              <a:t>）数据安全控制与完整性控制</a:t>
            </a:r>
          </a:p>
          <a:p>
            <a:pPr eaLnBrk="1" hangingPunct="1">
              <a:lnSpc>
                <a:spcPct val="130000"/>
              </a:lnSpc>
            </a:pPr>
            <a:r>
              <a:rPr lang="zh-CN" altLang="en-US" sz="2200" b="0" dirty="0">
                <a:solidFill>
                  <a:schemeClr val="bg1"/>
                </a:solidFill>
                <a:latin typeface="幼圆" pitchFamily="49" charset="-122"/>
              </a:rPr>
              <a:t>             （</a:t>
            </a:r>
            <a:r>
              <a:rPr lang="en-US" altLang="zh-CN" sz="2200" b="0" dirty="0">
                <a:solidFill>
                  <a:schemeClr val="bg1"/>
                </a:solidFill>
                <a:latin typeface="幼圆" pitchFamily="49" charset="-122"/>
              </a:rPr>
              <a:t>5</a:t>
            </a:r>
            <a:r>
              <a:rPr lang="zh-CN" altLang="en-US" sz="2200" b="0" dirty="0">
                <a:solidFill>
                  <a:schemeClr val="bg1"/>
                </a:solidFill>
                <a:latin typeface="幼圆" pitchFamily="49" charset="-122"/>
              </a:rPr>
              <a:t>）数据库的故障校复</a:t>
            </a:r>
          </a:p>
          <a:p>
            <a:pPr eaLnBrk="1" hangingPunct="1">
              <a:lnSpc>
                <a:spcPct val="130000"/>
              </a:lnSpc>
            </a:pPr>
            <a:r>
              <a:rPr lang="zh-CN" altLang="en-US" sz="2200" b="0" dirty="0">
                <a:solidFill>
                  <a:schemeClr val="bg1"/>
                </a:solidFill>
                <a:latin typeface="幼圆" pitchFamily="49" charset="-122"/>
              </a:rPr>
              <a:t>             （</a:t>
            </a:r>
            <a:r>
              <a:rPr lang="en-US" altLang="zh-CN" sz="2200" b="0" dirty="0">
                <a:solidFill>
                  <a:schemeClr val="bg1"/>
                </a:solidFill>
                <a:latin typeface="幼圆" pitchFamily="49" charset="-122"/>
              </a:rPr>
              <a:t>6</a:t>
            </a:r>
            <a:r>
              <a:rPr lang="zh-CN" altLang="en-US" sz="2200" b="0" dirty="0">
                <a:solidFill>
                  <a:schemeClr val="bg1"/>
                </a:solidFill>
                <a:latin typeface="幼圆" pitchFamily="49" charset="-122"/>
              </a:rPr>
              <a:t>）数据库监控</a:t>
            </a:r>
          </a:p>
        </p:txBody>
      </p:sp>
      <p:sp>
        <p:nvSpPr>
          <p:cNvPr id="2" name="矩形 1"/>
          <p:cNvSpPr/>
          <p:nvPr/>
        </p:nvSpPr>
        <p:spPr>
          <a:xfrm>
            <a:off x="228600" y="381000"/>
            <a:ext cx="3305175" cy="430213"/>
          </a:xfrm>
          <a:prstGeom prst="rect">
            <a:avLst/>
          </a:prstGeom>
        </p:spPr>
        <p:txBody>
          <a:bodyPr wrap="none">
            <a:spAutoFit/>
          </a:bodyPr>
          <a:lstStyle/>
          <a:p>
            <a:pPr>
              <a:defRPr/>
            </a:pPr>
            <a:r>
              <a:rPr lang="zh-CN" altLang="en-US" sz="2200" dirty="0">
                <a:solidFill>
                  <a:srgbClr val="FFFF99"/>
                </a:solidFill>
                <a:effectLst>
                  <a:outerShdw blurRad="38100" dist="38100" dir="2700000" algn="tl">
                    <a:srgbClr val="000000"/>
                  </a:outerShdw>
                </a:effectLst>
              </a:rPr>
              <a:t>七、数据库设计与管理：</a:t>
            </a:r>
          </a:p>
        </p:txBody>
      </p:sp>
    </p:spTree>
  </p:cSld>
  <p:clrMapOvr>
    <a:masterClrMapping/>
  </p:clrMapOvr>
  <p:transition spd="slow">
    <p:push dir="u"/>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102</a:t>
            </a:fld>
            <a:endParaRPr lang="en-US" altLang="zh-CN" dirty="0"/>
          </a:p>
        </p:txBody>
      </p:sp>
      <p:sp>
        <p:nvSpPr>
          <p:cNvPr id="5" name="TextBox 4"/>
          <p:cNvSpPr txBox="1"/>
          <p:nvPr/>
        </p:nvSpPr>
        <p:spPr>
          <a:xfrm>
            <a:off x="381000" y="990600"/>
            <a:ext cx="8229600" cy="4524315"/>
          </a:xfrm>
          <a:prstGeom prst="rect">
            <a:avLst/>
          </a:prstGeom>
          <a:noFill/>
        </p:spPr>
        <p:txBody>
          <a:bodyPr wrap="square" rtlCol="0">
            <a:spAutoFit/>
          </a:bodyPr>
          <a:lstStyle/>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1</a:t>
            </a:r>
            <a:r>
              <a:rPr lang="zh-CN" altLang="en-US" sz="2000" b="0" dirty="0">
                <a:solidFill>
                  <a:srgbClr val="FFFFCC"/>
                </a:solidFill>
                <a:effectLst>
                  <a:outerShdw blurRad="38100" dist="38100" dir="2700000" algn="tl">
                    <a:srgbClr val="000000"/>
                  </a:outerShdw>
                </a:effectLst>
                <a:latin typeface="幼圆" pitchFamily="49" charset="-122"/>
              </a:rPr>
              <a:t>、在数据库管理技术发展的过程中，经历了人工管理阶段、文件系统阶段和数据库系统阶段。其中数据独立性最高的阶段是（      ）</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）数据库系统    </a:t>
            </a: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）文件系统     </a:t>
            </a: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）人工管理     </a:t>
            </a: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）数据项管理</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2</a:t>
            </a:r>
            <a:r>
              <a:rPr lang="zh-CN" altLang="en-US" sz="2000" b="0" dirty="0">
                <a:solidFill>
                  <a:srgbClr val="FFFFCC"/>
                </a:solidFill>
                <a:effectLst>
                  <a:outerShdw blurRad="38100" dist="38100" dir="2700000" algn="tl">
                    <a:srgbClr val="000000"/>
                  </a:outerShdw>
                </a:effectLst>
                <a:latin typeface="幼圆" pitchFamily="49" charset="-122"/>
              </a:rPr>
              <a:t>、下述关于数据库系统的叙述中正确的是（       ）</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）数据库系统减少了数据冗余                </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）数据库系统避免了一切冗余</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）数据库系统中数据的一致性是指数据类型一致</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）数据库系统比文件系统能管理更多的数据</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3</a:t>
            </a:r>
            <a:r>
              <a:rPr lang="zh-CN" altLang="en-US" sz="2000" b="0" dirty="0">
                <a:solidFill>
                  <a:srgbClr val="FFFFCC"/>
                </a:solidFill>
                <a:effectLst>
                  <a:outerShdw blurRad="38100" dist="38100" dir="2700000" algn="tl">
                    <a:srgbClr val="000000"/>
                  </a:outerShdw>
                </a:effectLst>
                <a:latin typeface="幼圆" pitchFamily="49" charset="-122"/>
              </a:rPr>
              <a:t>、数据库系统的核心是（       ）</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）数据库    </a:t>
            </a: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）数据库管理系统    </a:t>
            </a: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）数据模型     </a:t>
            </a: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）软件工具</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4</a:t>
            </a:r>
            <a:r>
              <a:rPr lang="zh-CN" altLang="en-US" sz="2000" b="0" dirty="0">
                <a:solidFill>
                  <a:srgbClr val="FFFFCC"/>
                </a:solidFill>
                <a:effectLst>
                  <a:outerShdw blurRad="38100" dist="38100" dir="2700000" algn="tl">
                    <a:srgbClr val="000000"/>
                  </a:outerShdw>
                </a:effectLst>
                <a:latin typeface="幼圆" pitchFamily="49" charset="-122"/>
              </a:rPr>
              <a:t>、用树形结构来表示实体之间练习的模型称为（       ） </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）关系模型    </a:t>
            </a: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）层次模型     </a:t>
            </a: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）网状模型     </a:t>
            </a: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）数据模型</a:t>
            </a:r>
            <a:endParaRPr lang="en-US" altLang="zh-CN" sz="2000" b="0" dirty="0">
              <a:solidFill>
                <a:srgbClr val="FFFFCC"/>
              </a:solidFill>
              <a:effectLst>
                <a:outerShdw blurRad="38100" dist="38100" dir="2700000" algn="tl">
                  <a:srgbClr val="000000"/>
                </a:outerShdw>
              </a:effectLst>
              <a:latin typeface="幼圆" pitchFamily="49" charset="-122"/>
            </a:endParaRPr>
          </a:p>
        </p:txBody>
      </p:sp>
      <p:sp>
        <p:nvSpPr>
          <p:cNvPr id="7" name="矩形 6"/>
          <p:cNvSpPr/>
          <p:nvPr/>
        </p:nvSpPr>
        <p:spPr>
          <a:xfrm>
            <a:off x="304800" y="376535"/>
            <a:ext cx="2057400" cy="430887"/>
          </a:xfrm>
          <a:prstGeom prst="rect">
            <a:avLst/>
          </a:prstGeom>
        </p:spPr>
        <p:txBody>
          <a:bodyPr wrap="square">
            <a:spAutoFit/>
          </a:bodyPr>
          <a:lstStyle/>
          <a:p>
            <a:pPr>
              <a:defRPr/>
            </a:pPr>
            <a:r>
              <a:rPr lang="zh-CN" altLang="en-US" sz="2200" dirty="0">
                <a:solidFill>
                  <a:srgbClr val="FFFF99"/>
                </a:solidFill>
                <a:effectLst>
                  <a:outerShdw blurRad="38100" dist="38100" dir="2700000" algn="tl">
                    <a:srgbClr val="000000"/>
                  </a:outerShdw>
                </a:effectLst>
              </a:rPr>
              <a:t>练习题</a:t>
            </a:r>
          </a:p>
        </p:txBody>
      </p:sp>
      <p:sp>
        <p:nvSpPr>
          <p:cNvPr id="9" name="TextBox 8"/>
          <p:cNvSpPr txBox="1"/>
          <p:nvPr/>
        </p:nvSpPr>
        <p:spPr>
          <a:xfrm>
            <a:off x="6789307" y="1415990"/>
            <a:ext cx="370614" cy="400110"/>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
        <p:nvSpPr>
          <p:cNvPr id="10" name="TextBox 9"/>
          <p:cNvSpPr txBox="1"/>
          <p:nvPr/>
        </p:nvSpPr>
        <p:spPr>
          <a:xfrm>
            <a:off x="5689600" y="2133600"/>
            <a:ext cx="370614" cy="400110"/>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
        <p:nvSpPr>
          <p:cNvPr id="11" name="TextBox 10"/>
          <p:cNvSpPr txBox="1"/>
          <p:nvPr/>
        </p:nvSpPr>
        <p:spPr>
          <a:xfrm>
            <a:off x="3657600" y="3975100"/>
            <a:ext cx="370614" cy="400110"/>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
        <p:nvSpPr>
          <p:cNvPr id="12" name="TextBox 11"/>
          <p:cNvSpPr txBox="1"/>
          <p:nvPr/>
        </p:nvSpPr>
        <p:spPr>
          <a:xfrm>
            <a:off x="6217807" y="4699000"/>
            <a:ext cx="370614" cy="400110"/>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Tree>
    <p:extLst>
      <p:ext uri="{BB962C8B-B14F-4D97-AF65-F5344CB8AC3E}">
        <p14:creationId xmlns:p14="http://schemas.microsoft.com/office/powerpoint/2010/main" val="239550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dirty="0"/>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103</a:t>
            </a:fld>
            <a:endParaRPr lang="en-US" altLang="zh-CN" dirty="0"/>
          </a:p>
        </p:txBody>
      </p:sp>
      <mc:AlternateContent xmlns:mc="http://schemas.openxmlformats.org/markup-compatibility/2006" xmlns:a14="http://schemas.microsoft.com/office/drawing/2010/main">
        <mc:Choice Requires="a14">
          <p:sp>
            <p:nvSpPr>
              <p:cNvPr id="5" name="TextBox 4"/>
              <p:cNvSpPr txBox="1"/>
              <p:nvPr/>
            </p:nvSpPr>
            <p:spPr>
              <a:xfrm>
                <a:off x="359405" y="1137166"/>
                <a:ext cx="8458200" cy="4928593"/>
              </a:xfrm>
              <a:prstGeom prst="rect">
                <a:avLst/>
              </a:prstGeom>
              <a:noFill/>
            </p:spPr>
            <p:txBody>
              <a:bodyPr wrap="square" rtlCol="0">
                <a:spAutoFit/>
              </a:bodyPr>
              <a:lstStyle/>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5</a:t>
                </a:r>
                <a:r>
                  <a:rPr lang="zh-CN" altLang="en-US" sz="2000" b="0" dirty="0">
                    <a:solidFill>
                      <a:srgbClr val="FFFFCC"/>
                    </a:solidFill>
                    <a:effectLst>
                      <a:outerShdw blurRad="38100" dist="38100" dir="2700000" algn="tl">
                        <a:srgbClr val="000000"/>
                      </a:outerShdw>
                    </a:effectLst>
                    <a:latin typeface="幼圆" pitchFamily="49" charset="-122"/>
                  </a:rPr>
                  <a:t>、关系表中的每一横行称为一个（      ）</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）元组     </a:t>
                </a: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）字段     </a:t>
                </a: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）属性    </a:t>
                </a: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）码</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6</a:t>
                </a:r>
                <a:r>
                  <a:rPr lang="zh-CN" altLang="en-US" sz="2000" b="0" dirty="0">
                    <a:solidFill>
                      <a:srgbClr val="FFFFCC"/>
                    </a:solidFill>
                    <a:effectLst>
                      <a:outerShdw blurRad="38100" dist="38100" dir="2700000" algn="tl">
                        <a:srgbClr val="000000"/>
                      </a:outerShdw>
                    </a:effectLst>
                    <a:latin typeface="幼圆" pitchFamily="49" charset="-122"/>
                  </a:rPr>
                  <a:t>、按条件</a:t>
                </a:r>
                <a:r>
                  <a:rPr lang="en-US" altLang="zh-CN" sz="2000" b="0" dirty="0">
                    <a:solidFill>
                      <a:srgbClr val="FFFFCC"/>
                    </a:solidFill>
                    <a:effectLst>
                      <a:outerShdw blurRad="38100" dist="38100" dir="2700000" algn="tl">
                        <a:srgbClr val="000000"/>
                      </a:outerShdw>
                    </a:effectLst>
                    <a:latin typeface="幼圆" pitchFamily="49" charset="-122"/>
                  </a:rPr>
                  <a:t>f</a:t>
                </a:r>
                <a:r>
                  <a:rPr lang="zh-CN" altLang="en-US" sz="2000" b="0" dirty="0">
                    <a:solidFill>
                      <a:srgbClr val="FFFFCC"/>
                    </a:solidFill>
                    <a:effectLst>
                      <a:outerShdw blurRad="38100" dist="38100" dir="2700000" algn="tl">
                        <a:srgbClr val="000000"/>
                      </a:outerShdw>
                    </a:effectLst>
                    <a:latin typeface="幼圆" pitchFamily="49" charset="-122"/>
                  </a:rPr>
                  <a:t>对关系</a:t>
                </a:r>
                <a:r>
                  <a:rPr lang="en-US" altLang="zh-CN" sz="2000" b="0" dirty="0">
                    <a:solidFill>
                      <a:srgbClr val="FFFFCC"/>
                    </a:solidFill>
                    <a:effectLst>
                      <a:outerShdw blurRad="38100" dist="38100" dir="2700000" algn="tl">
                        <a:srgbClr val="000000"/>
                      </a:outerShdw>
                    </a:effectLst>
                    <a:latin typeface="幼圆" pitchFamily="49" charset="-122"/>
                  </a:rPr>
                  <a:t>R</a:t>
                </a:r>
                <a:r>
                  <a:rPr lang="zh-CN" altLang="en-US" sz="2000" b="0" dirty="0">
                    <a:solidFill>
                      <a:srgbClr val="FFFFCC"/>
                    </a:solidFill>
                    <a:effectLst>
                      <a:outerShdw blurRad="38100" dist="38100" dir="2700000" algn="tl">
                        <a:srgbClr val="000000"/>
                      </a:outerShdw>
                    </a:effectLst>
                    <a:latin typeface="幼圆" pitchFamily="49" charset="-122"/>
                  </a:rPr>
                  <a:t>进行选择，其关系代数表达式是（      ）</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buAutoNum type="alphaUcParenR"/>
                  <a:defRPr/>
                </a:pPr>
                <a:r>
                  <a:rPr lang="en-US" altLang="zh-CN" sz="2000" b="0" dirty="0">
                    <a:solidFill>
                      <a:srgbClr val="FFFFCC"/>
                    </a:solidFill>
                    <a:effectLst>
                      <a:outerShdw blurRad="38100" dist="38100" dir="2700000" algn="tl">
                        <a:srgbClr val="000000"/>
                      </a:outerShdw>
                    </a:effectLst>
                    <a:latin typeface="幼圆" pitchFamily="49" charset="-122"/>
                  </a:rPr>
                  <a:t>R |x| R      B) R |x| R       C)</a:t>
                </a:r>
                <a14:m>
                  <m:oMath xmlns:m="http://schemas.openxmlformats.org/officeDocument/2006/math">
                    <m:sSub>
                      <m:sSubPr>
                        <m:ctrlPr>
                          <a:rPr lang="en-US" altLang="zh-CN" sz="2000" b="0" i="1">
                            <a:solidFill>
                              <a:srgbClr val="FFFFCC"/>
                            </a:solidFill>
                            <a:effectLst>
                              <a:outerShdw blurRad="38100" dist="38100" dir="2700000" algn="tl">
                                <a:srgbClr val="000000"/>
                              </a:outerShdw>
                            </a:effectLst>
                            <a:latin typeface="Cambria Math" panose="02040503050406030204" pitchFamily="18" charset="0"/>
                          </a:rPr>
                        </m:ctrlPr>
                      </m:sSubPr>
                      <m:e>
                        <m:r>
                          <a:rPr lang="zh-CN" altLang="en-US" sz="2000" b="0">
                            <a:solidFill>
                              <a:srgbClr val="FFFFCC"/>
                            </a:solidFill>
                            <a:effectLst>
                              <a:outerShdw blurRad="38100" dist="38100" dir="2700000" algn="tl">
                                <a:srgbClr val="000000"/>
                              </a:outerShdw>
                            </a:effectLst>
                            <a:latin typeface="Cambria Math"/>
                          </a:rPr>
                          <m:t>𝝈</m:t>
                        </m:r>
                      </m:e>
                      <m:sub>
                        <m:r>
                          <a:rPr lang="en-US" altLang="zh-CN" sz="2000" b="0">
                            <a:solidFill>
                              <a:srgbClr val="FFFFCC"/>
                            </a:solidFill>
                            <a:effectLst>
                              <a:outerShdw blurRad="38100" dist="38100" dir="2700000" algn="tl">
                                <a:srgbClr val="000000"/>
                              </a:outerShdw>
                            </a:effectLst>
                            <a:latin typeface="Cambria Math"/>
                          </a:rPr>
                          <m:t>𝒇</m:t>
                        </m:r>
                      </m:sub>
                    </m:sSub>
                  </m:oMath>
                </a14:m>
                <a:r>
                  <a:rPr lang="en-US" altLang="zh-CN" sz="2000" b="0" dirty="0">
                    <a:solidFill>
                      <a:srgbClr val="FFFFCC"/>
                    </a:solidFill>
                    <a:effectLst>
                      <a:outerShdw blurRad="38100" dist="38100" dir="2700000" algn="tl">
                        <a:srgbClr val="000000"/>
                      </a:outerShdw>
                    </a:effectLst>
                    <a:latin typeface="幼圆" pitchFamily="49" charset="-122"/>
                  </a:rPr>
                  <a:t>(R)       D)</a:t>
                </a:r>
                <a14:m>
                  <m:oMath xmlns:m="http://schemas.openxmlformats.org/officeDocument/2006/math">
                    <m:sSub>
                      <m:sSubPr>
                        <m:ctrlPr>
                          <a:rPr lang="en-US" altLang="zh-CN" sz="2000" b="0" i="1">
                            <a:solidFill>
                              <a:srgbClr val="FFFFCC"/>
                            </a:solidFill>
                            <a:effectLst>
                              <a:outerShdw blurRad="38100" dist="38100" dir="2700000" algn="tl">
                                <a:srgbClr val="000000"/>
                              </a:outerShdw>
                            </a:effectLst>
                            <a:latin typeface="Cambria Math" panose="02040503050406030204" pitchFamily="18" charset="0"/>
                          </a:rPr>
                        </m:ctrlPr>
                      </m:sSubPr>
                      <m:e>
                        <m:r>
                          <a:rPr lang="zh-CN" altLang="en-US" sz="2000" b="0">
                            <a:solidFill>
                              <a:srgbClr val="FFFFCC"/>
                            </a:solidFill>
                            <a:effectLst>
                              <a:outerShdw blurRad="38100" dist="38100" dir="2700000" algn="tl">
                                <a:srgbClr val="000000"/>
                              </a:outerShdw>
                            </a:effectLst>
                            <a:latin typeface="Cambria Math"/>
                          </a:rPr>
                          <m:t>𝝅</m:t>
                        </m:r>
                      </m:e>
                      <m:sub>
                        <m:r>
                          <a:rPr lang="en-US" altLang="zh-CN" sz="2000" b="0">
                            <a:solidFill>
                              <a:srgbClr val="FFFFCC"/>
                            </a:solidFill>
                            <a:effectLst>
                              <a:outerShdw blurRad="38100" dist="38100" dir="2700000" algn="tl">
                                <a:srgbClr val="000000"/>
                              </a:outerShdw>
                            </a:effectLst>
                            <a:latin typeface="Cambria Math"/>
                          </a:rPr>
                          <m:t>𝒇</m:t>
                        </m:r>
                      </m:sub>
                    </m:sSub>
                  </m:oMath>
                </a14:m>
                <a:r>
                  <a:rPr lang="en-US" altLang="zh-CN" sz="2000" b="0" dirty="0">
                    <a:solidFill>
                      <a:srgbClr val="FFFFCC"/>
                    </a:solidFill>
                    <a:effectLst>
                      <a:outerShdw blurRad="38100" dist="38100" dir="2700000" algn="tl">
                        <a:srgbClr val="000000"/>
                      </a:outerShdw>
                    </a:effectLst>
                    <a:latin typeface="幼圆" pitchFamily="49" charset="-122"/>
                  </a:rPr>
                  <a:t>(R)</a:t>
                </a: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7</a:t>
                </a:r>
                <a:r>
                  <a:rPr lang="zh-CN" altLang="en-US" sz="2000" b="0" dirty="0">
                    <a:solidFill>
                      <a:srgbClr val="FFFFCC"/>
                    </a:solidFill>
                    <a:effectLst>
                      <a:outerShdw blurRad="38100" dist="38100" dir="2700000" algn="tl">
                        <a:srgbClr val="000000"/>
                      </a:outerShdw>
                    </a:effectLst>
                    <a:latin typeface="幼圆" pitchFamily="49" charset="-122"/>
                  </a:rPr>
                  <a:t>、关系数据库管理系统能实现的专门关系运算包括（      ）</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）排序、索引、统计          </a:t>
                </a: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）选择、投影、连接</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）关联、更新、排序          </a:t>
                </a: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）显示、打印、制表</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8</a:t>
                </a:r>
                <a:r>
                  <a:rPr lang="zh-CN" altLang="en-US" sz="2000" b="0" dirty="0">
                    <a:solidFill>
                      <a:srgbClr val="FFFFCC"/>
                    </a:solidFill>
                    <a:effectLst>
                      <a:outerShdw blurRad="38100" dist="38100" dir="2700000" algn="tl">
                        <a:srgbClr val="000000"/>
                      </a:outerShdw>
                    </a:effectLst>
                    <a:latin typeface="幼圆" pitchFamily="49" charset="-122"/>
                  </a:rPr>
                  <a:t>、在关系数据库中，用来表示实体之间联系的是（      ）</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）树结构    </a:t>
                </a: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）网结构     </a:t>
                </a: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）线性表    </a:t>
                </a: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）二维表</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9</a:t>
                </a:r>
                <a:r>
                  <a:rPr lang="zh-CN" altLang="en-US" sz="2000" b="0" dirty="0">
                    <a:solidFill>
                      <a:srgbClr val="FFFFCC"/>
                    </a:solidFill>
                    <a:effectLst>
                      <a:outerShdw blurRad="38100" dist="38100" dir="2700000" algn="tl">
                        <a:srgbClr val="000000"/>
                      </a:outerShdw>
                    </a:effectLst>
                    <a:latin typeface="幼圆" pitchFamily="49" charset="-122"/>
                  </a:rPr>
                  <a:t>、数据库设计包括两个方面的设计内容，它们是（      ）</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）概念设计和逻辑设计         </a:t>
                </a: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）模式设计和内模式设计</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）内模式设计和物理设计       </a:t>
                </a: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）结构特性设计和行为特性设计</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endParaRPr lang="zh-CN" altLang="en-US" sz="2000" b="0" dirty="0">
                  <a:solidFill>
                    <a:srgbClr val="FFFFCC"/>
                  </a:solidFill>
                  <a:effectLst>
                    <a:outerShdw blurRad="38100" dist="38100" dir="2700000" algn="tl">
                      <a:srgbClr val="000000"/>
                    </a:outerShdw>
                  </a:effectLst>
                  <a:latin typeface="幼圆" pitchFamily="49" charset="-122"/>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359405" y="1137166"/>
                <a:ext cx="8458200" cy="4928593"/>
              </a:xfrm>
              <a:prstGeom prst="rect">
                <a:avLst/>
              </a:prstGeom>
              <a:blipFill rotWithShape="1">
                <a:blip r:embed="rId2"/>
                <a:stretch>
                  <a:fillRect l="-793" t="-495"/>
                </a:stretch>
              </a:blipFill>
            </p:spPr>
            <p:txBody>
              <a:bodyPr/>
              <a:lstStyle/>
              <a:p>
                <a:r>
                  <a:rPr lang="zh-CN" altLang="en-US">
                    <a:noFill/>
                  </a:rPr>
                  <a:t> </a:t>
                </a:r>
              </a:p>
            </p:txBody>
          </p:sp>
        </mc:Fallback>
      </mc:AlternateContent>
      <p:sp>
        <p:nvSpPr>
          <p:cNvPr id="6" name="矩形 5"/>
          <p:cNvSpPr/>
          <p:nvPr/>
        </p:nvSpPr>
        <p:spPr>
          <a:xfrm>
            <a:off x="342900" y="381000"/>
            <a:ext cx="1638300" cy="430887"/>
          </a:xfrm>
          <a:prstGeom prst="rect">
            <a:avLst/>
          </a:prstGeom>
        </p:spPr>
        <p:txBody>
          <a:bodyPr wrap="square">
            <a:spAutoFit/>
          </a:bodyPr>
          <a:lstStyle/>
          <a:p>
            <a:pPr>
              <a:defRPr/>
            </a:pPr>
            <a:r>
              <a:rPr lang="zh-CN" altLang="en-US" sz="2200" dirty="0">
                <a:solidFill>
                  <a:srgbClr val="FFFF99"/>
                </a:solidFill>
                <a:effectLst>
                  <a:outerShdw blurRad="38100" dist="38100" dir="2700000" algn="tl">
                    <a:srgbClr val="000000"/>
                  </a:outerShdw>
                </a:effectLst>
              </a:rPr>
              <a:t>练习题</a:t>
            </a:r>
          </a:p>
        </p:txBody>
      </p:sp>
      <p:sp>
        <p:nvSpPr>
          <p:cNvPr id="7" name="TextBox 6"/>
          <p:cNvSpPr txBox="1"/>
          <p:nvPr/>
        </p:nvSpPr>
        <p:spPr>
          <a:xfrm>
            <a:off x="3060700" y="2540000"/>
            <a:ext cx="251992" cy="253916"/>
          </a:xfrm>
          <a:prstGeom prst="rect">
            <a:avLst/>
          </a:prstGeom>
          <a:noFill/>
        </p:spPr>
        <p:txBody>
          <a:bodyPr wrap="none" rtlCol="0">
            <a:spAutoFit/>
          </a:bodyPr>
          <a:lstStyle>
            <a:defPPr>
              <a:defRPr lang="zh-CN"/>
            </a:defPPr>
          </a:lstStyle>
          <a:p>
            <a:r>
              <a:rPr lang="en-US" altLang="zh-CN" sz="1050" b="0" dirty="0">
                <a:solidFill>
                  <a:srgbClr val="FFFFCC"/>
                </a:solidFill>
                <a:effectLst>
                  <a:outerShdw blurRad="38100" dist="38100" dir="2700000" algn="tl">
                    <a:srgbClr val="000000"/>
                  </a:outerShdw>
                </a:effectLst>
                <a:latin typeface="幼圆" pitchFamily="49" charset="-122"/>
              </a:rPr>
              <a:t>f</a:t>
            </a:r>
            <a:endParaRPr lang="zh-CN" altLang="en-US" sz="1050" dirty="0"/>
          </a:p>
        </p:txBody>
      </p:sp>
      <p:sp>
        <p:nvSpPr>
          <p:cNvPr id="9" name="TextBox 8"/>
          <p:cNvSpPr txBox="1"/>
          <p:nvPr/>
        </p:nvSpPr>
        <p:spPr>
          <a:xfrm>
            <a:off x="4613905" y="1193800"/>
            <a:ext cx="370614" cy="400110"/>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
        <p:nvSpPr>
          <p:cNvPr id="10" name="TextBox 9"/>
          <p:cNvSpPr txBox="1"/>
          <p:nvPr/>
        </p:nvSpPr>
        <p:spPr>
          <a:xfrm>
            <a:off x="6642100" y="1905000"/>
            <a:ext cx="370614" cy="400110"/>
          </a:xfrm>
          <a:prstGeom prst="rect">
            <a:avLst/>
          </a:prstGeom>
          <a:noFill/>
        </p:spPr>
        <p:txBody>
          <a:bodyPr wrap="none" rtlCol="0">
            <a:spAutoFit/>
          </a:bodyPr>
          <a:lstStyle/>
          <a:p>
            <a:r>
              <a:rPr lang="en-US" altLang="zh-CN" sz="2000" dirty="0">
                <a:solidFill>
                  <a:srgbClr val="FF0000"/>
                </a:solidFill>
              </a:rPr>
              <a:t>C</a:t>
            </a:r>
            <a:endParaRPr lang="zh-CN" altLang="en-US" sz="2000" dirty="0">
              <a:solidFill>
                <a:srgbClr val="FF0000"/>
              </a:solidFill>
            </a:endParaRPr>
          </a:p>
        </p:txBody>
      </p:sp>
      <p:sp>
        <p:nvSpPr>
          <p:cNvPr id="11" name="TextBox 10"/>
          <p:cNvSpPr txBox="1"/>
          <p:nvPr/>
        </p:nvSpPr>
        <p:spPr>
          <a:xfrm>
            <a:off x="6654800" y="2685990"/>
            <a:ext cx="370614" cy="400110"/>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
        <p:nvSpPr>
          <p:cNvPr id="12" name="TextBox 11"/>
          <p:cNvSpPr txBox="1"/>
          <p:nvPr/>
        </p:nvSpPr>
        <p:spPr>
          <a:xfrm>
            <a:off x="6431393" y="3784600"/>
            <a:ext cx="370614" cy="400110"/>
          </a:xfrm>
          <a:prstGeom prst="rect">
            <a:avLst/>
          </a:prstGeom>
          <a:noFill/>
        </p:spPr>
        <p:txBody>
          <a:bodyPr wrap="none" rtlCol="0">
            <a:spAutoFit/>
          </a:bodyPr>
          <a:lstStyle/>
          <a:p>
            <a:r>
              <a:rPr lang="en-US" altLang="zh-CN" sz="2000" dirty="0">
                <a:solidFill>
                  <a:srgbClr val="FF0000"/>
                </a:solidFill>
              </a:rPr>
              <a:t>D</a:t>
            </a:r>
            <a:endParaRPr lang="zh-CN" altLang="en-US" sz="2000" dirty="0">
              <a:solidFill>
                <a:srgbClr val="FF0000"/>
              </a:solidFill>
            </a:endParaRPr>
          </a:p>
        </p:txBody>
      </p:sp>
      <p:sp>
        <p:nvSpPr>
          <p:cNvPr id="13" name="TextBox 12"/>
          <p:cNvSpPr txBox="1"/>
          <p:nvPr/>
        </p:nvSpPr>
        <p:spPr>
          <a:xfrm>
            <a:off x="6405993" y="4521200"/>
            <a:ext cx="370614" cy="400110"/>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Tree>
    <p:extLst>
      <p:ext uri="{BB962C8B-B14F-4D97-AF65-F5344CB8AC3E}">
        <p14:creationId xmlns:p14="http://schemas.microsoft.com/office/powerpoint/2010/main" val="241608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104</a:t>
            </a:fld>
            <a:endParaRPr lang="en-US" altLang="zh-CN"/>
          </a:p>
        </p:txBody>
      </p:sp>
      <p:sp>
        <p:nvSpPr>
          <p:cNvPr id="5" name="TextBox 4"/>
          <p:cNvSpPr txBox="1"/>
          <p:nvPr/>
        </p:nvSpPr>
        <p:spPr>
          <a:xfrm>
            <a:off x="228600" y="1143000"/>
            <a:ext cx="8610600" cy="4893647"/>
          </a:xfrm>
          <a:prstGeom prst="rect">
            <a:avLst/>
          </a:prstGeom>
          <a:noFill/>
        </p:spPr>
        <p:txBody>
          <a:bodyPr wrap="square" rtlCol="0">
            <a:spAutoFit/>
          </a:bodyPr>
          <a:lstStyle/>
          <a:p>
            <a:pPr indent="-3175">
              <a:lnSpc>
                <a:spcPct val="150000"/>
              </a:lnSpc>
              <a:defRPr/>
            </a:pPr>
            <a:r>
              <a:rPr lang="en-US" altLang="zh-CN" sz="2000" b="0" dirty="0">
                <a:solidFill>
                  <a:srgbClr val="FFFFCC"/>
                </a:solidFill>
                <a:effectLst>
                  <a:outerShdw blurRad="38100" dist="38100" dir="2700000" algn="tl">
                    <a:srgbClr val="000000"/>
                  </a:outerShdw>
                </a:effectLst>
                <a:latin typeface="幼圆" pitchFamily="49" charset="-122"/>
              </a:rPr>
              <a:t>10</a:t>
            </a:r>
            <a:r>
              <a:rPr lang="zh-CN" altLang="en-US" sz="2000" b="0" dirty="0">
                <a:solidFill>
                  <a:srgbClr val="FFFFCC"/>
                </a:solidFill>
                <a:effectLst>
                  <a:outerShdw blurRad="38100" dist="38100" dir="2700000" algn="tl">
                    <a:srgbClr val="000000"/>
                  </a:outerShdw>
                </a:effectLst>
                <a:latin typeface="幼圆" pitchFamily="49" charset="-122"/>
              </a:rPr>
              <a:t>、将</a:t>
            </a:r>
            <a:r>
              <a:rPr lang="en-US" altLang="zh-CN" sz="2000" b="0" dirty="0">
                <a:solidFill>
                  <a:srgbClr val="FFFFCC"/>
                </a:solidFill>
                <a:effectLst>
                  <a:outerShdw blurRad="38100" dist="38100" dir="2700000" algn="tl">
                    <a:srgbClr val="000000"/>
                  </a:outerShdw>
                </a:effectLst>
                <a:latin typeface="幼圆" pitchFamily="49" charset="-122"/>
              </a:rPr>
              <a:t>E—R</a:t>
            </a:r>
            <a:r>
              <a:rPr lang="zh-CN" altLang="en-US" sz="2000" b="0" dirty="0">
                <a:solidFill>
                  <a:srgbClr val="FFFFCC"/>
                </a:solidFill>
                <a:effectLst>
                  <a:outerShdw blurRad="38100" dist="38100" dir="2700000" algn="tl">
                    <a:srgbClr val="000000"/>
                  </a:outerShdw>
                </a:effectLst>
                <a:latin typeface="幼圆" pitchFamily="49" charset="-122"/>
              </a:rPr>
              <a:t>图转换到关系模式时，实体与联系都可以表示成（       ）</a:t>
            </a:r>
            <a:endParaRPr lang="en-US" altLang="zh-CN" sz="2000" b="0" dirty="0">
              <a:solidFill>
                <a:srgbClr val="FFFFCC"/>
              </a:solidFill>
              <a:effectLst>
                <a:outerShdw blurRad="38100" dist="38100" dir="2700000" algn="tl">
                  <a:srgbClr val="000000"/>
                </a:outerShdw>
              </a:effectLst>
              <a:latin typeface="幼圆" pitchFamily="49" charset="-122"/>
            </a:endParaRPr>
          </a:p>
          <a:p>
            <a:pPr indent="-3175">
              <a:lnSpc>
                <a:spcPct val="150000"/>
              </a:lnSpc>
              <a:defRPr/>
            </a:pP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）属性       </a:t>
            </a: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）关系       </a:t>
            </a: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）键        </a:t>
            </a: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）域</a:t>
            </a:r>
            <a:endParaRPr lang="en-US" altLang="zh-CN" sz="2000" b="0" dirty="0">
              <a:solidFill>
                <a:srgbClr val="FFFFCC"/>
              </a:solidFill>
              <a:effectLst>
                <a:outerShdw blurRad="38100" dist="38100" dir="2700000" algn="tl">
                  <a:srgbClr val="000000"/>
                </a:outerShdw>
              </a:effectLst>
              <a:latin typeface="幼圆" pitchFamily="49" charset="-122"/>
            </a:endParaRPr>
          </a:p>
          <a:p>
            <a:pPr indent="-3175">
              <a:lnSpc>
                <a:spcPct val="150000"/>
              </a:lnSpc>
              <a:defRPr/>
            </a:pPr>
            <a:r>
              <a:rPr lang="en-US" altLang="zh-CN" sz="2000" b="0" dirty="0">
                <a:solidFill>
                  <a:srgbClr val="FFFFCC"/>
                </a:solidFill>
                <a:effectLst>
                  <a:outerShdw blurRad="38100" dist="38100" dir="2700000" algn="tl">
                    <a:srgbClr val="000000"/>
                  </a:outerShdw>
                </a:effectLst>
                <a:latin typeface="幼圆" pitchFamily="49" charset="-122"/>
              </a:rPr>
              <a:t>11</a:t>
            </a:r>
            <a:r>
              <a:rPr lang="zh-CN" altLang="en-US" sz="2000" b="0" dirty="0">
                <a:solidFill>
                  <a:srgbClr val="FFFFCC"/>
                </a:solidFill>
                <a:effectLst>
                  <a:outerShdw blurRad="38100" dist="38100" dir="2700000" algn="tl">
                    <a:srgbClr val="000000"/>
                  </a:outerShdw>
                </a:effectLst>
                <a:latin typeface="幼圆" pitchFamily="49" charset="-122"/>
              </a:rPr>
              <a:t>、设有如下关系表：</a:t>
            </a:r>
            <a:endParaRPr lang="en-US" altLang="zh-CN" sz="2000" b="0" dirty="0">
              <a:solidFill>
                <a:srgbClr val="FFFFCC"/>
              </a:solidFill>
              <a:effectLst>
                <a:outerShdw blurRad="38100" dist="38100" dir="2700000" algn="tl">
                  <a:srgbClr val="000000"/>
                </a:outerShdw>
              </a:effectLst>
              <a:latin typeface="幼圆" pitchFamily="49" charset="-122"/>
            </a:endParaRPr>
          </a:p>
          <a:p>
            <a:pPr indent="-3175">
              <a:lnSpc>
                <a:spcPct val="150000"/>
              </a:lnSpc>
              <a:defRPr/>
            </a:pPr>
            <a:r>
              <a:rPr lang="en-US" altLang="zh-CN" sz="2000" b="0" dirty="0">
                <a:solidFill>
                  <a:srgbClr val="FFFFCC"/>
                </a:solidFill>
                <a:effectLst>
                  <a:outerShdw blurRad="38100" dist="38100" dir="2700000" algn="tl">
                    <a:srgbClr val="000000"/>
                  </a:outerShdw>
                </a:effectLst>
                <a:latin typeface="幼圆" pitchFamily="49" charset="-122"/>
              </a:rPr>
              <a:t>         R                 S                     T</a:t>
            </a:r>
          </a:p>
          <a:p>
            <a:pPr indent="-3175">
              <a:lnSpc>
                <a:spcPct val="150000"/>
              </a:lnSpc>
              <a:defRPr/>
            </a:pPr>
            <a:r>
              <a:rPr lang="en-US" altLang="zh-CN" sz="2000" b="0" dirty="0">
                <a:solidFill>
                  <a:srgbClr val="FFFFCC"/>
                </a:solidFill>
                <a:effectLst>
                  <a:outerShdw blurRad="38100" dist="38100" dir="2700000" algn="tl">
                    <a:srgbClr val="000000"/>
                  </a:outerShdw>
                </a:effectLst>
                <a:latin typeface="幼圆" pitchFamily="49" charset="-122"/>
              </a:rPr>
              <a:t>   </a:t>
            </a:r>
          </a:p>
          <a:p>
            <a:pPr marL="3175" indent="-3175">
              <a:lnSpc>
                <a:spcPct val="120000"/>
              </a:lnSpc>
              <a:defRPr/>
            </a:pP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20000"/>
              </a:lnSpc>
              <a:defRPr/>
            </a:pP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50000"/>
              </a:lnSpc>
              <a:defRPr/>
            </a:pPr>
            <a:r>
              <a:rPr lang="zh-CN" altLang="en-US" sz="2000" b="0" dirty="0">
                <a:solidFill>
                  <a:srgbClr val="FFFFCC"/>
                </a:solidFill>
                <a:effectLst>
                  <a:outerShdw blurRad="38100" dist="38100" dir="2700000" algn="tl">
                    <a:srgbClr val="000000"/>
                  </a:outerShdw>
                </a:effectLst>
                <a:latin typeface="幼圆" pitchFamily="49" charset="-122"/>
              </a:rPr>
              <a:t>则下列操作中正确的是（       ）</a:t>
            </a:r>
            <a:endParaRPr lang="en-US" altLang="zh-CN" sz="2000" b="0" dirty="0">
              <a:solidFill>
                <a:srgbClr val="FFFFCC"/>
              </a:solidFill>
              <a:effectLst>
                <a:outerShdw blurRad="38100" dist="38100" dir="2700000" algn="tl">
                  <a:srgbClr val="000000"/>
                </a:outerShdw>
              </a:effectLst>
              <a:latin typeface="幼圆" pitchFamily="49" charset="-122"/>
            </a:endParaRPr>
          </a:p>
          <a:p>
            <a:pPr marL="3175" indent="-3175">
              <a:lnSpc>
                <a:spcPct val="150000"/>
              </a:lnSpc>
              <a:defRPr/>
            </a:pP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a:t>
            </a:r>
            <a:r>
              <a:rPr lang="en-US" altLang="zh-CN" sz="2000" b="0" dirty="0">
                <a:solidFill>
                  <a:srgbClr val="FFFFCC"/>
                </a:solidFill>
                <a:effectLst>
                  <a:outerShdw blurRad="38100" dist="38100" dir="2700000" algn="tl">
                    <a:srgbClr val="000000"/>
                  </a:outerShdw>
                </a:effectLst>
                <a:latin typeface="幼圆" pitchFamily="49" charset="-122"/>
              </a:rPr>
              <a:t>T=R∩S 	 B</a:t>
            </a:r>
            <a:r>
              <a:rPr lang="zh-CN" altLang="en-US" sz="2000" b="0" dirty="0">
                <a:solidFill>
                  <a:srgbClr val="FFFFCC"/>
                </a:solidFill>
                <a:effectLst>
                  <a:outerShdw blurRad="38100" dist="38100" dir="2700000" algn="tl">
                    <a:srgbClr val="000000"/>
                  </a:outerShdw>
                </a:effectLst>
                <a:latin typeface="幼圆" pitchFamily="49" charset="-122"/>
              </a:rPr>
              <a:t>）</a:t>
            </a:r>
            <a:r>
              <a:rPr lang="en-US" altLang="zh-CN" sz="2000" b="0" dirty="0">
                <a:solidFill>
                  <a:srgbClr val="FFFFCC"/>
                </a:solidFill>
                <a:effectLst>
                  <a:outerShdw blurRad="38100" dist="38100" dir="2700000" algn="tl">
                    <a:srgbClr val="000000"/>
                  </a:outerShdw>
                </a:effectLst>
                <a:latin typeface="幼圆" pitchFamily="49" charset="-122"/>
              </a:rPr>
              <a:t>T=R∪S       C</a:t>
            </a:r>
            <a:r>
              <a:rPr lang="zh-CN" altLang="en-US" sz="2000" b="0" dirty="0">
                <a:solidFill>
                  <a:srgbClr val="FFFFCC"/>
                </a:solidFill>
                <a:effectLst>
                  <a:outerShdw blurRad="38100" dist="38100" dir="2700000" algn="tl">
                    <a:srgbClr val="000000"/>
                  </a:outerShdw>
                </a:effectLst>
                <a:latin typeface="幼圆" pitchFamily="49" charset="-122"/>
              </a:rPr>
              <a:t>）</a:t>
            </a:r>
            <a:r>
              <a:rPr lang="en-US" altLang="zh-CN" sz="2000" b="0" dirty="0">
                <a:solidFill>
                  <a:srgbClr val="FFFFCC"/>
                </a:solidFill>
                <a:effectLst>
                  <a:outerShdw blurRad="38100" dist="38100" dir="2700000" algn="tl">
                    <a:srgbClr val="000000"/>
                  </a:outerShdw>
                </a:effectLst>
                <a:latin typeface="幼圆" pitchFamily="49" charset="-122"/>
              </a:rPr>
              <a:t>T=R×S 	    D</a:t>
            </a:r>
            <a:r>
              <a:rPr lang="zh-CN" altLang="en-US" sz="2000" b="0" dirty="0">
                <a:solidFill>
                  <a:srgbClr val="FFFFCC"/>
                </a:solidFill>
                <a:effectLst>
                  <a:outerShdw blurRad="38100" dist="38100" dir="2700000" algn="tl">
                    <a:srgbClr val="000000"/>
                  </a:outerShdw>
                </a:effectLst>
                <a:latin typeface="幼圆" pitchFamily="49" charset="-122"/>
              </a:rPr>
              <a:t>）</a:t>
            </a:r>
            <a:r>
              <a:rPr lang="en-US" altLang="zh-CN" sz="2000" b="0" dirty="0">
                <a:solidFill>
                  <a:srgbClr val="FFFFCC"/>
                </a:solidFill>
                <a:effectLst>
                  <a:outerShdw blurRad="38100" dist="38100" dir="2700000" algn="tl">
                    <a:srgbClr val="000000"/>
                  </a:outerShdw>
                </a:effectLst>
                <a:latin typeface="幼圆" pitchFamily="49" charset="-122"/>
              </a:rPr>
              <a:t>T=R/S</a:t>
            </a:r>
          </a:p>
          <a:p>
            <a:pPr>
              <a:lnSpc>
                <a:spcPct val="150000"/>
              </a:lnSpc>
            </a:pPr>
            <a:endParaRPr lang="zh-CN" altLang="en-US" sz="2000" b="0" dirty="0">
              <a:solidFill>
                <a:srgbClr val="FFFFCC"/>
              </a:solidFill>
              <a:effectLst>
                <a:outerShdw blurRad="38100" dist="38100" dir="2700000" algn="tl">
                  <a:srgbClr val="000000"/>
                </a:outerShdw>
              </a:effectLst>
              <a:latin typeface="幼圆" pitchFamily="49" charset="-122"/>
            </a:endParaRPr>
          </a:p>
        </p:txBody>
      </p:sp>
      <p:graphicFrame>
        <p:nvGraphicFramePr>
          <p:cNvPr id="10" name="表格 9"/>
          <p:cNvGraphicFramePr>
            <a:graphicFrameLocks noGrp="1"/>
          </p:cNvGraphicFramePr>
          <p:nvPr>
            <p:extLst>
              <p:ext uri="{D42A27DB-BD31-4B8C-83A1-F6EECF244321}">
                <p14:modId xmlns:p14="http://schemas.microsoft.com/office/powerpoint/2010/main" val="1426659689"/>
              </p:ext>
            </p:extLst>
          </p:nvPr>
        </p:nvGraphicFramePr>
        <p:xfrm>
          <a:off x="533400" y="3033563"/>
          <a:ext cx="2057400" cy="1188720"/>
        </p:xfrm>
        <a:graphic>
          <a:graphicData uri="http://schemas.openxmlformats.org/drawingml/2006/table">
            <a:tbl>
              <a:tblPr firstRow="1" bandRow="1">
                <a:tableStyleId>{2D5ABB26-0587-4C30-8999-92F81FD0307C}</a:tableStyleId>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tblGrid>
              <a:tr h="370840">
                <a:tc>
                  <a:txBody>
                    <a:bodyPr/>
                    <a:lstStyle/>
                    <a:p>
                      <a:pPr algn="ctr"/>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A</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B</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C</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algn="ctr"/>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1</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1</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2</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pPr algn="ctr"/>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2</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2</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3</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aphicFrame>
        <p:nvGraphicFramePr>
          <p:cNvPr id="12" name="表格 11"/>
          <p:cNvGraphicFramePr>
            <a:graphicFrameLocks noGrp="1"/>
          </p:cNvGraphicFramePr>
          <p:nvPr>
            <p:extLst>
              <p:ext uri="{D42A27DB-BD31-4B8C-83A1-F6EECF244321}">
                <p14:modId xmlns:p14="http://schemas.microsoft.com/office/powerpoint/2010/main" val="927601047"/>
              </p:ext>
            </p:extLst>
          </p:nvPr>
        </p:nvGraphicFramePr>
        <p:xfrm>
          <a:off x="2971800" y="3048000"/>
          <a:ext cx="1981200" cy="792480"/>
        </p:xfrm>
        <a:graphic>
          <a:graphicData uri="http://schemas.openxmlformats.org/drawingml/2006/table">
            <a:tbl>
              <a:tblPr firstRow="1" bandRow="1">
                <a:tableStyleId>{2D5ABB26-0587-4C30-8999-92F81FD0307C}</a:tableStyleId>
              </a:tblPr>
              <a:tblGrid>
                <a:gridCol w="660400">
                  <a:extLst>
                    <a:ext uri="{9D8B030D-6E8A-4147-A177-3AD203B41FA5}">
                      <a16:colId xmlns:a16="http://schemas.microsoft.com/office/drawing/2014/main" val="20000"/>
                    </a:ext>
                  </a:extLst>
                </a:gridCol>
                <a:gridCol w="660400">
                  <a:extLst>
                    <a:ext uri="{9D8B030D-6E8A-4147-A177-3AD203B41FA5}">
                      <a16:colId xmlns:a16="http://schemas.microsoft.com/office/drawing/2014/main" val="20001"/>
                    </a:ext>
                  </a:extLst>
                </a:gridCol>
                <a:gridCol w="660400">
                  <a:extLst>
                    <a:ext uri="{9D8B030D-6E8A-4147-A177-3AD203B41FA5}">
                      <a16:colId xmlns:a16="http://schemas.microsoft.com/office/drawing/2014/main" val="20002"/>
                    </a:ext>
                  </a:extLst>
                </a:gridCol>
              </a:tblGrid>
              <a:tr h="370840">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A</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B</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C</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3</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1</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3</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graphicFrame>
        <p:nvGraphicFramePr>
          <p:cNvPr id="13" name="表格 12"/>
          <p:cNvGraphicFramePr>
            <a:graphicFrameLocks noGrp="1"/>
          </p:cNvGraphicFramePr>
          <p:nvPr>
            <p:extLst>
              <p:ext uri="{D42A27DB-BD31-4B8C-83A1-F6EECF244321}">
                <p14:modId xmlns:p14="http://schemas.microsoft.com/office/powerpoint/2010/main" val="4232277760"/>
              </p:ext>
            </p:extLst>
          </p:nvPr>
        </p:nvGraphicFramePr>
        <p:xfrm>
          <a:off x="5410200" y="3048000"/>
          <a:ext cx="2590800" cy="1584960"/>
        </p:xfrm>
        <a:graphic>
          <a:graphicData uri="http://schemas.openxmlformats.org/drawingml/2006/table">
            <a:tbl>
              <a:tblPr firstRow="1" bandRow="1">
                <a:tableStyleId>{2D5ABB26-0587-4C30-8999-92F81FD0307C}</a:tableStyleId>
              </a:tblPr>
              <a:tblGrid>
                <a:gridCol w="8636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tblGrid>
              <a:tr h="370840">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A</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B</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C</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1</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1</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2</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2</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2</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3</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3</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1</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rPr>
                        <a:t>3</a:t>
                      </a:r>
                      <a:endParaRPr lang="zh-CN" altLang="en-US" sz="2000" b="0" kern="1200" dirty="0">
                        <a:solidFill>
                          <a:srgbClr val="FFFFCC"/>
                        </a:solidFill>
                        <a:effectLst>
                          <a:outerShdw blurRad="38100" dist="38100" dir="2700000" algn="tl">
                            <a:srgbClr val="000000"/>
                          </a:outerShdw>
                        </a:effectLst>
                        <a:latin typeface="幼圆" pitchFamily="49" charset="-122"/>
                        <a:ea typeface="幼圆" pitchFamily="49"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14" name="矩形 13"/>
          <p:cNvSpPr/>
          <p:nvPr/>
        </p:nvSpPr>
        <p:spPr>
          <a:xfrm>
            <a:off x="304800" y="381000"/>
            <a:ext cx="1035861" cy="430887"/>
          </a:xfrm>
          <a:prstGeom prst="rect">
            <a:avLst/>
          </a:prstGeom>
        </p:spPr>
        <p:txBody>
          <a:bodyPr wrap="none">
            <a:spAutoFit/>
          </a:bodyPr>
          <a:lstStyle/>
          <a:p>
            <a:pPr>
              <a:defRPr/>
            </a:pPr>
            <a:r>
              <a:rPr lang="zh-CN" altLang="en-US" sz="2200" dirty="0">
                <a:solidFill>
                  <a:srgbClr val="FFFF99"/>
                </a:solidFill>
                <a:effectLst>
                  <a:outerShdw blurRad="38100" dist="38100" dir="2700000" algn="tl">
                    <a:srgbClr val="000000"/>
                  </a:outerShdw>
                </a:effectLst>
              </a:rPr>
              <a:t>练习题</a:t>
            </a:r>
          </a:p>
        </p:txBody>
      </p:sp>
      <p:sp>
        <p:nvSpPr>
          <p:cNvPr id="16" name="TextBox 15"/>
          <p:cNvSpPr txBox="1"/>
          <p:nvPr/>
        </p:nvSpPr>
        <p:spPr>
          <a:xfrm>
            <a:off x="7442200" y="1270119"/>
            <a:ext cx="370614" cy="400110"/>
          </a:xfrm>
          <a:prstGeom prst="rect">
            <a:avLst/>
          </a:prstGeom>
          <a:noFill/>
        </p:spPr>
        <p:txBody>
          <a:bodyPr wrap="none" rtlCol="0">
            <a:spAutoFit/>
          </a:bodyPr>
          <a:lstStyle/>
          <a:p>
            <a:r>
              <a:rPr lang="en-US" altLang="zh-CN" sz="2000" dirty="0">
                <a:solidFill>
                  <a:srgbClr val="FF0000"/>
                </a:solidFill>
              </a:rPr>
              <a:t>A</a:t>
            </a:r>
            <a:endParaRPr lang="zh-CN" altLang="en-US" sz="2000" dirty="0">
              <a:solidFill>
                <a:srgbClr val="FF0000"/>
              </a:solidFill>
            </a:endParaRPr>
          </a:p>
        </p:txBody>
      </p:sp>
      <p:sp>
        <p:nvSpPr>
          <p:cNvPr id="17" name="TextBox 16"/>
          <p:cNvSpPr txBox="1"/>
          <p:nvPr/>
        </p:nvSpPr>
        <p:spPr>
          <a:xfrm>
            <a:off x="3403600" y="4641790"/>
            <a:ext cx="370614" cy="400110"/>
          </a:xfrm>
          <a:prstGeom prst="rect">
            <a:avLst/>
          </a:prstGeom>
          <a:noFill/>
        </p:spPr>
        <p:txBody>
          <a:bodyPr wrap="none" rtlCol="0">
            <a:spAutoFit/>
          </a:bodyPr>
          <a:lstStyle/>
          <a:p>
            <a:r>
              <a:rPr lang="en-US" altLang="zh-CN" sz="2000" dirty="0">
                <a:solidFill>
                  <a:srgbClr val="FF0000"/>
                </a:solidFill>
              </a:rPr>
              <a:t>B</a:t>
            </a:r>
            <a:endParaRPr lang="zh-CN" altLang="en-US" sz="2000" dirty="0">
              <a:solidFill>
                <a:srgbClr val="FF0000"/>
              </a:solidFill>
            </a:endParaRPr>
          </a:p>
        </p:txBody>
      </p:sp>
    </p:spTree>
    <p:extLst>
      <p:ext uri="{BB962C8B-B14F-4D97-AF65-F5344CB8AC3E}">
        <p14:creationId xmlns:p14="http://schemas.microsoft.com/office/powerpoint/2010/main" val="2956365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全国计算机等级考试</a:t>
            </a:r>
            <a:endParaRPr lang="en-US" altLang="zh-CN"/>
          </a:p>
        </p:txBody>
      </p:sp>
      <p:sp>
        <p:nvSpPr>
          <p:cNvPr id="3" name="页脚占位符 2"/>
          <p:cNvSpPr>
            <a:spLocks noGrp="1"/>
          </p:cNvSpPr>
          <p:nvPr>
            <p:ph type="ftr" sz="quarter" idx="11"/>
          </p:nvPr>
        </p:nvSpPr>
        <p:spPr/>
        <p:txBody>
          <a:bodyPr/>
          <a:lstStyle/>
          <a:p>
            <a:pPr>
              <a:defRPr/>
            </a:pPr>
            <a:r>
              <a:rPr lang="en-US" altLang="zh-CN"/>
              <a:t>二级公共基础知识</a:t>
            </a:r>
          </a:p>
        </p:txBody>
      </p:sp>
      <p:sp>
        <p:nvSpPr>
          <p:cNvPr id="4" name="灯片编号占位符 3"/>
          <p:cNvSpPr>
            <a:spLocks noGrp="1"/>
          </p:cNvSpPr>
          <p:nvPr>
            <p:ph type="sldNum" sz="quarter" idx="12"/>
          </p:nvPr>
        </p:nvSpPr>
        <p:spPr/>
        <p:txBody>
          <a:bodyPr/>
          <a:lstStyle/>
          <a:p>
            <a:pPr>
              <a:defRPr/>
            </a:pPr>
            <a:fld id="{AB77E251-D045-4654-9309-11BE161D26E7}" type="slidenum">
              <a:rPr lang="en-US" altLang="zh-CN" smtClean="0"/>
              <a:pPr>
                <a:defRPr/>
              </a:pPr>
              <a:t>105</a:t>
            </a:fld>
            <a:endParaRPr lang="en-US" altLang="zh-CN"/>
          </a:p>
        </p:txBody>
      </p:sp>
      <p:sp>
        <p:nvSpPr>
          <p:cNvPr id="9" name="Rectangle 2"/>
          <p:cNvSpPr>
            <a:spLocks noChangeArrowheads="1"/>
          </p:cNvSpPr>
          <p:nvPr/>
        </p:nvSpPr>
        <p:spPr bwMode="auto">
          <a:xfrm>
            <a:off x="165100" y="1723229"/>
            <a:ext cx="83058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231775" algn="l" defTabSz="914400" rtl="0" eaLnBrk="1" fontAlgn="base" latinLnBrk="0" hangingPunct="1">
              <a:lnSpc>
                <a:spcPct val="150000"/>
              </a:lnSpc>
              <a:spcBef>
                <a:spcPct val="0"/>
              </a:spcBef>
              <a:spcAft>
                <a:spcPct val="0"/>
              </a:spcAft>
              <a:buClrTx/>
              <a:buSzTx/>
              <a:buFontTx/>
              <a:buNone/>
              <a:tabLst>
                <a:tab pos="533400" algn="l"/>
                <a:tab pos="1758950" algn="l"/>
                <a:tab pos="2974975" algn="l"/>
                <a:tab pos="3924300" algn="l"/>
              </a:tabLst>
            </a:pPr>
            <a:r>
              <a:rPr lang="en-US" altLang="zh-CN" sz="2000" b="0" dirty="0">
                <a:solidFill>
                  <a:srgbClr val="FFFFCC"/>
                </a:solidFill>
                <a:effectLst>
                  <a:outerShdw blurRad="38100" dist="38100" dir="2700000" algn="tl">
                    <a:srgbClr val="000000"/>
                  </a:outerShdw>
                </a:effectLst>
                <a:latin typeface="幼圆" pitchFamily="49" charset="-122"/>
              </a:rPr>
              <a:t>12</a:t>
            </a:r>
            <a:r>
              <a:rPr lang="zh-CN" altLang="en-US" sz="2000" b="0" dirty="0">
                <a:solidFill>
                  <a:srgbClr val="FFFFCC"/>
                </a:solidFill>
                <a:effectLst>
                  <a:outerShdw blurRad="38100" dist="38100" dir="2700000" algn="tl">
                    <a:srgbClr val="000000"/>
                  </a:outerShdw>
                </a:effectLst>
                <a:latin typeface="幼圆" pitchFamily="49" charset="-122"/>
              </a:rPr>
              <a:t>、有三个关系</a:t>
            </a:r>
            <a:r>
              <a:rPr lang="en-US" altLang="zh-CN" sz="2000" b="0" dirty="0">
                <a:solidFill>
                  <a:srgbClr val="FFFFCC"/>
                </a:solidFill>
                <a:effectLst>
                  <a:outerShdw blurRad="38100" dist="38100" dir="2700000" algn="tl">
                    <a:srgbClr val="000000"/>
                  </a:outerShdw>
                </a:effectLst>
                <a:latin typeface="幼圆" pitchFamily="49" charset="-122"/>
              </a:rPr>
              <a:t>R</a:t>
            </a:r>
            <a:r>
              <a:rPr lang="zh-CN" altLang="en-US" sz="2000" b="0" dirty="0">
                <a:solidFill>
                  <a:srgbClr val="FFFFCC"/>
                </a:solidFill>
                <a:effectLst>
                  <a:outerShdw blurRad="38100" dist="38100" dir="2700000" algn="tl">
                    <a:srgbClr val="000000"/>
                  </a:outerShdw>
                </a:effectLst>
                <a:latin typeface="幼圆" pitchFamily="49" charset="-122"/>
              </a:rPr>
              <a:t>、</a:t>
            </a:r>
            <a:r>
              <a:rPr lang="en-US" altLang="zh-CN" sz="2000" b="0" dirty="0">
                <a:solidFill>
                  <a:srgbClr val="FFFFCC"/>
                </a:solidFill>
                <a:effectLst>
                  <a:outerShdw blurRad="38100" dist="38100" dir="2700000" algn="tl">
                    <a:srgbClr val="000000"/>
                  </a:outerShdw>
                </a:effectLst>
                <a:latin typeface="幼圆" pitchFamily="49" charset="-122"/>
              </a:rPr>
              <a:t>S</a:t>
            </a:r>
            <a:r>
              <a:rPr lang="zh-CN" altLang="en-US" sz="2000" b="0" dirty="0">
                <a:solidFill>
                  <a:srgbClr val="FFFFCC"/>
                </a:solidFill>
                <a:effectLst>
                  <a:outerShdw blurRad="38100" dist="38100" dir="2700000" algn="tl">
                    <a:srgbClr val="000000"/>
                  </a:outerShdw>
                </a:effectLst>
                <a:latin typeface="幼圆" pitchFamily="49" charset="-122"/>
              </a:rPr>
              <a:t>和</a:t>
            </a:r>
            <a:r>
              <a:rPr lang="en-US" altLang="zh-CN" sz="2000" b="0" dirty="0">
                <a:solidFill>
                  <a:srgbClr val="FFFFCC"/>
                </a:solidFill>
                <a:effectLst>
                  <a:outerShdw blurRad="38100" dist="38100" dir="2700000" algn="tl">
                    <a:srgbClr val="000000"/>
                  </a:outerShdw>
                </a:effectLst>
                <a:latin typeface="幼圆" pitchFamily="49" charset="-122"/>
              </a:rPr>
              <a:t>T</a:t>
            </a:r>
            <a:r>
              <a:rPr lang="zh-CN" altLang="en-US" sz="2000" b="0" dirty="0">
                <a:solidFill>
                  <a:srgbClr val="FFFFCC"/>
                </a:solidFill>
                <a:effectLst>
                  <a:outerShdw blurRad="38100" dist="38100" dir="2700000" algn="tl">
                    <a:srgbClr val="000000"/>
                  </a:outerShdw>
                </a:effectLst>
                <a:latin typeface="幼圆" pitchFamily="49" charset="-122"/>
              </a:rPr>
              <a:t>如下：</a:t>
            </a:r>
          </a:p>
          <a:p>
            <a:pPr marL="0" marR="0" lvl="0" indent="-231775" algn="l" defTabSz="914400" rtl="0" eaLnBrk="0" fontAlgn="base" latinLnBrk="0" hangingPunct="0">
              <a:lnSpc>
                <a:spcPct val="150000"/>
              </a:lnSpc>
              <a:spcBef>
                <a:spcPct val="0"/>
              </a:spcBef>
              <a:spcAft>
                <a:spcPct val="0"/>
              </a:spcAft>
              <a:buClrTx/>
              <a:buSzTx/>
              <a:buFontTx/>
              <a:buNone/>
              <a:tabLst>
                <a:tab pos="533400" algn="l"/>
                <a:tab pos="1758950" algn="l"/>
                <a:tab pos="2974975" algn="l"/>
                <a:tab pos="3924300" algn="l"/>
              </a:tabLst>
            </a:pPr>
            <a:r>
              <a:rPr lang="en-US" altLang="zh-CN" sz="2000" b="0" dirty="0">
                <a:solidFill>
                  <a:srgbClr val="FFFFCC"/>
                </a:solidFill>
                <a:effectLst>
                  <a:outerShdw blurRad="38100" dist="38100" dir="2700000" algn="tl">
                    <a:srgbClr val="000000"/>
                  </a:outerShdw>
                </a:effectLst>
                <a:latin typeface="幼圆" pitchFamily="49" charset="-122"/>
              </a:rPr>
              <a:t>          R                S                  T</a:t>
            </a:r>
          </a:p>
          <a:p>
            <a:pPr marL="0" marR="0" lvl="0" indent="-231775" algn="l" defTabSz="914400" rtl="0" eaLnBrk="0" fontAlgn="base" latinLnBrk="0" hangingPunct="0">
              <a:lnSpc>
                <a:spcPct val="150000"/>
              </a:lnSpc>
              <a:spcBef>
                <a:spcPct val="0"/>
              </a:spcBef>
              <a:spcAft>
                <a:spcPct val="0"/>
              </a:spcAft>
              <a:buClrTx/>
              <a:buSzTx/>
              <a:buFontTx/>
              <a:buNone/>
              <a:tabLst>
                <a:tab pos="533400" algn="l"/>
                <a:tab pos="1758950" algn="l"/>
                <a:tab pos="2974975" algn="l"/>
                <a:tab pos="3924300" algn="l"/>
              </a:tabLst>
            </a:pPr>
            <a:endParaRPr lang="en-US" altLang="zh-CN" sz="2000" b="0" dirty="0">
              <a:solidFill>
                <a:srgbClr val="FFFFCC"/>
              </a:solidFill>
              <a:effectLst>
                <a:outerShdw blurRad="38100" dist="38100" dir="2700000" algn="tl">
                  <a:srgbClr val="000000"/>
                </a:outerShdw>
              </a:effectLst>
              <a:latin typeface="幼圆" pitchFamily="49" charset="-122"/>
            </a:endParaRPr>
          </a:p>
          <a:p>
            <a:pPr marL="0" marR="0" lvl="0" indent="-231775" algn="l" defTabSz="914400" rtl="0" eaLnBrk="0" fontAlgn="base" latinLnBrk="0" hangingPunct="0">
              <a:lnSpc>
                <a:spcPct val="150000"/>
              </a:lnSpc>
              <a:spcBef>
                <a:spcPct val="0"/>
              </a:spcBef>
              <a:spcAft>
                <a:spcPct val="0"/>
              </a:spcAft>
              <a:buClrTx/>
              <a:buSzTx/>
              <a:buFontTx/>
              <a:buNone/>
              <a:tabLst>
                <a:tab pos="533400" algn="l"/>
                <a:tab pos="1758950" algn="l"/>
                <a:tab pos="2974975" algn="l"/>
                <a:tab pos="3924300" algn="l"/>
              </a:tabLst>
            </a:pPr>
            <a:endParaRPr lang="en-US" altLang="zh-CN" sz="2000" b="0" dirty="0">
              <a:solidFill>
                <a:srgbClr val="FFFFCC"/>
              </a:solidFill>
              <a:effectLst>
                <a:outerShdw blurRad="38100" dist="38100" dir="2700000" algn="tl">
                  <a:srgbClr val="000000"/>
                </a:outerShdw>
              </a:effectLst>
              <a:latin typeface="幼圆" pitchFamily="49" charset="-122"/>
            </a:endParaRPr>
          </a:p>
          <a:p>
            <a:pPr marL="0" marR="0" lvl="0" indent="-231775" algn="l" defTabSz="914400" rtl="0" eaLnBrk="0" fontAlgn="base" latinLnBrk="0" hangingPunct="0">
              <a:lnSpc>
                <a:spcPct val="150000"/>
              </a:lnSpc>
              <a:spcBef>
                <a:spcPct val="0"/>
              </a:spcBef>
              <a:spcAft>
                <a:spcPct val="0"/>
              </a:spcAft>
              <a:buClrTx/>
              <a:buSzTx/>
              <a:buFontTx/>
              <a:buNone/>
              <a:tabLst>
                <a:tab pos="533400" algn="l"/>
                <a:tab pos="1758950" algn="l"/>
                <a:tab pos="2974975" algn="l"/>
                <a:tab pos="3924300" algn="l"/>
              </a:tabLst>
            </a:pPr>
            <a:endParaRPr lang="en-US" altLang="zh-CN" b="0" dirty="0">
              <a:solidFill>
                <a:schemeClr val="lt1"/>
              </a:solidFill>
              <a:latin typeface="+mn-lt"/>
              <a:ea typeface="+mn-ea"/>
            </a:endParaRPr>
          </a:p>
          <a:p>
            <a:pPr marL="0" marR="0" lvl="0" indent="-231775" algn="l" defTabSz="914400" rtl="0" eaLnBrk="0" fontAlgn="base" latinLnBrk="0" hangingPunct="0">
              <a:lnSpc>
                <a:spcPct val="150000"/>
              </a:lnSpc>
              <a:spcBef>
                <a:spcPct val="0"/>
              </a:spcBef>
              <a:spcAft>
                <a:spcPct val="0"/>
              </a:spcAft>
              <a:buClrTx/>
              <a:buSzTx/>
              <a:buFontTx/>
              <a:buNone/>
              <a:tabLst>
                <a:tab pos="533400" algn="l"/>
                <a:tab pos="1758950" algn="l"/>
                <a:tab pos="2974975" algn="l"/>
                <a:tab pos="3924300" algn="l"/>
              </a:tabLst>
            </a:pPr>
            <a:r>
              <a:rPr lang="zh-CN" altLang="en-US" sz="2000" b="0" dirty="0">
                <a:solidFill>
                  <a:srgbClr val="FFFFCC"/>
                </a:solidFill>
                <a:effectLst>
                  <a:outerShdw blurRad="38100" dist="38100" dir="2700000" algn="tl">
                    <a:srgbClr val="000000"/>
                  </a:outerShdw>
                </a:effectLst>
                <a:latin typeface="幼圆" pitchFamily="49" charset="-122"/>
              </a:rPr>
              <a:t>由关系</a:t>
            </a:r>
            <a:r>
              <a:rPr lang="en-US" altLang="zh-CN" sz="2000" b="0" dirty="0">
                <a:solidFill>
                  <a:srgbClr val="FFFFCC"/>
                </a:solidFill>
                <a:effectLst>
                  <a:outerShdw blurRad="38100" dist="38100" dir="2700000" algn="tl">
                    <a:srgbClr val="000000"/>
                  </a:outerShdw>
                </a:effectLst>
                <a:latin typeface="幼圆" pitchFamily="49" charset="-122"/>
              </a:rPr>
              <a:t>R</a:t>
            </a:r>
            <a:r>
              <a:rPr lang="zh-CN" altLang="en-US" sz="2000" b="0" dirty="0">
                <a:solidFill>
                  <a:srgbClr val="FFFFCC"/>
                </a:solidFill>
                <a:effectLst>
                  <a:outerShdw blurRad="38100" dist="38100" dir="2700000" algn="tl">
                    <a:srgbClr val="000000"/>
                  </a:outerShdw>
                </a:effectLst>
                <a:latin typeface="幼圆" pitchFamily="49" charset="-122"/>
              </a:rPr>
              <a:t>和</a:t>
            </a:r>
            <a:r>
              <a:rPr lang="en-US" altLang="zh-CN" sz="2000" b="0" dirty="0">
                <a:solidFill>
                  <a:srgbClr val="FFFFCC"/>
                </a:solidFill>
                <a:effectLst>
                  <a:outerShdw blurRad="38100" dist="38100" dir="2700000" algn="tl">
                    <a:srgbClr val="000000"/>
                  </a:outerShdw>
                </a:effectLst>
                <a:latin typeface="幼圆" pitchFamily="49" charset="-122"/>
              </a:rPr>
              <a:t>S</a:t>
            </a:r>
            <a:r>
              <a:rPr lang="zh-CN" altLang="en-US" sz="2000" b="0" dirty="0">
                <a:solidFill>
                  <a:srgbClr val="FFFFCC"/>
                </a:solidFill>
                <a:effectLst>
                  <a:outerShdw blurRad="38100" dist="38100" dir="2700000" algn="tl">
                    <a:srgbClr val="000000"/>
                  </a:outerShdw>
                </a:effectLst>
                <a:latin typeface="幼圆" pitchFamily="49" charset="-122"/>
              </a:rPr>
              <a:t>通过运算得到关系</a:t>
            </a:r>
            <a:r>
              <a:rPr lang="en-US" altLang="zh-CN" sz="2000" b="0" dirty="0">
                <a:solidFill>
                  <a:srgbClr val="FFFFCC"/>
                </a:solidFill>
                <a:effectLst>
                  <a:outerShdw blurRad="38100" dist="38100" dir="2700000" algn="tl">
                    <a:srgbClr val="000000"/>
                  </a:outerShdw>
                </a:effectLst>
                <a:latin typeface="幼圆" pitchFamily="49" charset="-122"/>
              </a:rPr>
              <a:t>T</a:t>
            </a:r>
            <a:r>
              <a:rPr lang="zh-CN" altLang="en-US" sz="2000" b="0" dirty="0">
                <a:solidFill>
                  <a:srgbClr val="FFFFCC"/>
                </a:solidFill>
                <a:effectLst>
                  <a:outerShdw blurRad="38100" dist="38100" dir="2700000" algn="tl">
                    <a:srgbClr val="000000"/>
                  </a:outerShdw>
                </a:effectLst>
                <a:latin typeface="幼圆" pitchFamily="49" charset="-122"/>
              </a:rPr>
              <a:t>，则所使用的运算为（      ）      </a:t>
            </a:r>
            <a:endParaRPr lang="en-US" altLang="zh-CN" sz="2000" b="0" dirty="0">
              <a:solidFill>
                <a:srgbClr val="FFFFCC"/>
              </a:solidFill>
              <a:effectLst>
                <a:outerShdw blurRad="38100" dist="38100" dir="2700000" algn="tl">
                  <a:srgbClr val="000000"/>
                </a:outerShdw>
              </a:effectLst>
              <a:latin typeface="幼圆" pitchFamily="49" charset="-122"/>
            </a:endParaRPr>
          </a:p>
          <a:p>
            <a:pPr marL="0" marR="0" lvl="0" indent="-231775" algn="l" defTabSz="914400" rtl="0" eaLnBrk="0" fontAlgn="base" latinLnBrk="0" hangingPunct="0">
              <a:lnSpc>
                <a:spcPct val="150000"/>
              </a:lnSpc>
              <a:spcBef>
                <a:spcPct val="0"/>
              </a:spcBef>
              <a:spcAft>
                <a:spcPct val="0"/>
              </a:spcAft>
              <a:buClrTx/>
              <a:buSzTx/>
              <a:buFontTx/>
              <a:buNone/>
              <a:tabLst>
                <a:tab pos="533400" algn="l"/>
                <a:tab pos="1758950" algn="l"/>
                <a:tab pos="2974975" algn="l"/>
                <a:tab pos="3924300" algn="l"/>
              </a:tabLst>
            </a:pPr>
            <a:r>
              <a:rPr lang="en-US" altLang="zh-CN" sz="2000" b="0" dirty="0">
                <a:solidFill>
                  <a:srgbClr val="FFFFCC"/>
                </a:solidFill>
                <a:effectLst>
                  <a:outerShdw blurRad="38100" dist="38100" dir="2700000" algn="tl">
                    <a:srgbClr val="000000"/>
                  </a:outerShdw>
                </a:effectLst>
                <a:latin typeface="幼圆" pitchFamily="49" charset="-122"/>
              </a:rPr>
              <a:t>A</a:t>
            </a:r>
            <a:r>
              <a:rPr lang="zh-CN" altLang="en-US" sz="2000" b="0" dirty="0">
                <a:solidFill>
                  <a:srgbClr val="FFFFCC"/>
                </a:solidFill>
                <a:effectLst>
                  <a:outerShdw blurRad="38100" dist="38100" dir="2700000" algn="tl">
                    <a:srgbClr val="000000"/>
                  </a:outerShdw>
                </a:effectLst>
                <a:latin typeface="幼圆" pitchFamily="49" charset="-122"/>
              </a:rPr>
              <a:t>）笛卡尔积    </a:t>
            </a:r>
            <a:r>
              <a:rPr lang="en-US" altLang="zh-CN" sz="2000" b="0" dirty="0">
                <a:solidFill>
                  <a:srgbClr val="FFFFCC"/>
                </a:solidFill>
                <a:effectLst>
                  <a:outerShdw blurRad="38100" dist="38100" dir="2700000" algn="tl">
                    <a:srgbClr val="000000"/>
                  </a:outerShdw>
                </a:effectLst>
                <a:latin typeface="幼圆" pitchFamily="49" charset="-122"/>
              </a:rPr>
              <a:t>B</a:t>
            </a:r>
            <a:r>
              <a:rPr lang="zh-CN" altLang="en-US" sz="2000" b="0" dirty="0">
                <a:solidFill>
                  <a:srgbClr val="FFFFCC"/>
                </a:solidFill>
                <a:effectLst>
                  <a:outerShdw blurRad="38100" dist="38100" dir="2700000" algn="tl">
                    <a:srgbClr val="000000"/>
                  </a:outerShdw>
                </a:effectLst>
                <a:latin typeface="幼圆" pitchFamily="49" charset="-122"/>
              </a:rPr>
              <a:t>）交     </a:t>
            </a:r>
            <a:r>
              <a:rPr lang="en-US" altLang="zh-CN" sz="2000" b="0" dirty="0">
                <a:solidFill>
                  <a:srgbClr val="FFFFCC"/>
                </a:solidFill>
                <a:effectLst>
                  <a:outerShdw blurRad="38100" dist="38100" dir="2700000" algn="tl">
                    <a:srgbClr val="000000"/>
                  </a:outerShdw>
                </a:effectLst>
                <a:latin typeface="幼圆" pitchFamily="49" charset="-122"/>
              </a:rPr>
              <a:t>C</a:t>
            </a:r>
            <a:r>
              <a:rPr lang="zh-CN" altLang="en-US" sz="2000" b="0" dirty="0">
                <a:solidFill>
                  <a:srgbClr val="FFFFCC"/>
                </a:solidFill>
                <a:effectLst>
                  <a:outerShdw blurRad="38100" dist="38100" dir="2700000" algn="tl">
                    <a:srgbClr val="000000"/>
                  </a:outerShdw>
                </a:effectLst>
                <a:latin typeface="幼圆" pitchFamily="49" charset="-122"/>
              </a:rPr>
              <a:t>）并       </a:t>
            </a:r>
            <a:r>
              <a:rPr lang="en-US" altLang="zh-CN" sz="2000" b="0" dirty="0">
                <a:solidFill>
                  <a:srgbClr val="FFFFCC"/>
                </a:solidFill>
                <a:effectLst>
                  <a:outerShdw blurRad="38100" dist="38100" dir="2700000" algn="tl">
                    <a:srgbClr val="000000"/>
                  </a:outerShdw>
                </a:effectLst>
                <a:latin typeface="幼圆" pitchFamily="49" charset="-122"/>
              </a:rPr>
              <a:t>D</a:t>
            </a:r>
            <a:r>
              <a:rPr lang="zh-CN" altLang="en-US" sz="2000" b="0" dirty="0">
                <a:solidFill>
                  <a:srgbClr val="FFFFCC"/>
                </a:solidFill>
                <a:effectLst>
                  <a:outerShdw blurRad="38100" dist="38100" dir="2700000" algn="tl">
                    <a:srgbClr val="000000"/>
                  </a:outerShdw>
                </a:effectLst>
                <a:latin typeface="幼圆" pitchFamily="49" charset="-122"/>
              </a:rPr>
              <a:t>）自然连接</a:t>
            </a:r>
          </a:p>
        </p:txBody>
      </p:sp>
      <p:graphicFrame>
        <p:nvGraphicFramePr>
          <p:cNvPr id="10" name="表格 9"/>
          <p:cNvGraphicFramePr>
            <a:graphicFrameLocks noGrp="1"/>
          </p:cNvGraphicFramePr>
          <p:nvPr>
            <p:extLst>
              <p:ext uri="{D42A27DB-BD31-4B8C-83A1-F6EECF244321}">
                <p14:modId xmlns:p14="http://schemas.microsoft.com/office/powerpoint/2010/main" val="3745049788"/>
              </p:ext>
            </p:extLst>
          </p:nvPr>
        </p:nvGraphicFramePr>
        <p:xfrm>
          <a:off x="609600" y="2743200"/>
          <a:ext cx="1905000" cy="1112520"/>
        </p:xfrm>
        <a:graphic>
          <a:graphicData uri="http://schemas.openxmlformats.org/drawingml/2006/table">
            <a:tbl>
              <a:tblPr firstRow="1" bandRow="1">
                <a:tableStyleId>{5C22544A-7EE6-4342-B048-85BDC9FD1C3A}</a:tableStyleId>
              </a:tblPr>
              <a:tblGrid>
                <a:gridCol w="9525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tblGrid>
              <a:tr h="370840">
                <a:tc>
                  <a:txBody>
                    <a:bodyPr/>
                    <a:lstStyle/>
                    <a:p>
                      <a:pPr algn="ctr"/>
                      <a:r>
                        <a:rPr lang="en-US" altLang="zh-CN" b="0" dirty="0"/>
                        <a:t>A</a:t>
                      </a:r>
                      <a:endParaRPr lang="zh-CN" alt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t>B</a:t>
                      </a:r>
                      <a:endParaRPr lang="zh-CN" alt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marL="0" algn="ctr" defTabSz="914400" rtl="0" eaLnBrk="1" latinLnBrk="0" hangingPunct="1"/>
                      <a:r>
                        <a:rPr lang="en-US" altLang="zh-CN" sz="1800" b="0" kern="1200" dirty="0">
                          <a:solidFill>
                            <a:schemeClr val="lt1"/>
                          </a:solidFill>
                          <a:latin typeface="+mn-lt"/>
                          <a:ea typeface="+mn-ea"/>
                          <a:cs typeface="+mn-cs"/>
                        </a:rPr>
                        <a:t>m</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800" b="0" kern="1200" dirty="0">
                          <a:solidFill>
                            <a:schemeClr val="lt1"/>
                          </a:solidFill>
                          <a:latin typeface="+mn-lt"/>
                          <a:ea typeface="+mn-ea"/>
                          <a:cs typeface="+mn-cs"/>
                        </a:rPr>
                        <a:t>1</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pPr marL="0" algn="ctr" defTabSz="914400" rtl="0" eaLnBrk="1" latinLnBrk="0" hangingPunct="1"/>
                      <a:r>
                        <a:rPr lang="en-US" altLang="zh-CN" sz="1800" b="0" kern="1200" dirty="0">
                          <a:solidFill>
                            <a:schemeClr val="lt1"/>
                          </a:solidFill>
                          <a:latin typeface="+mn-lt"/>
                          <a:ea typeface="+mn-ea"/>
                          <a:cs typeface="+mn-cs"/>
                        </a:rPr>
                        <a:t>n</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800" b="0" kern="1200" dirty="0">
                          <a:solidFill>
                            <a:schemeClr val="lt1"/>
                          </a:solidFill>
                          <a:latin typeface="+mn-lt"/>
                          <a:ea typeface="+mn-ea"/>
                          <a:cs typeface="+mn-cs"/>
                        </a:rPr>
                        <a:t>2</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aphicFrame>
        <p:nvGraphicFramePr>
          <p:cNvPr id="11" name="表格 10"/>
          <p:cNvGraphicFramePr>
            <a:graphicFrameLocks noGrp="1"/>
          </p:cNvGraphicFramePr>
          <p:nvPr>
            <p:extLst>
              <p:ext uri="{D42A27DB-BD31-4B8C-83A1-F6EECF244321}">
                <p14:modId xmlns:p14="http://schemas.microsoft.com/office/powerpoint/2010/main" val="4047613392"/>
              </p:ext>
            </p:extLst>
          </p:nvPr>
        </p:nvGraphicFramePr>
        <p:xfrm>
          <a:off x="2819400" y="2743200"/>
          <a:ext cx="1905000" cy="1112520"/>
        </p:xfrm>
        <a:graphic>
          <a:graphicData uri="http://schemas.openxmlformats.org/drawingml/2006/table">
            <a:tbl>
              <a:tblPr firstRow="1" bandRow="1">
                <a:tableStyleId>{5C22544A-7EE6-4342-B048-85BDC9FD1C3A}</a:tableStyleId>
              </a:tblPr>
              <a:tblGrid>
                <a:gridCol w="9525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tblGrid>
              <a:tr h="370840">
                <a:tc>
                  <a:txBody>
                    <a:bodyPr/>
                    <a:lstStyle/>
                    <a:p>
                      <a:pPr marL="0" algn="ctr" defTabSz="914400" rtl="0" eaLnBrk="1" latinLnBrk="0" hangingPunct="1"/>
                      <a:r>
                        <a:rPr lang="en-US" altLang="zh-CN" sz="1800" b="0" kern="1200" dirty="0">
                          <a:solidFill>
                            <a:schemeClr val="lt1"/>
                          </a:solidFill>
                          <a:latin typeface="+mn-lt"/>
                          <a:ea typeface="+mn-ea"/>
                          <a:cs typeface="+mn-cs"/>
                        </a:rPr>
                        <a:t>A</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800" b="0" kern="1200" dirty="0">
                          <a:solidFill>
                            <a:schemeClr val="lt1"/>
                          </a:solidFill>
                          <a:latin typeface="+mn-lt"/>
                          <a:ea typeface="+mn-ea"/>
                          <a:cs typeface="+mn-cs"/>
                        </a:rPr>
                        <a:t>B</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marL="0" algn="ctr" defTabSz="914400" rtl="0" eaLnBrk="1" latinLnBrk="0" hangingPunct="1"/>
                      <a:r>
                        <a:rPr lang="en-US" altLang="zh-CN" sz="1800" b="0" kern="1200" dirty="0">
                          <a:solidFill>
                            <a:schemeClr val="lt1"/>
                          </a:solidFill>
                          <a:latin typeface="+mn-lt"/>
                          <a:ea typeface="+mn-ea"/>
                          <a:cs typeface="+mn-cs"/>
                        </a:rPr>
                        <a:t>1</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800" b="0" kern="1200" dirty="0">
                          <a:solidFill>
                            <a:schemeClr val="lt1"/>
                          </a:solidFill>
                          <a:latin typeface="+mn-lt"/>
                          <a:ea typeface="+mn-ea"/>
                          <a:cs typeface="+mn-cs"/>
                        </a:rPr>
                        <a:t>3</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pPr marL="0" algn="ctr" defTabSz="914400" rtl="0" eaLnBrk="1" latinLnBrk="0" hangingPunct="1"/>
                      <a:r>
                        <a:rPr lang="en-US" altLang="zh-CN" sz="1800" b="0" kern="1200" dirty="0">
                          <a:solidFill>
                            <a:schemeClr val="lt1"/>
                          </a:solidFill>
                          <a:latin typeface="+mn-lt"/>
                          <a:ea typeface="+mn-ea"/>
                          <a:cs typeface="+mn-cs"/>
                        </a:rPr>
                        <a:t>3</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800" b="0" kern="1200" dirty="0">
                          <a:solidFill>
                            <a:schemeClr val="lt1"/>
                          </a:solidFill>
                          <a:latin typeface="+mn-lt"/>
                          <a:ea typeface="+mn-ea"/>
                          <a:cs typeface="+mn-cs"/>
                        </a:rPr>
                        <a:t>5</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aphicFrame>
        <p:nvGraphicFramePr>
          <p:cNvPr id="12" name="表格 11"/>
          <p:cNvGraphicFramePr>
            <a:graphicFrameLocks noGrp="1"/>
          </p:cNvGraphicFramePr>
          <p:nvPr>
            <p:extLst>
              <p:ext uri="{D42A27DB-BD31-4B8C-83A1-F6EECF244321}">
                <p14:modId xmlns:p14="http://schemas.microsoft.com/office/powerpoint/2010/main" val="1347125120"/>
              </p:ext>
            </p:extLst>
          </p:nvPr>
        </p:nvGraphicFramePr>
        <p:xfrm>
          <a:off x="5181600" y="2743200"/>
          <a:ext cx="1981200" cy="741680"/>
        </p:xfrm>
        <a:graphic>
          <a:graphicData uri="http://schemas.openxmlformats.org/drawingml/2006/table">
            <a:tbl>
              <a:tblPr firstRow="1" bandRow="1">
                <a:tableStyleId>{5C22544A-7EE6-4342-B048-85BDC9FD1C3A}</a:tableStyleId>
              </a:tblPr>
              <a:tblGrid>
                <a:gridCol w="635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711200">
                  <a:extLst>
                    <a:ext uri="{9D8B030D-6E8A-4147-A177-3AD203B41FA5}">
                      <a16:colId xmlns:a16="http://schemas.microsoft.com/office/drawing/2014/main" val="20002"/>
                    </a:ext>
                  </a:extLst>
                </a:gridCol>
              </a:tblGrid>
              <a:tr h="370840">
                <a:tc>
                  <a:txBody>
                    <a:bodyPr/>
                    <a:lstStyle/>
                    <a:p>
                      <a:pPr marL="0" algn="ctr" defTabSz="914400" rtl="0" eaLnBrk="1" latinLnBrk="0" hangingPunct="1"/>
                      <a:r>
                        <a:rPr lang="en-US" altLang="zh-CN" sz="1800" b="0" kern="1200" dirty="0">
                          <a:solidFill>
                            <a:schemeClr val="lt1"/>
                          </a:solidFill>
                          <a:latin typeface="+mn-lt"/>
                          <a:ea typeface="+mn-ea"/>
                          <a:cs typeface="+mn-cs"/>
                        </a:rPr>
                        <a:t>A</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800" b="0" kern="1200" dirty="0">
                          <a:solidFill>
                            <a:schemeClr val="lt1"/>
                          </a:solidFill>
                          <a:latin typeface="+mn-lt"/>
                          <a:ea typeface="+mn-ea"/>
                          <a:cs typeface="+mn-cs"/>
                        </a:rPr>
                        <a:t>B</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800" b="0" kern="1200" dirty="0">
                          <a:solidFill>
                            <a:schemeClr val="lt1"/>
                          </a:solidFill>
                          <a:latin typeface="+mn-lt"/>
                          <a:ea typeface="+mn-ea"/>
                          <a:cs typeface="+mn-cs"/>
                        </a:rPr>
                        <a:t>C</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marL="0" algn="ctr" defTabSz="914400" rtl="0" eaLnBrk="1" latinLnBrk="0" hangingPunct="1"/>
                      <a:r>
                        <a:rPr lang="en-US" altLang="zh-CN" sz="1800" b="0" kern="1200" dirty="0">
                          <a:solidFill>
                            <a:schemeClr val="lt1"/>
                          </a:solidFill>
                          <a:latin typeface="+mn-lt"/>
                          <a:ea typeface="+mn-ea"/>
                          <a:cs typeface="+mn-cs"/>
                        </a:rPr>
                        <a:t>m</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800" b="0" kern="1200" dirty="0">
                          <a:solidFill>
                            <a:schemeClr val="lt1"/>
                          </a:solidFill>
                          <a:latin typeface="+mn-lt"/>
                          <a:ea typeface="+mn-ea"/>
                          <a:cs typeface="+mn-cs"/>
                        </a:rPr>
                        <a:t>1</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800" b="0" kern="1200" dirty="0">
                          <a:solidFill>
                            <a:schemeClr val="lt1"/>
                          </a:solidFill>
                          <a:latin typeface="+mn-lt"/>
                          <a:ea typeface="+mn-ea"/>
                          <a:cs typeface="+mn-cs"/>
                        </a:rPr>
                        <a:t>3</a:t>
                      </a:r>
                      <a:endParaRPr lang="zh-CN" altLang="en-US" sz="1800" b="0" kern="1200" dirty="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13" name="TextBox 12"/>
          <p:cNvSpPr txBox="1"/>
          <p:nvPr/>
        </p:nvSpPr>
        <p:spPr>
          <a:xfrm>
            <a:off x="6444093" y="4114800"/>
            <a:ext cx="370614" cy="400110"/>
          </a:xfrm>
          <a:prstGeom prst="rect">
            <a:avLst/>
          </a:prstGeom>
          <a:noFill/>
        </p:spPr>
        <p:txBody>
          <a:bodyPr wrap="none" rtlCol="0">
            <a:spAutoFit/>
          </a:bodyPr>
          <a:lstStyle/>
          <a:p>
            <a:r>
              <a:rPr lang="en-US" altLang="zh-CN" sz="2000" dirty="0">
                <a:solidFill>
                  <a:srgbClr val="FF0000"/>
                </a:solidFill>
              </a:rPr>
              <a:t>D</a:t>
            </a:r>
            <a:endParaRPr lang="zh-CN" altLang="en-US" sz="2000" dirty="0">
              <a:solidFill>
                <a:srgbClr val="FF0000"/>
              </a:solidFill>
            </a:endParaRPr>
          </a:p>
        </p:txBody>
      </p:sp>
      <p:sp>
        <p:nvSpPr>
          <p:cNvPr id="14" name="矩形 13"/>
          <p:cNvSpPr/>
          <p:nvPr/>
        </p:nvSpPr>
        <p:spPr>
          <a:xfrm>
            <a:off x="304800" y="381000"/>
            <a:ext cx="1676400" cy="430887"/>
          </a:xfrm>
          <a:prstGeom prst="rect">
            <a:avLst/>
          </a:prstGeom>
        </p:spPr>
        <p:txBody>
          <a:bodyPr wrap="square">
            <a:spAutoFit/>
          </a:bodyPr>
          <a:lstStyle/>
          <a:p>
            <a:pPr>
              <a:defRPr/>
            </a:pPr>
            <a:r>
              <a:rPr lang="zh-CN" altLang="en-US" sz="2200" dirty="0">
                <a:solidFill>
                  <a:srgbClr val="FFFF99"/>
                </a:solidFill>
                <a:effectLst>
                  <a:outerShdw blurRad="38100" dist="38100" dir="2700000" algn="tl">
                    <a:srgbClr val="000000"/>
                  </a:outerShdw>
                </a:effectLst>
              </a:rPr>
              <a:t>练习题</a:t>
            </a:r>
          </a:p>
        </p:txBody>
      </p:sp>
    </p:spTree>
    <p:extLst>
      <p:ext uri="{BB962C8B-B14F-4D97-AF65-F5344CB8AC3E}">
        <p14:creationId xmlns:p14="http://schemas.microsoft.com/office/powerpoint/2010/main" val="151084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024063" y="955675"/>
            <a:ext cx="5715000" cy="936625"/>
          </a:xfrm>
          <a:noFill/>
        </p:spPr>
        <p:txBody>
          <a:bodyPr/>
          <a:lstStyle/>
          <a:p>
            <a:pPr algn="dist" eaLnBrk="1" hangingPunct="1"/>
            <a:r>
              <a:rPr lang="zh-CN" altLang="en-US" b="1" dirty="0">
                <a:solidFill>
                  <a:srgbClr val="FFFF00"/>
                </a:solidFill>
                <a:ea typeface="幼圆" pitchFamily="49" charset="-122"/>
              </a:rPr>
              <a:t>全国计算机等级考试</a:t>
            </a:r>
          </a:p>
        </p:txBody>
      </p:sp>
      <p:sp>
        <p:nvSpPr>
          <p:cNvPr id="3075" name="Rectangle 3"/>
          <p:cNvSpPr>
            <a:spLocks noGrp="1" noChangeArrowheads="1"/>
          </p:cNvSpPr>
          <p:nvPr>
            <p:ph type="subTitle" idx="1"/>
          </p:nvPr>
        </p:nvSpPr>
        <p:spPr>
          <a:xfrm>
            <a:off x="2071688" y="1817688"/>
            <a:ext cx="5715000" cy="442912"/>
          </a:xfrm>
          <a:noFill/>
        </p:spPr>
        <p:txBody>
          <a:bodyPr/>
          <a:lstStyle/>
          <a:p>
            <a:pPr algn="dist" eaLnBrk="1" hangingPunct="1">
              <a:lnSpc>
                <a:spcPct val="90000"/>
              </a:lnSpc>
            </a:pPr>
            <a:r>
              <a:rPr lang="en-US" altLang="zh-CN" sz="2400" b="1">
                <a:solidFill>
                  <a:srgbClr val="FFFF00"/>
                </a:solidFill>
              </a:rPr>
              <a:t>National Computer Rank Examination</a:t>
            </a:r>
          </a:p>
        </p:txBody>
      </p:sp>
      <p:sp>
        <p:nvSpPr>
          <p:cNvPr id="3076" name="Text Box 5"/>
          <p:cNvSpPr txBox="1">
            <a:spLocks noChangeArrowheads="1"/>
          </p:cNvSpPr>
          <p:nvPr/>
        </p:nvSpPr>
        <p:spPr bwMode="auto">
          <a:xfrm>
            <a:off x="3036124" y="4078069"/>
            <a:ext cx="595547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ea typeface="幼圆" pitchFamily="49" charset="-122"/>
              </a:defRPr>
            </a:lvl1pPr>
            <a:lvl2pPr marL="742950" indent="-285750" eaLnBrk="0" hangingPunct="0">
              <a:defRPr b="1">
                <a:solidFill>
                  <a:schemeClr val="tx1"/>
                </a:solidFill>
                <a:latin typeface="Arial" charset="0"/>
                <a:ea typeface="幼圆" pitchFamily="49" charset="-122"/>
              </a:defRPr>
            </a:lvl2pPr>
            <a:lvl3pPr marL="1143000" indent="-228600" eaLnBrk="0" hangingPunct="0">
              <a:defRPr b="1">
                <a:solidFill>
                  <a:schemeClr val="tx1"/>
                </a:solidFill>
                <a:latin typeface="Arial" charset="0"/>
                <a:ea typeface="幼圆" pitchFamily="49" charset="-122"/>
              </a:defRPr>
            </a:lvl3pPr>
            <a:lvl4pPr marL="1600200" indent="-228600" eaLnBrk="0" hangingPunct="0">
              <a:defRPr b="1">
                <a:solidFill>
                  <a:schemeClr val="tx1"/>
                </a:solidFill>
                <a:latin typeface="Arial" charset="0"/>
                <a:ea typeface="幼圆" pitchFamily="49" charset="-122"/>
              </a:defRPr>
            </a:lvl4pPr>
            <a:lvl5pPr marL="2057400" indent="-228600" eaLnBrk="0" hangingPunct="0">
              <a:defRPr b="1">
                <a:solidFill>
                  <a:schemeClr val="tx1"/>
                </a:solidFill>
                <a:latin typeface="Arial" charset="0"/>
                <a:ea typeface="幼圆" pitchFamily="49" charset="-122"/>
              </a:defRPr>
            </a:lvl5pPr>
            <a:lvl6pPr marL="2514600" indent="-228600" eaLnBrk="0" fontAlgn="base" hangingPunct="0">
              <a:spcBef>
                <a:spcPct val="0"/>
              </a:spcBef>
              <a:spcAft>
                <a:spcPct val="0"/>
              </a:spcAft>
              <a:defRPr b="1">
                <a:solidFill>
                  <a:schemeClr val="tx1"/>
                </a:solidFill>
                <a:latin typeface="Arial" charset="0"/>
                <a:ea typeface="幼圆" pitchFamily="49" charset="-122"/>
              </a:defRPr>
            </a:lvl6pPr>
            <a:lvl7pPr marL="2971800" indent="-228600" eaLnBrk="0" fontAlgn="base" hangingPunct="0">
              <a:spcBef>
                <a:spcPct val="0"/>
              </a:spcBef>
              <a:spcAft>
                <a:spcPct val="0"/>
              </a:spcAft>
              <a:defRPr b="1">
                <a:solidFill>
                  <a:schemeClr val="tx1"/>
                </a:solidFill>
                <a:latin typeface="Arial" charset="0"/>
                <a:ea typeface="幼圆" pitchFamily="49" charset="-122"/>
              </a:defRPr>
            </a:lvl7pPr>
            <a:lvl8pPr marL="3429000" indent="-228600" eaLnBrk="0" fontAlgn="base" hangingPunct="0">
              <a:spcBef>
                <a:spcPct val="0"/>
              </a:spcBef>
              <a:spcAft>
                <a:spcPct val="0"/>
              </a:spcAft>
              <a:defRPr b="1">
                <a:solidFill>
                  <a:schemeClr val="tx1"/>
                </a:solidFill>
                <a:latin typeface="Arial" charset="0"/>
                <a:ea typeface="幼圆" pitchFamily="49" charset="-122"/>
              </a:defRPr>
            </a:lvl8pPr>
            <a:lvl9pPr marL="3886200" indent="-228600" eaLnBrk="0" fontAlgn="base" hangingPunct="0">
              <a:spcBef>
                <a:spcPct val="0"/>
              </a:spcBef>
              <a:spcAft>
                <a:spcPct val="0"/>
              </a:spcAft>
              <a:defRPr b="1">
                <a:solidFill>
                  <a:schemeClr val="tx1"/>
                </a:solidFill>
                <a:latin typeface="Arial" charset="0"/>
                <a:ea typeface="幼圆" pitchFamily="49" charset="-122"/>
              </a:defRPr>
            </a:lvl9pPr>
          </a:lstStyle>
          <a:p>
            <a:pPr eaLnBrk="1" hangingPunct="1"/>
            <a:r>
              <a:rPr lang="zh-CN" altLang="en-US" sz="3600" b="0" dirty="0">
                <a:solidFill>
                  <a:srgbClr val="FFFF00"/>
                </a:solidFill>
                <a:latin typeface="幼圆" pitchFamily="49" charset="-122"/>
              </a:rPr>
              <a:t>第二部分 </a:t>
            </a:r>
            <a:r>
              <a:rPr lang="en-US" altLang="zh-CN" sz="3600" b="0" dirty="0">
                <a:solidFill>
                  <a:srgbClr val="FFFF00"/>
                </a:solidFill>
                <a:latin typeface="幼圆" pitchFamily="49" charset="-122"/>
              </a:rPr>
              <a:t>MSOffice</a:t>
            </a:r>
            <a:r>
              <a:rPr lang="zh-CN" altLang="en-US" sz="3600" b="0" dirty="0">
                <a:solidFill>
                  <a:srgbClr val="FFFF00"/>
                </a:solidFill>
                <a:latin typeface="幼圆" pitchFamily="49" charset="-122"/>
              </a:rPr>
              <a:t>高级应用</a:t>
            </a:r>
          </a:p>
        </p:txBody>
      </p:sp>
      <p:pic>
        <p:nvPicPr>
          <p:cNvPr id="3077"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5163" y="1143000"/>
            <a:ext cx="1316037"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3162300"/>
            <a:ext cx="2009775" cy="2857500"/>
          </a:xfrm>
          <a:prstGeom prst="rect">
            <a:avLst/>
          </a:prstGeom>
        </p:spPr>
      </p:pic>
    </p:spTree>
    <p:extLst>
      <p:ext uri="{BB962C8B-B14F-4D97-AF65-F5344CB8AC3E}">
        <p14:creationId xmlns:p14="http://schemas.microsoft.com/office/powerpoint/2010/main" val="25299703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04800" y="1524000"/>
            <a:ext cx="8382000" cy="2590800"/>
          </a:xfrm>
        </p:spPr>
        <p:txBody>
          <a:bodyPr/>
          <a:lstStyle/>
          <a:p>
            <a:pPr marL="0" indent="-92075">
              <a:lnSpc>
                <a:spcPct val="150000"/>
              </a:lnSpc>
              <a:spcBef>
                <a:spcPts val="0"/>
              </a:spcBef>
              <a:buClr>
                <a:srgbClr val="990000"/>
              </a:buClr>
              <a:buFont typeface="Wingdings" pitchFamily="2" charset="2"/>
              <a:buChar char="v"/>
            </a:pPr>
            <a:r>
              <a:rPr lang="en-US" altLang="zh-CN" sz="2400" kern="1200" dirty="0">
                <a:solidFill>
                  <a:schemeClr val="bg1"/>
                </a:solidFill>
                <a:latin typeface="幼圆" pitchFamily="49" charset="-122"/>
                <a:ea typeface="幼圆" pitchFamily="49" charset="-122"/>
              </a:rPr>
              <a:t>MS Office</a:t>
            </a:r>
            <a:r>
              <a:rPr lang="zh-CN" altLang="en-US" sz="2400" kern="1200" dirty="0">
                <a:solidFill>
                  <a:schemeClr val="bg1"/>
                </a:solidFill>
                <a:latin typeface="幼圆" pitchFamily="49" charset="-122"/>
                <a:ea typeface="幼圆" pitchFamily="49" charset="-122"/>
              </a:rPr>
              <a:t>，是</a:t>
            </a:r>
            <a:r>
              <a:rPr lang="en-US" altLang="zh-CN" sz="2400" kern="1200" dirty="0">
                <a:solidFill>
                  <a:schemeClr val="bg1"/>
                </a:solidFill>
                <a:latin typeface="幼圆" pitchFamily="49" charset="-122"/>
                <a:ea typeface="幼圆" pitchFamily="49" charset="-122"/>
              </a:rPr>
              <a:t>Microsoft</a:t>
            </a:r>
            <a:r>
              <a:rPr lang="zh-CN" altLang="en-US" sz="2400" kern="1200" dirty="0">
                <a:solidFill>
                  <a:schemeClr val="bg1"/>
                </a:solidFill>
                <a:latin typeface="幼圆" pitchFamily="49" charset="-122"/>
                <a:ea typeface="幼圆" pitchFamily="49" charset="-122"/>
              </a:rPr>
              <a:t>公司推出的办公套装软件，主要版本有</a:t>
            </a:r>
            <a:r>
              <a:rPr lang="en-US" altLang="zh-CN" sz="2400" kern="1200" dirty="0">
                <a:solidFill>
                  <a:schemeClr val="bg1"/>
                </a:solidFill>
                <a:latin typeface="幼圆" pitchFamily="49" charset="-122"/>
                <a:ea typeface="幼圆" pitchFamily="49" charset="-122"/>
              </a:rPr>
              <a:t>MS Office 97/ 2000/ 2003/ XP/ 2007/ 2010</a:t>
            </a:r>
            <a:r>
              <a:rPr lang="zh-CN" altLang="en-US" sz="2400" kern="1200" dirty="0">
                <a:solidFill>
                  <a:schemeClr val="bg1"/>
                </a:solidFill>
                <a:latin typeface="幼圆" pitchFamily="49" charset="-122"/>
                <a:ea typeface="幼圆" pitchFamily="49" charset="-122"/>
              </a:rPr>
              <a:t>等，它包括</a:t>
            </a:r>
            <a:r>
              <a:rPr lang="en-US" altLang="zh-CN" sz="2400" kern="1200" dirty="0">
                <a:solidFill>
                  <a:schemeClr val="bg1"/>
                </a:solidFill>
                <a:latin typeface="幼圆" pitchFamily="49" charset="-122"/>
                <a:ea typeface="幼圆" pitchFamily="49" charset="-122"/>
              </a:rPr>
              <a:t>Word</a:t>
            </a:r>
            <a:r>
              <a:rPr lang="zh-CN" altLang="en-US" sz="2400" kern="1200" dirty="0">
                <a:solidFill>
                  <a:schemeClr val="bg1"/>
                </a:solidFill>
                <a:latin typeface="幼圆" pitchFamily="49" charset="-122"/>
                <a:ea typeface="幼圆" pitchFamily="49" charset="-122"/>
              </a:rPr>
              <a:t>、</a:t>
            </a:r>
            <a:r>
              <a:rPr lang="en-US" altLang="zh-CN" sz="2400" kern="1200" dirty="0">
                <a:solidFill>
                  <a:schemeClr val="bg1"/>
                </a:solidFill>
                <a:latin typeface="幼圆" pitchFamily="49" charset="-122"/>
                <a:ea typeface="幼圆" pitchFamily="49" charset="-122"/>
              </a:rPr>
              <a:t>Excel</a:t>
            </a:r>
            <a:r>
              <a:rPr lang="zh-CN" altLang="en-US" sz="2400" kern="1200" dirty="0">
                <a:solidFill>
                  <a:schemeClr val="bg1"/>
                </a:solidFill>
                <a:latin typeface="幼圆" pitchFamily="49" charset="-122"/>
                <a:ea typeface="幼圆" pitchFamily="49" charset="-122"/>
              </a:rPr>
              <a:t>、</a:t>
            </a:r>
            <a:r>
              <a:rPr lang="en-US" altLang="zh-CN" sz="2400" kern="1200" dirty="0">
                <a:solidFill>
                  <a:schemeClr val="bg1"/>
                </a:solidFill>
                <a:latin typeface="幼圆" pitchFamily="49" charset="-122"/>
                <a:ea typeface="幼圆" pitchFamily="49" charset="-122"/>
              </a:rPr>
              <a:t>Access</a:t>
            </a:r>
            <a:r>
              <a:rPr lang="zh-CN" altLang="en-US" sz="2400" kern="1200" dirty="0">
                <a:solidFill>
                  <a:schemeClr val="bg1"/>
                </a:solidFill>
                <a:latin typeface="幼圆" pitchFamily="49" charset="-122"/>
                <a:ea typeface="幼圆" pitchFamily="49" charset="-122"/>
              </a:rPr>
              <a:t>、</a:t>
            </a:r>
            <a:r>
              <a:rPr lang="en-US" altLang="zh-CN" sz="2400" kern="1200" dirty="0">
                <a:solidFill>
                  <a:schemeClr val="bg1"/>
                </a:solidFill>
                <a:latin typeface="幼圆" pitchFamily="49" charset="-122"/>
                <a:ea typeface="幼圆" pitchFamily="49" charset="-122"/>
              </a:rPr>
              <a:t>PowerPoint</a:t>
            </a:r>
            <a:r>
              <a:rPr lang="zh-CN" altLang="en-US" sz="2400" kern="1200" dirty="0">
                <a:solidFill>
                  <a:schemeClr val="bg1"/>
                </a:solidFill>
                <a:latin typeface="幼圆" pitchFamily="49" charset="-122"/>
                <a:ea typeface="幼圆" pitchFamily="49" charset="-122"/>
              </a:rPr>
              <a:t>等应用软件。</a:t>
            </a:r>
            <a:endParaRPr lang="en-US" altLang="zh-CN" sz="2400" kern="1200" dirty="0">
              <a:solidFill>
                <a:schemeClr val="bg1"/>
              </a:solidFill>
              <a:latin typeface="幼圆" pitchFamily="49" charset="-122"/>
              <a:ea typeface="幼圆" pitchFamily="49" charset="-122"/>
            </a:endParaRPr>
          </a:p>
          <a:p>
            <a:pPr marL="0" indent="-92075">
              <a:lnSpc>
                <a:spcPct val="150000"/>
              </a:lnSpc>
              <a:spcBef>
                <a:spcPts val="0"/>
              </a:spcBef>
              <a:buClr>
                <a:srgbClr val="990000"/>
              </a:buClr>
              <a:buFont typeface="Wingdings" pitchFamily="2" charset="2"/>
              <a:buChar char="v"/>
            </a:pPr>
            <a:r>
              <a:rPr lang="en-US" altLang="zh-CN" sz="2400" kern="1200" dirty="0">
                <a:solidFill>
                  <a:schemeClr val="bg1"/>
                </a:solidFill>
                <a:latin typeface="幼圆" pitchFamily="49" charset="-122"/>
                <a:ea typeface="幼圆" pitchFamily="49" charset="-122"/>
              </a:rPr>
              <a:t> MS Office</a:t>
            </a:r>
            <a:r>
              <a:rPr lang="zh-CN" altLang="en-US" sz="2400" kern="1200" dirty="0">
                <a:solidFill>
                  <a:schemeClr val="bg1"/>
                </a:solidFill>
                <a:latin typeface="幼圆" pitchFamily="49" charset="-122"/>
                <a:ea typeface="幼圆" pitchFamily="49" charset="-122"/>
              </a:rPr>
              <a:t>套装系列应用软件的运行平台是 </a:t>
            </a:r>
            <a:r>
              <a:rPr lang="en-US" altLang="zh-CN" sz="2400" kern="1200" dirty="0">
                <a:solidFill>
                  <a:schemeClr val="bg1"/>
                </a:solidFill>
                <a:latin typeface="幼圆" pitchFamily="49" charset="-122"/>
                <a:ea typeface="幼圆" pitchFamily="49" charset="-122"/>
              </a:rPr>
              <a:t>Windows</a:t>
            </a:r>
            <a:r>
              <a:rPr lang="zh-CN" altLang="en-US" sz="2400" kern="1200" dirty="0">
                <a:solidFill>
                  <a:schemeClr val="bg1"/>
                </a:solidFill>
                <a:latin typeface="幼圆" pitchFamily="49" charset="-122"/>
                <a:ea typeface="幼圆" pitchFamily="49" charset="-122"/>
              </a:rPr>
              <a:t>。</a:t>
            </a:r>
          </a:p>
          <a:p>
            <a:pPr marL="0" indent="0">
              <a:buNone/>
            </a:pPr>
            <a:endParaRPr lang="zh-CN" altLang="en-US" dirty="0"/>
          </a:p>
        </p:txBody>
      </p:sp>
      <p:sp>
        <p:nvSpPr>
          <p:cNvPr id="4" name="日期占位符 3"/>
          <p:cNvSpPr>
            <a:spLocks noGrp="1"/>
          </p:cNvSpPr>
          <p:nvPr>
            <p:ph type="dt" sz="half" idx="10"/>
          </p:nvPr>
        </p:nvSpPr>
        <p:spPr/>
        <p:txBody>
          <a:bodyPr/>
          <a:lstStyle/>
          <a:p>
            <a:pPr>
              <a:defRPr/>
            </a:pPr>
            <a:r>
              <a:rPr lang="zh-CN" altLang="en-US"/>
              <a:t>全国计算机等级考试</a:t>
            </a:r>
            <a:endParaRPr lang="en-US" altLang="zh-CN"/>
          </a:p>
        </p:txBody>
      </p:sp>
      <p:sp>
        <p:nvSpPr>
          <p:cNvPr id="5" name="页脚占位符 4"/>
          <p:cNvSpPr>
            <a:spLocks noGrp="1"/>
          </p:cNvSpPr>
          <p:nvPr>
            <p:ph type="ftr" sz="quarter" idx="11"/>
          </p:nvPr>
        </p:nvSpPr>
        <p:spPr/>
        <p:txBody>
          <a:bodyPr/>
          <a:lstStyle/>
          <a:p>
            <a:pPr>
              <a:defRPr/>
            </a:pPr>
            <a:r>
              <a:rPr lang="en-US" altLang="zh-CN"/>
              <a:t>二级公共基础知识</a:t>
            </a:r>
          </a:p>
        </p:txBody>
      </p:sp>
      <p:sp>
        <p:nvSpPr>
          <p:cNvPr id="6" name="灯片编号占位符 5"/>
          <p:cNvSpPr>
            <a:spLocks noGrp="1"/>
          </p:cNvSpPr>
          <p:nvPr>
            <p:ph type="sldNum" sz="quarter" idx="12"/>
          </p:nvPr>
        </p:nvSpPr>
        <p:spPr/>
        <p:txBody>
          <a:bodyPr/>
          <a:lstStyle/>
          <a:p>
            <a:pPr>
              <a:defRPr/>
            </a:pPr>
            <a:fld id="{32B6ED70-DF24-4E26-91C0-90D58904FA29}" type="slidenum">
              <a:rPr lang="en-US" altLang="zh-CN" smtClean="0"/>
              <a:pPr>
                <a:defRPr/>
              </a:pPr>
              <a:t>107</a:t>
            </a:fld>
            <a:endParaRPr lang="en-US" altLang="zh-CN"/>
          </a:p>
        </p:txBody>
      </p:sp>
      <p:sp>
        <p:nvSpPr>
          <p:cNvPr id="8" name="矩形 7"/>
          <p:cNvSpPr/>
          <p:nvPr/>
        </p:nvSpPr>
        <p:spPr>
          <a:xfrm>
            <a:off x="304800" y="381000"/>
            <a:ext cx="3886200" cy="430887"/>
          </a:xfrm>
          <a:prstGeom prst="rect">
            <a:avLst/>
          </a:prstGeom>
        </p:spPr>
        <p:txBody>
          <a:bodyPr wrap="square">
            <a:spAutoFit/>
          </a:bodyPr>
          <a:lstStyle/>
          <a:p>
            <a:pPr>
              <a:defRPr/>
            </a:pPr>
            <a:r>
              <a:rPr lang="zh-CN" altLang="en-US" sz="2200" dirty="0">
                <a:solidFill>
                  <a:srgbClr val="FFFF99"/>
                </a:solidFill>
                <a:effectLst>
                  <a:outerShdw blurRad="38100" dist="38100" dir="2700000" algn="tl">
                    <a:srgbClr val="000000"/>
                  </a:outerShdw>
                </a:effectLst>
              </a:rPr>
              <a:t>课程简介</a:t>
            </a:r>
          </a:p>
        </p:txBody>
      </p:sp>
    </p:spTree>
    <p:extLst>
      <p:ext uri="{BB962C8B-B14F-4D97-AF65-F5344CB8AC3E}">
        <p14:creationId xmlns:p14="http://schemas.microsoft.com/office/powerpoint/2010/main" val="34463471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14400" y="1524001"/>
            <a:ext cx="7391400" cy="3962400"/>
          </a:xfrm>
        </p:spPr>
        <p:txBody>
          <a:bodyPr/>
          <a:lstStyle/>
          <a:p>
            <a:pPr marL="0" indent="-92075">
              <a:lnSpc>
                <a:spcPct val="200000"/>
              </a:lnSpc>
              <a:spcBef>
                <a:spcPts val="0"/>
              </a:spcBef>
              <a:buClr>
                <a:srgbClr val="990000"/>
              </a:buClr>
              <a:buFont typeface="Wingdings" pitchFamily="2" charset="2"/>
              <a:buChar char="v"/>
            </a:pPr>
            <a:r>
              <a:rPr lang="zh-CN" altLang="en-US" sz="2400" kern="1200" dirty="0">
                <a:solidFill>
                  <a:schemeClr val="bg1"/>
                </a:solidFill>
                <a:latin typeface="幼圆" pitchFamily="49" charset="-122"/>
                <a:ea typeface="幼圆" pitchFamily="49" charset="-122"/>
              </a:rPr>
              <a:t>计算机发展简史、特点、分类及其应用</a:t>
            </a:r>
          </a:p>
          <a:p>
            <a:pPr marL="0" indent="-92075">
              <a:lnSpc>
                <a:spcPct val="200000"/>
              </a:lnSpc>
              <a:spcBef>
                <a:spcPts val="0"/>
              </a:spcBef>
              <a:buClr>
                <a:srgbClr val="990000"/>
              </a:buClr>
              <a:buFont typeface="Wingdings" pitchFamily="2" charset="2"/>
              <a:buChar char="v"/>
            </a:pPr>
            <a:r>
              <a:rPr lang="zh-CN" altLang="en-US" sz="2400" kern="1200" dirty="0">
                <a:solidFill>
                  <a:schemeClr val="bg1"/>
                </a:solidFill>
                <a:latin typeface="幼圆" pitchFamily="49" charset="-122"/>
                <a:ea typeface="幼圆" pitchFamily="49" charset="-122"/>
              </a:rPr>
              <a:t>计算机中数据、字符和汉字的编码</a:t>
            </a:r>
          </a:p>
          <a:p>
            <a:pPr marL="0" indent="-92075">
              <a:lnSpc>
                <a:spcPct val="200000"/>
              </a:lnSpc>
              <a:spcBef>
                <a:spcPts val="0"/>
              </a:spcBef>
              <a:buClr>
                <a:srgbClr val="990000"/>
              </a:buClr>
              <a:buFont typeface="Wingdings" pitchFamily="2" charset="2"/>
              <a:buChar char="v"/>
            </a:pPr>
            <a:r>
              <a:rPr lang="zh-CN" altLang="zh-CN" sz="2400" kern="1200" dirty="0">
                <a:solidFill>
                  <a:schemeClr val="bg1"/>
                </a:solidFill>
                <a:latin typeface="幼圆" pitchFamily="49" charset="-122"/>
                <a:ea typeface="幼圆" pitchFamily="49" charset="-122"/>
              </a:rPr>
              <a:t>计算机</a:t>
            </a:r>
            <a:r>
              <a:rPr lang="zh-CN" altLang="en-US" sz="2400" kern="1200" dirty="0">
                <a:solidFill>
                  <a:schemeClr val="bg1"/>
                </a:solidFill>
                <a:latin typeface="幼圆" pitchFamily="49" charset="-122"/>
                <a:ea typeface="幼圆" pitchFamily="49" charset="-122"/>
              </a:rPr>
              <a:t>软、</a:t>
            </a:r>
            <a:r>
              <a:rPr lang="zh-CN" altLang="zh-CN" sz="2400" kern="1200" dirty="0">
                <a:solidFill>
                  <a:schemeClr val="bg1"/>
                </a:solidFill>
                <a:latin typeface="幼圆" pitchFamily="49" charset="-122"/>
                <a:ea typeface="幼圆" pitchFamily="49" charset="-122"/>
              </a:rPr>
              <a:t>硬件系统的组成</a:t>
            </a:r>
            <a:r>
              <a:rPr lang="zh-CN" altLang="en-US" sz="2400" kern="1200" dirty="0">
                <a:solidFill>
                  <a:schemeClr val="bg1"/>
                </a:solidFill>
                <a:latin typeface="幼圆" pitchFamily="49" charset="-122"/>
                <a:ea typeface="幼圆" pitchFamily="49" charset="-122"/>
              </a:rPr>
              <a:t>及</a:t>
            </a:r>
            <a:r>
              <a:rPr lang="zh-CN" altLang="zh-CN" sz="2400" kern="1200" dirty="0">
                <a:solidFill>
                  <a:schemeClr val="bg1"/>
                </a:solidFill>
                <a:latin typeface="幼圆" pitchFamily="49" charset="-122"/>
                <a:ea typeface="幼圆" pitchFamily="49" charset="-122"/>
              </a:rPr>
              <a:t>性能和主要技术指标</a:t>
            </a:r>
            <a:endParaRPr lang="en-US" altLang="zh-CN" sz="2400" kern="1200" dirty="0">
              <a:solidFill>
                <a:schemeClr val="bg1"/>
              </a:solidFill>
              <a:latin typeface="幼圆" pitchFamily="49" charset="-122"/>
              <a:ea typeface="幼圆" pitchFamily="49" charset="-122"/>
            </a:endParaRPr>
          </a:p>
          <a:p>
            <a:pPr marL="0" indent="-92075">
              <a:lnSpc>
                <a:spcPct val="200000"/>
              </a:lnSpc>
              <a:spcBef>
                <a:spcPts val="0"/>
              </a:spcBef>
              <a:buClr>
                <a:srgbClr val="990000"/>
              </a:buClr>
              <a:buFont typeface="Wingdings" pitchFamily="2" charset="2"/>
              <a:buChar char="v"/>
            </a:pPr>
            <a:r>
              <a:rPr lang="zh-CN" altLang="zh-CN" sz="2400" kern="1200" dirty="0">
                <a:solidFill>
                  <a:schemeClr val="bg1"/>
                </a:solidFill>
                <a:latin typeface="幼圆" pitchFamily="49" charset="-122"/>
                <a:ea typeface="幼圆" pitchFamily="49" charset="-122"/>
              </a:rPr>
              <a:t>多媒体技术、网络的的基本知识</a:t>
            </a:r>
            <a:endParaRPr lang="en-US" altLang="zh-CN" sz="2400" kern="1200" dirty="0">
              <a:solidFill>
                <a:schemeClr val="bg1"/>
              </a:solidFill>
              <a:latin typeface="幼圆" pitchFamily="49" charset="-122"/>
              <a:ea typeface="幼圆" pitchFamily="49" charset="-122"/>
            </a:endParaRPr>
          </a:p>
          <a:p>
            <a:pPr marL="0" indent="-92075">
              <a:lnSpc>
                <a:spcPct val="200000"/>
              </a:lnSpc>
              <a:spcBef>
                <a:spcPts val="0"/>
              </a:spcBef>
              <a:buClr>
                <a:srgbClr val="990000"/>
              </a:buClr>
              <a:buFont typeface="Wingdings" pitchFamily="2" charset="2"/>
              <a:buChar char="v"/>
            </a:pPr>
            <a:r>
              <a:rPr lang="zh-CN" altLang="zh-CN" sz="2400" kern="1200" dirty="0">
                <a:solidFill>
                  <a:schemeClr val="bg1"/>
                </a:solidFill>
                <a:latin typeface="幼圆" pitchFamily="49" charset="-122"/>
                <a:ea typeface="幼圆" pitchFamily="49" charset="-122"/>
              </a:rPr>
              <a:t>计算机病毒的概念和防治</a:t>
            </a:r>
            <a:endParaRPr lang="en-US" altLang="zh-CN" sz="2400" kern="1200" dirty="0">
              <a:solidFill>
                <a:schemeClr val="bg1"/>
              </a:solidFill>
              <a:latin typeface="幼圆" pitchFamily="49" charset="-122"/>
              <a:ea typeface="幼圆" pitchFamily="49" charset="-122"/>
            </a:endParaRPr>
          </a:p>
        </p:txBody>
      </p:sp>
      <p:sp>
        <p:nvSpPr>
          <p:cNvPr id="4" name="日期占位符 3"/>
          <p:cNvSpPr>
            <a:spLocks noGrp="1"/>
          </p:cNvSpPr>
          <p:nvPr>
            <p:ph type="dt" sz="half" idx="10"/>
          </p:nvPr>
        </p:nvSpPr>
        <p:spPr/>
        <p:txBody>
          <a:bodyPr/>
          <a:lstStyle/>
          <a:p>
            <a:pPr>
              <a:defRPr/>
            </a:pPr>
            <a:r>
              <a:rPr lang="zh-CN" altLang="en-US"/>
              <a:t>全国计算机等级考试</a:t>
            </a:r>
            <a:endParaRPr lang="en-US" altLang="zh-CN"/>
          </a:p>
        </p:txBody>
      </p:sp>
      <p:sp>
        <p:nvSpPr>
          <p:cNvPr id="5" name="页脚占位符 4"/>
          <p:cNvSpPr>
            <a:spLocks noGrp="1"/>
          </p:cNvSpPr>
          <p:nvPr>
            <p:ph type="ftr" sz="quarter" idx="11"/>
          </p:nvPr>
        </p:nvSpPr>
        <p:spPr/>
        <p:txBody>
          <a:bodyPr/>
          <a:lstStyle/>
          <a:p>
            <a:pPr>
              <a:defRPr/>
            </a:pPr>
            <a:r>
              <a:rPr lang="en-US" altLang="zh-CN" dirty="0"/>
              <a:t>二级公共基础知识</a:t>
            </a:r>
          </a:p>
        </p:txBody>
      </p:sp>
      <p:sp>
        <p:nvSpPr>
          <p:cNvPr id="6" name="灯片编号占位符 5"/>
          <p:cNvSpPr>
            <a:spLocks noGrp="1"/>
          </p:cNvSpPr>
          <p:nvPr>
            <p:ph type="sldNum" sz="quarter" idx="12"/>
          </p:nvPr>
        </p:nvSpPr>
        <p:spPr/>
        <p:txBody>
          <a:bodyPr/>
          <a:lstStyle/>
          <a:p>
            <a:pPr>
              <a:defRPr/>
            </a:pPr>
            <a:fld id="{32B6ED70-DF24-4E26-91C0-90D58904FA29}" type="slidenum">
              <a:rPr lang="en-US" altLang="zh-CN" smtClean="0"/>
              <a:pPr>
                <a:defRPr/>
              </a:pPr>
              <a:t>108</a:t>
            </a:fld>
            <a:endParaRPr lang="en-US" altLang="zh-CN"/>
          </a:p>
        </p:txBody>
      </p:sp>
      <p:sp>
        <p:nvSpPr>
          <p:cNvPr id="9" name="矩形 8"/>
          <p:cNvSpPr/>
          <p:nvPr/>
        </p:nvSpPr>
        <p:spPr>
          <a:xfrm>
            <a:off x="304800" y="381000"/>
            <a:ext cx="3886200" cy="430887"/>
          </a:xfrm>
          <a:prstGeom prst="rect">
            <a:avLst/>
          </a:prstGeom>
        </p:spPr>
        <p:txBody>
          <a:bodyPr wrap="square">
            <a:spAutoFit/>
          </a:bodyPr>
          <a:lstStyle/>
          <a:p>
            <a:pPr>
              <a:defRPr/>
            </a:pPr>
            <a:r>
              <a:rPr lang="zh-CN" altLang="en-US" sz="2200" dirty="0">
                <a:solidFill>
                  <a:srgbClr val="FFFF99"/>
                </a:solidFill>
                <a:effectLst>
                  <a:outerShdw blurRad="38100" dist="38100" dir="2700000" algn="tl">
                    <a:srgbClr val="000000"/>
                  </a:outerShdw>
                </a:effectLst>
              </a:rPr>
              <a:t>第一章学习内容</a:t>
            </a:r>
          </a:p>
        </p:txBody>
      </p:sp>
    </p:spTree>
    <p:extLst>
      <p:ext uri="{BB962C8B-B14F-4D97-AF65-F5344CB8AC3E}">
        <p14:creationId xmlns:p14="http://schemas.microsoft.com/office/powerpoint/2010/main" val="264922095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2286000"/>
            <a:ext cx="8229600" cy="3352800"/>
          </a:xfrm>
        </p:spPr>
        <p:txBody>
          <a:bodyPr/>
          <a:lstStyle/>
          <a:p>
            <a:pPr marL="0" indent="363538" eaLnBrk="1" hangingPunct="1">
              <a:lnSpc>
                <a:spcPct val="140000"/>
              </a:lnSpc>
              <a:spcBef>
                <a:spcPct val="50000"/>
              </a:spcBef>
              <a:buClr>
                <a:srgbClr val="990000"/>
              </a:buClr>
              <a:buFont typeface="Wingdings" pitchFamily="2" charset="2"/>
              <a:buChar char="v"/>
            </a:pPr>
            <a:r>
              <a:rPr lang="zh-CN" altLang="en-US" sz="2400" dirty="0">
                <a:solidFill>
                  <a:srgbClr val="FFFF00"/>
                </a:solidFill>
              </a:rPr>
              <a:t>世界上第一台计算机问世：</a:t>
            </a:r>
            <a:r>
              <a:rPr lang="zh-CN" altLang="en-US" sz="2400" dirty="0"/>
              <a:t>电子数字积分计算机（</a:t>
            </a:r>
            <a:r>
              <a:rPr lang="en-US" altLang="zh-CN" sz="2400" dirty="0"/>
              <a:t>Electronic Numerical Integrator And Calculator</a:t>
            </a:r>
            <a:r>
              <a:rPr lang="zh-CN" altLang="en-US" sz="2400" dirty="0"/>
              <a:t>）</a:t>
            </a:r>
            <a:endParaRPr lang="en-US" altLang="zh-CN" sz="2400" dirty="0"/>
          </a:p>
          <a:p>
            <a:pPr marL="0" indent="0" eaLnBrk="1" hangingPunct="1">
              <a:lnSpc>
                <a:spcPct val="140000"/>
              </a:lnSpc>
              <a:spcBef>
                <a:spcPct val="0"/>
              </a:spcBef>
              <a:buNone/>
            </a:pPr>
            <a:r>
              <a:rPr lang="zh-CN" altLang="en-US" sz="2400" dirty="0"/>
              <a:t>于</a:t>
            </a:r>
            <a:r>
              <a:rPr lang="en-US" altLang="zh-CN" sz="2400" dirty="0"/>
              <a:t>1946</a:t>
            </a:r>
            <a:r>
              <a:rPr lang="zh-CN" altLang="en-US" sz="2400" dirty="0"/>
              <a:t>年，在美国宾夕法尼亚大学研制成功。</a:t>
            </a:r>
            <a:endParaRPr lang="en-US" altLang="zh-CN" sz="2400" dirty="0"/>
          </a:p>
          <a:p>
            <a:pPr marL="0" indent="363538" eaLnBrk="1" hangingPunct="1">
              <a:lnSpc>
                <a:spcPct val="140000"/>
              </a:lnSpc>
              <a:spcBef>
                <a:spcPct val="50000"/>
              </a:spcBef>
              <a:buClr>
                <a:srgbClr val="990000"/>
              </a:buClr>
              <a:buFont typeface="Wingdings" pitchFamily="2" charset="2"/>
              <a:buChar char="v"/>
              <a:defRPr/>
            </a:pPr>
            <a:r>
              <a:rPr lang="zh-CN" altLang="zh-CN" sz="2400" dirty="0"/>
              <a:t>使科学家从奴隶般的计算中解放出来。</a:t>
            </a:r>
            <a:endParaRPr lang="en-US" altLang="zh-CN" sz="2400" dirty="0"/>
          </a:p>
          <a:p>
            <a:pPr marL="0" indent="363538" eaLnBrk="1" hangingPunct="1">
              <a:lnSpc>
                <a:spcPct val="140000"/>
              </a:lnSpc>
              <a:spcBef>
                <a:spcPct val="50000"/>
              </a:spcBef>
              <a:buClr>
                <a:srgbClr val="990000"/>
              </a:buClr>
              <a:buFont typeface="Wingdings" pitchFamily="2" charset="2"/>
              <a:buChar char="v"/>
              <a:defRPr/>
            </a:pPr>
            <a:r>
              <a:rPr lang="en-US" altLang="zh-CN" sz="2400" dirty="0"/>
              <a:t>ENIAC</a:t>
            </a:r>
            <a:r>
              <a:rPr lang="zh-CN" altLang="zh-CN" sz="2400" dirty="0"/>
              <a:t>的问世标志</a:t>
            </a:r>
            <a:r>
              <a:rPr lang="zh-CN" altLang="en-US" sz="2400" dirty="0"/>
              <a:t>着</a:t>
            </a:r>
            <a:r>
              <a:rPr lang="zh-CN" altLang="zh-CN" sz="2400" dirty="0"/>
              <a:t>计算机时代的到来</a:t>
            </a:r>
            <a:r>
              <a:rPr lang="zh-CN" altLang="en-US" sz="2400" dirty="0"/>
              <a:t>。</a:t>
            </a:r>
          </a:p>
          <a:p>
            <a:pPr marL="0" indent="0" eaLnBrk="1" hangingPunct="1">
              <a:lnSpc>
                <a:spcPct val="140000"/>
              </a:lnSpc>
              <a:spcBef>
                <a:spcPct val="50000"/>
              </a:spcBef>
              <a:buClr>
                <a:srgbClr val="990000"/>
              </a:buClr>
              <a:buNone/>
              <a:defRPr/>
            </a:pPr>
            <a:r>
              <a:rPr lang="en-US" altLang="zh-CN" sz="2400" dirty="0"/>
              <a:t>     </a:t>
            </a:r>
          </a:p>
          <a:p>
            <a:pPr marL="0" indent="0">
              <a:buNone/>
            </a:pPr>
            <a:endParaRPr lang="zh-CN" altLang="en-US" dirty="0"/>
          </a:p>
        </p:txBody>
      </p:sp>
      <p:sp>
        <p:nvSpPr>
          <p:cNvPr id="4" name="日期占位符 3"/>
          <p:cNvSpPr>
            <a:spLocks noGrp="1"/>
          </p:cNvSpPr>
          <p:nvPr>
            <p:ph type="dt" sz="half" idx="10"/>
          </p:nvPr>
        </p:nvSpPr>
        <p:spPr/>
        <p:txBody>
          <a:bodyPr/>
          <a:lstStyle/>
          <a:p>
            <a:pPr>
              <a:defRPr/>
            </a:pPr>
            <a:r>
              <a:rPr lang="zh-CN" altLang="en-US"/>
              <a:t>全国计算机等级考试</a:t>
            </a:r>
            <a:endParaRPr lang="en-US" altLang="zh-CN"/>
          </a:p>
        </p:txBody>
      </p:sp>
      <p:sp>
        <p:nvSpPr>
          <p:cNvPr id="5" name="页脚占位符 4"/>
          <p:cNvSpPr>
            <a:spLocks noGrp="1"/>
          </p:cNvSpPr>
          <p:nvPr>
            <p:ph type="ftr" sz="quarter" idx="11"/>
          </p:nvPr>
        </p:nvSpPr>
        <p:spPr/>
        <p:txBody>
          <a:bodyPr/>
          <a:lstStyle/>
          <a:p>
            <a:pPr>
              <a:defRPr/>
            </a:pPr>
            <a:r>
              <a:rPr lang="en-US" altLang="zh-CN"/>
              <a:t>二级公共基础知识</a:t>
            </a:r>
          </a:p>
        </p:txBody>
      </p:sp>
      <p:sp>
        <p:nvSpPr>
          <p:cNvPr id="6" name="灯片编号占位符 5"/>
          <p:cNvSpPr>
            <a:spLocks noGrp="1"/>
          </p:cNvSpPr>
          <p:nvPr>
            <p:ph type="sldNum" sz="quarter" idx="12"/>
          </p:nvPr>
        </p:nvSpPr>
        <p:spPr/>
        <p:txBody>
          <a:bodyPr/>
          <a:lstStyle/>
          <a:p>
            <a:pPr>
              <a:defRPr/>
            </a:pPr>
            <a:fld id="{32B6ED70-DF24-4E26-91C0-90D58904FA29}" type="slidenum">
              <a:rPr lang="en-US" altLang="zh-CN" smtClean="0"/>
              <a:pPr>
                <a:defRPr/>
              </a:pPr>
              <a:t>109</a:t>
            </a:fld>
            <a:endParaRPr lang="en-US" altLang="zh-CN" dirty="0"/>
          </a:p>
        </p:txBody>
      </p:sp>
      <p:sp>
        <p:nvSpPr>
          <p:cNvPr id="7" name="矩形 6"/>
          <p:cNvSpPr/>
          <p:nvPr/>
        </p:nvSpPr>
        <p:spPr>
          <a:xfrm>
            <a:off x="304800" y="381000"/>
            <a:ext cx="3886200" cy="430887"/>
          </a:xfrm>
          <a:prstGeom prst="rect">
            <a:avLst/>
          </a:prstGeom>
        </p:spPr>
        <p:txBody>
          <a:bodyPr wrap="square">
            <a:spAutoFit/>
          </a:bodyPr>
          <a:lstStyle/>
          <a:p>
            <a:pPr>
              <a:defRPr/>
            </a:pPr>
            <a:r>
              <a:rPr lang="zh-CN" altLang="en-US" sz="2200" dirty="0">
                <a:solidFill>
                  <a:srgbClr val="FFFF99"/>
                </a:solidFill>
                <a:effectLst>
                  <a:outerShdw blurRad="38100" dist="38100" dir="2700000" algn="tl">
                    <a:srgbClr val="000000"/>
                  </a:outerShdw>
                </a:effectLst>
              </a:rPr>
              <a:t>第</a:t>
            </a:r>
            <a:r>
              <a:rPr lang="en-US" altLang="zh-CN" sz="2200" dirty="0">
                <a:solidFill>
                  <a:srgbClr val="FFFF99"/>
                </a:solidFill>
                <a:effectLst>
                  <a:outerShdw blurRad="38100" dist="38100" dir="2700000" algn="tl">
                    <a:srgbClr val="000000"/>
                  </a:outerShdw>
                </a:effectLst>
              </a:rPr>
              <a:t>1</a:t>
            </a:r>
            <a:r>
              <a:rPr lang="zh-CN" altLang="en-US" sz="2200" dirty="0">
                <a:solidFill>
                  <a:srgbClr val="FFFF99"/>
                </a:solidFill>
                <a:effectLst>
                  <a:outerShdw blurRad="38100" dist="38100" dir="2700000" algn="tl">
                    <a:srgbClr val="000000"/>
                  </a:outerShdw>
                </a:effectLst>
              </a:rPr>
              <a:t>章 计算机基础知识 </a:t>
            </a:r>
          </a:p>
        </p:txBody>
      </p:sp>
      <p:sp>
        <p:nvSpPr>
          <p:cNvPr id="8" name="矩形 7"/>
          <p:cNvSpPr/>
          <p:nvPr/>
        </p:nvSpPr>
        <p:spPr>
          <a:xfrm>
            <a:off x="228600" y="1143000"/>
            <a:ext cx="4343400" cy="523220"/>
          </a:xfrm>
          <a:prstGeom prst="rect">
            <a:avLst/>
          </a:prstGeom>
        </p:spPr>
        <p:txBody>
          <a:bodyPr wrap="square">
            <a:spAutoFit/>
          </a:bodyPr>
          <a:lstStyle/>
          <a:p>
            <a:pPr eaLnBrk="1" hangingPunct="1">
              <a:spcBef>
                <a:spcPct val="50000"/>
              </a:spcBef>
            </a:pPr>
            <a:r>
              <a:rPr lang="en-US" altLang="zh-CN" sz="2800" dirty="0">
                <a:solidFill>
                  <a:srgbClr val="FFFF00"/>
                </a:solidFill>
              </a:rPr>
              <a:t>1.1.1  </a:t>
            </a:r>
            <a:r>
              <a:rPr lang="zh-CN" altLang="en-US" sz="2800" dirty="0">
                <a:solidFill>
                  <a:srgbClr val="FFFF00"/>
                </a:solidFill>
              </a:rPr>
              <a:t>计算机的发展 </a:t>
            </a:r>
            <a:endParaRPr lang="en-US" altLang="zh-CN" sz="2800" dirty="0">
              <a:solidFill>
                <a:srgbClr val="FFFF00"/>
              </a:solidFill>
            </a:endParaRPr>
          </a:p>
        </p:txBody>
      </p:sp>
    </p:spTree>
    <p:extLst>
      <p:ext uri="{BB962C8B-B14F-4D97-AF65-F5344CB8AC3E}">
        <p14:creationId xmlns:p14="http://schemas.microsoft.com/office/powerpoint/2010/main" val="918940723"/>
      </p:ext>
    </p:extLst>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charset="0"/>
            <a:ea typeface="幼圆"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charset="0"/>
            <a:ea typeface="幼圆" pitchFamily="49"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1984</TotalTime>
  <Words>7853</Words>
  <Application>Microsoft Office PowerPoint</Application>
  <PresentationFormat>全屏显示(4:3)</PresentationFormat>
  <Paragraphs>1659</Paragraphs>
  <Slides>109</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109</vt:i4>
      </vt:variant>
    </vt:vector>
  </HeadingPairs>
  <TitlesOfParts>
    <vt:vector size="122" baseType="lpstr">
      <vt:lpstr>汉仪综艺体简</vt:lpstr>
      <vt:lpstr>黑体</vt:lpstr>
      <vt:lpstr>楷体_GB2312</vt:lpstr>
      <vt:lpstr>隶书</vt:lpstr>
      <vt:lpstr>宋体</vt:lpstr>
      <vt:lpstr>幼圆</vt:lpstr>
      <vt:lpstr>Arial</vt:lpstr>
      <vt:lpstr>Arial Black</vt:lpstr>
      <vt:lpstr>Cambria Math</vt:lpstr>
      <vt:lpstr>Times New Roman</vt:lpstr>
      <vt:lpstr>Verdana</vt:lpstr>
      <vt:lpstr>Wingdings</vt:lpstr>
      <vt:lpstr>默认设计模板</vt:lpstr>
      <vt:lpstr>全国计算机等级考试</vt:lpstr>
      <vt:lpstr>全国计算机等级考试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全国计算机等级考试</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007</dc:creator>
  <cp:lastModifiedBy>dell</cp:lastModifiedBy>
  <cp:revision>115</cp:revision>
  <cp:lastPrinted>1601-01-01T00:00:00Z</cp:lastPrinted>
  <dcterms:created xsi:type="dcterms:W3CDTF">1601-01-01T00:00:00Z</dcterms:created>
  <dcterms:modified xsi:type="dcterms:W3CDTF">2016-06-26T14:56:41Z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